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63.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41.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tags/tag39.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28.xml" ContentType="application/vnd.openxmlformats-officedocument.presentationml.tags+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42.xml" ContentType="application/vnd.openxmlformats-officedocument.presentationml.notesSlide+xml"/>
  <Override PartName="/ppt/tags/tag35.xml" ContentType="application/vnd.openxmlformats-officedocument.presentationml.tag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24.xml" ContentType="application/vnd.openxmlformats-officedocument.presentationml.tags+xml"/>
  <Default Extension="gif" ContentType="image/gif"/>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tags/tag29.xml" ContentType="application/vnd.openxmlformats-officedocument.presentationml.tags+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50.xml" ContentType="application/vnd.openxmlformats-officedocument.presentationml.notesSlide+xml"/>
  <Override PartName="/ppt/tags/tag43.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tags/tag3.xml" ContentType="application/vnd.openxmlformats-officedocument.presentationml.tags+xml"/>
  <Override PartName="/ppt/activeX/activeX1.xml" ContentType="application/vnd.ms-office.activeX+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tags/tag37.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activeX/activeX2.xml" ContentType="application/vnd.ms-office.activeX+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9"/>
  </p:notesMasterIdLst>
  <p:sldIdLst>
    <p:sldId id="277" r:id="rId2"/>
    <p:sldId id="368" r:id="rId3"/>
    <p:sldId id="258" r:id="rId4"/>
    <p:sldId id="331" r:id="rId5"/>
    <p:sldId id="332" r:id="rId6"/>
    <p:sldId id="280" r:id="rId7"/>
    <p:sldId id="376" r:id="rId8"/>
    <p:sldId id="377" r:id="rId9"/>
    <p:sldId id="378" r:id="rId10"/>
    <p:sldId id="379" r:id="rId11"/>
    <p:sldId id="350" r:id="rId12"/>
    <p:sldId id="281" r:id="rId13"/>
    <p:sldId id="263" r:id="rId14"/>
    <p:sldId id="282" r:id="rId15"/>
    <p:sldId id="283" r:id="rId16"/>
    <p:sldId id="384" r:id="rId17"/>
    <p:sldId id="351" r:id="rId18"/>
    <p:sldId id="265" r:id="rId19"/>
    <p:sldId id="285" r:id="rId20"/>
    <p:sldId id="374" r:id="rId21"/>
    <p:sldId id="289" r:id="rId22"/>
    <p:sldId id="290" r:id="rId23"/>
    <p:sldId id="291" r:id="rId24"/>
    <p:sldId id="352" r:id="rId25"/>
    <p:sldId id="292" r:id="rId26"/>
    <p:sldId id="302" r:id="rId27"/>
    <p:sldId id="334" r:id="rId28"/>
    <p:sldId id="303" r:id="rId29"/>
    <p:sldId id="305" r:id="rId30"/>
    <p:sldId id="297" r:id="rId31"/>
    <p:sldId id="300" r:id="rId32"/>
    <p:sldId id="299" r:id="rId33"/>
    <p:sldId id="301" r:id="rId34"/>
    <p:sldId id="312" r:id="rId35"/>
    <p:sldId id="309" r:id="rId36"/>
    <p:sldId id="310" r:id="rId37"/>
    <p:sldId id="314" r:id="rId38"/>
    <p:sldId id="317" r:id="rId39"/>
    <p:sldId id="318" r:id="rId40"/>
    <p:sldId id="319" r:id="rId41"/>
    <p:sldId id="380" r:id="rId42"/>
    <p:sldId id="321" r:id="rId43"/>
    <p:sldId id="335" r:id="rId44"/>
    <p:sldId id="333" r:id="rId45"/>
    <p:sldId id="329" r:id="rId46"/>
    <p:sldId id="375" r:id="rId47"/>
    <p:sldId id="337" r:id="rId48"/>
    <p:sldId id="338" r:id="rId49"/>
    <p:sldId id="339" r:id="rId50"/>
    <p:sldId id="340" r:id="rId51"/>
    <p:sldId id="371" r:id="rId52"/>
    <p:sldId id="342" r:id="rId53"/>
    <p:sldId id="343" r:id="rId54"/>
    <p:sldId id="344" r:id="rId55"/>
    <p:sldId id="383" r:id="rId56"/>
    <p:sldId id="346" r:id="rId57"/>
    <p:sldId id="347" r:id="rId58"/>
    <p:sldId id="353" r:id="rId59"/>
    <p:sldId id="354" r:id="rId60"/>
    <p:sldId id="355" r:id="rId61"/>
    <p:sldId id="356" r:id="rId62"/>
    <p:sldId id="357" r:id="rId63"/>
    <p:sldId id="363" r:id="rId64"/>
    <p:sldId id="366" r:id="rId65"/>
    <p:sldId id="388" r:id="rId66"/>
    <p:sldId id="385" r:id="rId67"/>
    <p:sldId id="386" r:id="rId68"/>
    <p:sldId id="387" r:id="rId69"/>
    <p:sldId id="361" r:id="rId70"/>
    <p:sldId id="362" r:id="rId71"/>
    <p:sldId id="367" r:id="rId72"/>
    <p:sldId id="381" r:id="rId73"/>
    <p:sldId id="389" r:id="rId74"/>
    <p:sldId id="390" r:id="rId75"/>
    <p:sldId id="391" r:id="rId76"/>
    <p:sldId id="392" r:id="rId77"/>
    <p:sldId id="393"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6600"/>
    <a:srgbClr val="008000"/>
    <a:srgbClr val="0000FF"/>
    <a:srgbClr val="004D8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6" autoAdjust="0"/>
    <p:restoredTop sz="92167" autoAdjust="0"/>
  </p:normalViewPr>
  <p:slideViewPr>
    <p:cSldViewPr showGuides="1">
      <p:cViewPr varScale="1">
        <p:scale>
          <a:sx n="69" d="100"/>
          <a:sy n="69" d="100"/>
        </p:scale>
        <p:origin x="-1164" y="-90"/>
      </p:cViewPr>
      <p:guideLst>
        <p:guide orient="horz" pos="2160"/>
        <p:guide orient="horz" pos="624"/>
        <p:guide orient="horz" pos="3552"/>
        <p:guide pos="2880"/>
        <p:guide pos="144"/>
        <p:guide pos="5616"/>
      </p:guideLst>
    </p:cSldViewPr>
  </p:slideViewPr>
  <p:notesTextViewPr>
    <p:cViewPr>
      <p:scale>
        <a:sx n="100" d="100"/>
        <a:sy n="100" d="100"/>
      </p:scale>
      <p:origin x="0" y="0"/>
    </p:cViewPr>
  </p:notesTextViewPr>
  <p:sorterViewPr>
    <p:cViewPr>
      <p:scale>
        <a:sx n="40" d="100"/>
        <a:sy n="4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24126"/>
  <ax:ocxPr ax:name="_cy" ax:value="13970"/>
  <ax:ocxPr ax:name="FlashVars" ax:value=""/>
  <ax:ocxPr ax:name="Movie" ax:value="Flash\SOM.swf"/>
  <ax:ocxPr ax:name="Src" ax:value="Flash\SOM.swf"/>
  <ax:ocxPr ax:name="WMode" ax:value="Window"/>
  <ax:ocxPr ax:name="Play" ax:value="0"/>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0"/>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2.xml><?xml version="1.0" encoding="utf-8"?>
<ax:ocx xmlns:ax="http://schemas.microsoft.com/office/2006/activeX" xmlns:r="http://schemas.openxmlformats.org/officeDocument/2006/relationships" ax:classid="{D27CDB6E-AE6D-11CF-96B8-444553540000}" ax:persistence="persistPropertyBag">
  <ax:ocxPr ax:name="_cx" ax:value="24126"/>
  <ax:ocxPr ax:name="_cy" ax:value="12912"/>
  <ax:ocxPr ax:name="FlashVars" ax:value=""/>
  <ax:ocxPr ax:name="Movie" ax:value="Flash\Connectivity\SOM.swf"/>
  <ax:ocxPr ax:name="Src" ax:value="Flash\Connectivity\SOM.swf"/>
  <ax:ocxPr ax:name="WMode" ax:value="Window"/>
  <ax:ocxPr ax:name="Play" ax:value="0"/>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0"/>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D9C3E8-05F4-468B-BFBE-EDA4B96A7318}" type="datetimeFigureOut">
              <a:rPr lang="en-US" smtClean="0"/>
              <a:pPr/>
              <a:t>8/30/2009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8D6E8F-C31E-4050-8D48-585807F197F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8D6E8F-C31E-4050-8D48-585807F197F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B23141-51B7-40E8-A61A-50B986CB45D2}" type="slidenum">
              <a:rPr lang="en-US"/>
              <a:pPr/>
              <a:t>17</a:t>
            </a:fld>
            <a:endParaRPr lang="en-US"/>
          </a:p>
        </p:txBody>
      </p:sp>
      <p:sp>
        <p:nvSpPr>
          <p:cNvPr id="1137666" name="Rectangle 2"/>
          <p:cNvSpPr>
            <a:spLocks noGrp="1" noRot="1" noChangeAspect="1" noChangeArrowheads="1" noTextEdit="1"/>
          </p:cNvSpPr>
          <p:nvPr>
            <p:ph type="sldImg"/>
          </p:nvPr>
        </p:nvSpPr>
        <p:spPr>
          <a:ln/>
        </p:spPr>
      </p:sp>
      <p:sp>
        <p:nvSpPr>
          <p:cNvPr id="1137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FED598-6D25-451E-AF47-C6BD5147A6E6}" type="slidenum">
              <a:rPr lang="en-US"/>
              <a:pPr/>
              <a:t>19</a:t>
            </a:fld>
            <a:endParaRPr lang="en-US"/>
          </a:p>
        </p:txBody>
      </p:sp>
      <p:sp>
        <p:nvSpPr>
          <p:cNvPr id="1146882" name="Rectangle 2"/>
          <p:cNvSpPr>
            <a:spLocks noGrp="1" noRot="1" noChangeAspect="1" noChangeArrowheads="1" noTextEdit="1"/>
          </p:cNvSpPr>
          <p:nvPr>
            <p:ph type="sldImg"/>
          </p:nvPr>
        </p:nvSpPr>
        <p:spPr>
          <a:ln/>
        </p:spPr>
      </p:sp>
      <p:sp>
        <p:nvSpPr>
          <p:cNvPr id="11468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8D6E8F-C31E-4050-8D48-585807F197F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4FBED1C-0CA3-4E1F-B0D9-AAFB9A6202BD}" type="slidenum">
              <a:rPr lang="en-US"/>
              <a:pPr fontAlgn="base">
                <a:spcBef>
                  <a:spcPct val="0"/>
                </a:spcBef>
                <a:spcAft>
                  <a:spcPct val="0"/>
                </a:spcAft>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BC8E9B-0D8D-486A-AFCC-B8D7DE721340}" type="slidenum">
              <a:rPr lang="en-US"/>
              <a:pPr fontAlgn="base">
                <a:spcBef>
                  <a:spcPct val="0"/>
                </a:spcBef>
                <a:spcAft>
                  <a:spcPct val="0"/>
                </a:spcAft>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62CFE8-4D23-4E70-AB51-DC51EFF71359}" type="slidenum">
              <a:rPr lang="en-US"/>
              <a:pPr fontAlgn="base">
                <a:spcBef>
                  <a:spcPct val="0"/>
                </a:spcBef>
                <a:spcAft>
                  <a:spcPct val="0"/>
                </a:spcAft>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88DDE9-570C-48AA-AFE5-67DC01CB1AA7}" type="slidenum">
              <a:rPr lang="en-US"/>
              <a:pPr fontAlgn="base">
                <a:spcBef>
                  <a:spcPct val="0"/>
                </a:spcBef>
                <a:spcAft>
                  <a:spcPct val="0"/>
                </a:spcAft>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88DDE9-570C-48AA-AFE5-67DC01CB1AA7}" type="slidenum">
              <a:rPr lang="en-US"/>
              <a:pPr fontAlgn="base">
                <a:spcBef>
                  <a:spcPct val="0"/>
                </a:spcBef>
                <a:spcAft>
                  <a:spcPct val="0"/>
                </a:spcAft>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F8ECFB-65B5-4BB7-A7A4-03614D412925}"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8D6E8F-C31E-4050-8D48-585807F197F5}"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E7190B-4115-41D2-941E-9E777AA2958A}" type="slidenum">
              <a:rPr lang="en-US"/>
              <a:pPr fontAlgn="base">
                <a:spcBef>
                  <a:spcPct val="0"/>
                </a:spcBef>
                <a:spcAft>
                  <a:spcPct val="0"/>
                </a:spcAft>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598B29-9367-45A8-AB39-259756E9DA63}" type="slidenum">
              <a:rPr lang="en-US"/>
              <a:pPr fontAlgn="base">
                <a:spcBef>
                  <a:spcPct val="0"/>
                </a:spcBef>
                <a:spcAft>
                  <a:spcPct val="0"/>
                </a:spcAft>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C04DD3C-A4AE-4D6D-9F07-9B5ABF7D9112}" type="slidenum">
              <a:rPr lang="en-US"/>
              <a:pPr fontAlgn="base">
                <a:spcBef>
                  <a:spcPct val="0"/>
                </a:spcBef>
                <a:spcAft>
                  <a:spcPct val="0"/>
                </a:spcAft>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8FEEBA-C809-4CA5-904B-DACFDA3E9937}" type="slidenum">
              <a:rPr lang="en-US"/>
              <a:pPr fontAlgn="base">
                <a:spcBef>
                  <a:spcPct val="0"/>
                </a:spcBef>
                <a:spcAft>
                  <a:spcPct val="0"/>
                </a:spcAft>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EAF8A4-EF5C-4C07-A484-EF3332B51C5F}" type="slidenum">
              <a:rPr lang="en-US"/>
              <a:pPr fontAlgn="base">
                <a:spcBef>
                  <a:spcPct val="0"/>
                </a:spcBef>
                <a:spcAft>
                  <a:spcPct val="0"/>
                </a:spcAft>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68184E-E506-4D95-89D6-473E6FDA8881}" type="slidenum">
              <a:rPr lang="en-US"/>
              <a:pPr fontAlgn="base">
                <a:spcBef>
                  <a:spcPct val="0"/>
                </a:spcBef>
                <a:spcAft>
                  <a:spcPct val="0"/>
                </a:spcAft>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D08F145E-B710-41A1-A992-F37F1AAF4D14}" type="slidenum">
              <a:rPr lang="en-US">
                <a:latin typeface="Arial" charset="0"/>
              </a:rPr>
              <a:pPr/>
              <a:t>4</a:t>
            </a:fld>
            <a:endParaRPr lang="en-US">
              <a:latin typeface="Arial" charset="0"/>
            </a:endParaRPr>
          </a:p>
        </p:txBody>
      </p:sp>
      <p:sp>
        <p:nvSpPr>
          <p:cNvPr id="63491" name="Rectangle 2"/>
          <p:cNvSpPr>
            <a:spLocks noGrp="1" noRot="1" noChangeAspect="1" noChangeArrowheads="1" noTextEdit="1"/>
          </p:cNvSpPr>
          <p:nvPr>
            <p:ph type="sldImg"/>
          </p:nvPr>
        </p:nvSpPr>
        <p:spPr>
          <a:xfrm>
            <a:off x="1143000" y="685800"/>
            <a:ext cx="4573588" cy="3429000"/>
          </a:xfrm>
          <a:ln/>
        </p:spPr>
      </p:sp>
      <p:sp>
        <p:nvSpPr>
          <p:cNvPr id="63492" name="Rectangle 3"/>
          <p:cNvSpPr>
            <a:spLocks noGrp="1" noChangeArrowheads="1"/>
          </p:cNvSpPr>
          <p:nvPr>
            <p:ph type="body" idx="1"/>
          </p:nvPr>
        </p:nvSpPr>
        <p:spPr>
          <a:xfrm>
            <a:off x="685480" y="4343144"/>
            <a:ext cx="5487041" cy="4115019"/>
          </a:xfrm>
          <a:noFill/>
          <a:ln/>
        </p:spPr>
        <p:txBody>
          <a:bodyPr/>
          <a:lstStyle/>
          <a:p>
            <a:pPr eaLnBrk="1" hangingPunct="1"/>
            <a:endParaRPr lang="en-US" smtClean="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872EE8F-A51F-450E-BD9D-2EF1AC3AFAFB}" type="slidenum">
              <a:rPr lang="en-US"/>
              <a:pPr fontAlgn="base">
                <a:spcBef>
                  <a:spcPct val="0"/>
                </a:spcBef>
                <a:spcAft>
                  <a:spcPct val="0"/>
                </a:spcAft>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88DDE9-570C-48AA-AFE5-67DC01CB1AA7}" type="slidenum">
              <a:rPr lang="en-US"/>
              <a:pPr fontAlgn="base">
                <a:spcBef>
                  <a:spcPct val="0"/>
                </a:spcBef>
                <a:spcAft>
                  <a:spcPct val="0"/>
                </a:spcAft>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D08F145E-B710-41A1-A992-F37F1AAF4D14}" type="slidenum">
              <a:rPr lang="en-US">
                <a:latin typeface="Arial" charset="0"/>
              </a:rPr>
              <a:pPr/>
              <a:t>5</a:t>
            </a:fld>
            <a:endParaRPr lang="en-US">
              <a:latin typeface="Arial" charset="0"/>
            </a:endParaRPr>
          </a:p>
        </p:txBody>
      </p:sp>
      <p:sp>
        <p:nvSpPr>
          <p:cNvPr id="63491" name="Rectangle 2"/>
          <p:cNvSpPr>
            <a:spLocks noGrp="1" noRot="1" noChangeAspect="1" noChangeArrowheads="1" noTextEdit="1"/>
          </p:cNvSpPr>
          <p:nvPr>
            <p:ph type="sldImg"/>
          </p:nvPr>
        </p:nvSpPr>
        <p:spPr>
          <a:xfrm>
            <a:off x="1143000" y="685800"/>
            <a:ext cx="4573588" cy="3429000"/>
          </a:xfrm>
          <a:ln/>
        </p:spPr>
      </p:sp>
      <p:sp>
        <p:nvSpPr>
          <p:cNvPr id="63492" name="Rectangle 3"/>
          <p:cNvSpPr>
            <a:spLocks noGrp="1" noChangeArrowheads="1"/>
          </p:cNvSpPr>
          <p:nvPr>
            <p:ph type="body" idx="1"/>
          </p:nvPr>
        </p:nvSpPr>
        <p:spPr>
          <a:xfrm>
            <a:off x="685480" y="4343144"/>
            <a:ext cx="5487041" cy="4115019"/>
          </a:xfrm>
          <a:noFill/>
          <a:ln/>
        </p:spPr>
        <p:txBody>
          <a:bodyPr/>
          <a:lstStyle/>
          <a:p>
            <a:pPr eaLnBrk="1" hangingPunct="1"/>
            <a:endParaRPr lang="en-US" smtClean="0">
              <a:latin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2FC0D0-E7DA-43EB-8B04-3915D14DDE6C}" type="slidenum">
              <a:rPr lang="en-US" smtClean="0"/>
              <a:pPr fontAlgn="base">
                <a:spcBef>
                  <a:spcPct val="0"/>
                </a:spcBef>
                <a:spcAft>
                  <a:spcPct val="0"/>
                </a:spcAft>
                <a:defRPr/>
              </a:pPr>
              <a:t>57</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2F573-551A-4FBC-9A69-555CF4939E75}" type="slidenum">
              <a:rPr lang="en-US"/>
              <a:pPr/>
              <a:t>58</a:t>
            </a:fld>
            <a:endParaRPr lang="en-US"/>
          </a:p>
        </p:txBody>
      </p:sp>
      <p:sp>
        <p:nvSpPr>
          <p:cNvPr id="1164290" name="Rectangle 2"/>
          <p:cNvSpPr>
            <a:spLocks noGrp="1" noRot="1" noChangeAspect="1" noChangeArrowheads="1" noTextEdit="1"/>
          </p:cNvSpPr>
          <p:nvPr>
            <p:ph type="sldImg"/>
          </p:nvPr>
        </p:nvSpPr>
        <p:spPr>
          <a:ln/>
        </p:spPr>
      </p:sp>
      <p:sp>
        <p:nvSpPr>
          <p:cNvPr id="1164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91C8EF-5072-4A09-AF13-D7F91132E3F9}" type="slidenum">
              <a:rPr lang="en-US"/>
              <a:pPr fontAlgn="base">
                <a:spcBef>
                  <a:spcPct val="0"/>
                </a:spcBef>
                <a:spcAft>
                  <a:spcPct val="0"/>
                </a:spcAft>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8D6E8F-C31E-4050-8D48-585807F197F5}"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D8BE886-477B-47B1-A1B8-317F91B565DD}"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154768-1EAF-448A-A107-0F8B96E4FDC0}"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F8ECFB-65B5-4BB7-A7A4-03614D412925}"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35DED0F-4D21-433B-840E-7347FA92E0DE}"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77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D6E8F-C31E-4050-8D48-585807F197F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69CA35-2C8C-4E6E-B665-972F2E95EC34}" type="datetimeFigureOut">
              <a:rPr lang="en-US" smtClean="0"/>
              <a:pPr/>
              <a:t>8/30/2009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69CA35-2C8C-4E6E-B665-972F2E95EC34}" type="datetimeFigureOut">
              <a:rPr lang="en-US" smtClean="0"/>
              <a:pPr/>
              <a:t>8/30/2009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69CA35-2C8C-4E6E-B665-972F2E95EC34}" type="datetimeFigureOut">
              <a:rPr lang="en-US" smtClean="0"/>
              <a:pPr/>
              <a:t>8/30/2009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6858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69CA35-2C8C-4E6E-B665-972F2E95EC34}" type="datetimeFigureOut">
              <a:rPr lang="en-US" smtClean="0"/>
              <a:pPr/>
              <a:t>8/30/2009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69CA35-2C8C-4E6E-B665-972F2E95EC34}" type="datetimeFigureOut">
              <a:rPr lang="en-US" smtClean="0"/>
              <a:pPr/>
              <a:t>8/30/2009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69CA35-2C8C-4E6E-B665-972F2E95EC34}" type="datetimeFigureOut">
              <a:rPr lang="en-US" smtClean="0"/>
              <a:pPr/>
              <a:t>8/30/2009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69CA35-2C8C-4E6E-B665-972F2E95EC34}" type="datetimeFigureOut">
              <a:rPr lang="en-US" smtClean="0"/>
              <a:pPr/>
              <a:t>8/30/2009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
          </a:xfr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69CA35-2C8C-4E6E-B665-972F2E95EC34}" type="datetimeFigureOut">
              <a:rPr lang="en-US" smtClean="0"/>
              <a:pPr/>
              <a:t>8/30/2009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69CA35-2C8C-4E6E-B665-972F2E95EC34}" type="datetimeFigureOut">
              <a:rPr lang="en-US" smtClean="0"/>
              <a:pPr/>
              <a:t>8/30/2009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69CA35-2C8C-4E6E-B665-972F2E95EC34}" type="datetimeFigureOut">
              <a:rPr lang="en-US" smtClean="0"/>
              <a:pPr/>
              <a:t>8/30/2009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69CA35-2C8C-4E6E-B665-972F2E95EC34}" type="datetimeFigureOut">
              <a:rPr lang="en-US" smtClean="0"/>
              <a:pPr/>
              <a:t>8/30/2009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8C3782-E37E-4C8A-8EB7-90ECAA7DE11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
          </a:xfrm>
          <a:prstGeom prst="rect">
            <a:avLst/>
          </a:prstGeom>
          <a:scene3d>
            <a:camera prst="orthographicFront">
              <a:rot lat="0" lon="0" rev="0"/>
            </a:camera>
            <a:lightRig rig="threePt" dir="t">
              <a:rot lat="0" lon="0" rev="1200000"/>
            </a:lightRig>
          </a:scene3d>
          <a:sp3d>
            <a:bevelT w="63500" h="25400" prst="coolSlan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sz="4000" dirty="0">
              <a:solidFill>
                <a:schemeClr val="accent6">
                  <a:lumMod val="60000"/>
                  <a:lumOff val="40000"/>
                </a:schemeClr>
              </a:solidFill>
            </a:endParaRPr>
          </a:p>
        </p:txBody>
      </p:sp>
      <p:sp>
        <p:nvSpPr>
          <p:cNvPr id="2" name="Title Placeholder 1"/>
          <p:cNvSpPr>
            <a:spLocks noGrp="1"/>
          </p:cNvSpPr>
          <p:nvPr>
            <p:ph type="title"/>
          </p:nvPr>
        </p:nvSpPr>
        <p:spPr>
          <a:xfrm>
            <a:off x="304800" y="0"/>
            <a:ext cx="8534400" cy="6858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04800" y="1143000"/>
            <a:ext cx="8534400" cy="49831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9CA35-2C8C-4E6E-B665-972F2E95EC34}" type="datetimeFigureOut">
              <a:rPr lang="en-US" smtClean="0"/>
              <a:pPr/>
              <a:t>8/30/2009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8C3782-E37E-4C8A-8EB7-90ECAA7DE119}" type="slidenum">
              <a:rPr lang="en-US" smtClean="0"/>
              <a:pPr/>
              <a:t>‹#›</a:t>
            </a:fld>
            <a:endParaRPr lang="en-US"/>
          </a:p>
        </p:txBody>
      </p:sp>
      <p:cxnSp>
        <p:nvCxnSpPr>
          <p:cNvPr id="8" name="Straight Connector 7"/>
          <p:cNvCxnSpPr/>
          <p:nvPr/>
        </p:nvCxnSpPr>
        <p:spPr>
          <a:xfrm>
            <a:off x="0" y="6515100"/>
            <a:ext cx="9144000" cy="158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Picture 71"/>
          <p:cNvPicPr>
            <a:picLocks noChangeAspect="1" noChangeArrowheads="1"/>
          </p:cNvPicPr>
          <p:nvPr/>
        </p:nvPicPr>
        <p:blipFill>
          <a:blip r:embed="rId13" cstate="print">
            <a:duotone>
              <a:schemeClr val="accent1">
                <a:shade val="45000"/>
                <a:satMod val="135000"/>
              </a:schemeClr>
              <a:prstClr val="white"/>
            </a:duotone>
          </a:blip>
          <a:srcRect l="1168" t="12778" r="17757" b="13333"/>
          <a:stretch>
            <a:fillRect/>
          </a:stretch>
        </p:blipFill>
        <p:spPr bwMode="auto">
          <a:xfrm>
            <a:off x="7861300" y="6172200"/>
            <a:ext cx="1074185" cy="658750"/>
          </a:xfrm>
          <a:prstGeom prst="rect">
            <a:avLst/>
          </a:prstGeom>
          <a:noFill/>
          <a:ln w="9525">
            <a:noFill/>
            <a:miter lim="800000"/>
            <a:headEnd/>
            <a:tailEnd/>
          </a:ln>
          <a:effectLst/>
        </p:spPr>
      </p:pic>
      <p:pic>
        <p:nvPicPr>
          <p:cNvPr id="33796" name="Picture 4" descr="http://commguide.asu.edu/downloads/asulogo/jpg/logo_k.jpg"/>
          <p:cNvPicPr>
            <a:picLocks noChangeAspect="1" noChangeArrowheads="1"/>
          </p:cNvPicPr>
          <p:nvPr/>
        </p:nvPicPr>
        <p:blipFill>
          <a:blip r:embed="rId14" cstate="print">
            <a:duotone>
              <a:schemeClr val="accent1">
                <a:shade val="45000"/>
                <a:satMod val="135000"/>
              </a:schemeClr>
              <a:prstClr val="white"/>
            </a:duotone>
          </a:blip>
          <a:srcRect/>
          <a:stretch>
            <a:fillRect/>
          </a:stretch>
        </p:blipFill>
        <p:spPr bwMode="auto">
          <a:xfrm>
            <a:off x="198009" y="6363411"/>
            <a:ext cx="727993" cy="3048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xml"/><Relationship Id="rId7" Type="http://schemas.openxmlformats.org/officeDocument/2006/relationships/image" Target="../media/image6.jpe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22.xml"/><Relationship Id="rId7" Type="http://schemas.openxmlformats.org/officeDocument/2006/relationships/image" Target="../media/image43.png"/><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tags" Target="../tags/tag15.xml"/><Relationship Id="rId1" Type="http://schemas.openxmlformats.org/officeDocument/2006/relationships/vmlDrawing" Target="../drawings/vmlDrawing2.vml"/><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8.wmf"/><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5.pn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54.png"/><Relationship Id="rId5" Type="http://schemas.openxmlformats.org/officeDocument/2006/relationships/image" Target="../media/image53.emf"/><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58.png"/><Relationship Id="rId10" Type="http://schemas.openxmlformats.org/officeDocument/2006/relationships/image" Target="../media/image60.png"/><Relationship Id="rId4" Type="http://schemas.openxmlformats.org/officeDocument/2006/relationships/image" Target="../media/image57.png"/><Relationship Id="rId9" Type="http://schemas.openxmlformats.org/officeDocument/2006/relationships/image" Target="../media/image51.png"/></Relationships>
</file>

<file path=ppt/slides/_rels/slide2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notesSlide" Target="../notesSlides/notesSlide29.xml"/><Relationship Id="rId7" Type="http://schemas.openxmlformats.org/officeDocument/2006/relationships/image" Target="../media/image64.png"/><Relationship Id="rId2" Type="http://schemas.openxmlformats.org/officeDocument/2006/relationships/slideLayout" Target="../slideLayouts/slideLayout6.xml"/><Relationship Id="rId1" Type="http://schemas.openxmlformats.org/officeDocument/2006/relationships/tags" Target="../tags/tag1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3.xml"/><Relationship Id="rId7"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70.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2.xml"/><Relationship Id="rId5" Type="http://schemas.openxmlformats.org/officeDocument/2006/relationships/image" Target="../media/image75.png"/><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23.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notesSlide" Target="../notesSlides/notesSlide38.xml"/><Relationship Id="rId7" Type="http://schemas.openxmlformats.org/officeDocument/2006/relationships/image" Target="../media/image82.png"/><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7.jpeg"/><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notesSlide" Target="../notesSlides/notesSlide40.xml"/><Relationship Id="rId7" Type="http://schemas.openxmlformats.org/officeDocument/2006/relationships/image" Target="../media/image89.png"/><Relationship Id="rId2" Type="http://schemas.openxmlformats.org/officeDocument/2006/relationships/slideLayout" Target="../slideLayouts/slideLayout6.xml"/><Relationship Id="rId1" Type="http://schemas.openxmlformats.org/officeDocument/2006/relationships/tags" Target="../tags/tag25.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94.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28.xml"/><Relationship Id="rId4" Type="http://schemas.openxmlformats.org/officeDocument/2006/relationships/image" Target="../media/image96.png"/></Relationships>
</file>

<file path=ppt/slides/_rels/slide44.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notesSlide" Target="../notesSlides/notesSlide44.xml"/><Relationship Id="rId7" Type="http://schemas.openxmlformats.org/officeDocument/2006/relationships/image" Target="../media/image100.png"/><Relationship Id="rId2" Type="http://schemas.openxmlformats.org/officeDocument/2006/relationships/slideLayout" Target="../slideLayouts/slideLayout6.xml"/><Relationship Id="rId1" Type="http://schemas.openxmlformats.org/officeDocument/2006/relationships/tags" Target="../tags/tag29.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4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104.png"/><Relationship Id="rId4" Type="http://schemas.openxmlformats.org/officeDocument/2006/relationships/image" Target="../media/image10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7.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2.jpeg"/><Relationship Id="rId3" Type="http://schemas.openxmlformats.org/officeDocument/2006/relationships/notesSlide" Target="../notesSlides/notesSlide47.xml"/><Relationship Id="rId7" Type="http://schemas.openxmlformats.org/officeDocument/2006/relationships/image" Target="../media/image107.png"/><Relationship Id="rId12" Type="http://schemas.openxmlformats.org/officeDocument/2006/relationships/image" Target="../media/image93.pn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106.png"/><Relationship Id="rId11" Type="http://schemas.openxmlformats.org/officeDocument/2006/relationships/image" Target="../media/image111.jpeg"/><Relationship Id="rId5" Type="http://schemas.openxmlformats.org/officeDocument/2006/relationships/image" Target="../media/image105.png"/><Relationship Id="rId10" Type="http://schemas.openxmlformats.org/officeDocument/2006/relationships/image" Target="../media/image110.png"/><Relationship Id="rId4" Type="http://schemas.openxmlformats.org/officeDocument/2006/relationships/image" Target="../media/image61.png"/><Relationship Id="rId9" Type="http://schemas.openxmlformats.org/officeDocument/2006/relationships/image" Target="../media/image10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114.png"/><Relationship Id="rId4" Type="http://schemas.openxmlformats.org/officeDocument/2006/relationships/image" Target="../media/image11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4.xml"/><Relationship Id="rId5" Type="http://schemas.openxmlformats.org/officeDocument/2006/relationships/image" Target="../media/image15.png"/><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119.png"/><Relationship Id="rId4" Type="http://schemas.openxmlformats.org/officeDocument/2006/relationships/image" Target="../media/image118.png"/></Relationships>
</file>

<file path=ppt/slides/_rels/slide52.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slideLayout" Target="../slideLayouts/slideLayout2.xml"/><Relationship Id="rId7" Type="http://schemas.openxmlformats.org/officeDocument/2006/relationships/image" Target="../media/image88.png"/><Relationship Id="rId12" Type="http://schemas.openxmlformats.org/officeDocument/2006/relationships/image" Target="../media/image124.png"/><Relationship Id="rId2" Type="http://schemas.openxmlformats.org/officeDocument/2006/relationships/video" Target="file:///C:\Users\Gianni\MyPapers\ASU%20PhD%20Thesis\Presentation\SOM_Indoor_Meas.wmv" TargetMode="External"/><Relationship Id="rId1" Type="http://schemas.openxmlformats.org/officeDocument/2006/relationships/tags" Target="../tags/tag36.xml"/><Relationship Id="rId6" Type="http://schemas.openxmlformats.org/officeDocument/2006/relationships/image" Target="../media/image112.jpeg"/><Relationship Id="rId11" Type="http://schemas.openxmlformats.org/officeDocument/2006/relationships/image" Target="../media/image123.png"/><Relationship Id="rId5" Type="http://schemas.openxmlformats.org/officeDocument/2006/relationships/image" Target="../media/image93.png"/><Relationship Id="rId10" Type="http://schemas.openxmlformats.org/officeDocument/2006/relationships/image" Target="../media/image122.png"/><Relationship Id="rId4" Type="http://schemas.openxmlformats.org/officeDocument/2006/relationships/notesSlide" Target="../notesSlides/notesSlide52.xml"/><Relationship Id="rId9" Type="http://schemas.openxmlformats.org/officeDocument/2006/relationships/image" Target="../media/image121.png"/></Relationships>
</file>

<file path=ppt/slides/_rels/slide5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25.png"/><Relationship Id="rId5" Type="http://schemas.openxmlformats.org/officeDocument/2006/relationships/image" Target="../media/image88.png"/><Relationship Id="rId4" Type="http://schemas.openxmlformats.org/officeDocument/2006/relationships/image" Target="../media/image112.jpeg"/></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88.png"/><Relationship Id="rId4" Type="http://schemas.openxmlformats.org/officeDocument/2006/relationships/image" Target="../media/image112.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notesSlide" Target="../notesSlides/notesSlide57.xml"/><Relationship Id="rId7" Type="http://schemas.openxmlformats.org/officeDocument/2006/relationships/image" Target="../media/image131.png"/><Relationship Id="rId2" Type="http://schemas.openxmlformats.org/officeDocument/2006/relationships/slideLayout" Target="../slideLayouts/slideLayout6.xml"/><Relationship Id="rId1" Type="http://schemas.openxmlformats.org/officeDocument/2006/relationships/tags" Target="../tags/tag38.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58.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notesSlide" Target="../notesSlides/notesSlide58.xml"/><Relationship Id="rId7" Type="http://schemas.openxmlformats.org/officeDocument/2006/relationships/image" Target="../media/image136.png"/><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image" Target="../media/image140.pn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41.png"/></Relationships>
</file>

<file path=ppt/slides/_rels/slide61.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notesSlide" Target="../notesSlides/notesSlide61.xml"/><Relationship Id="rId7" Type="http://schemas.openxmlformats.org/officeDocument/2006/relationships/image" Target="../media/image145.pn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6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48.png"/></Relationships>
</file>

<file path=ppt/slides/_rels/slide63.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55.png"/><Relationship Id="rId3" Type="http://schemas.openxmlformats.org/officeDocument/2006/relationships/slideLayout" Target="../slideLayouts/slideLayout2.xml"/><Relationship Id="rId7" Type="http://schemas.openxmlformats.org/officeDocument/2006/relationships/image" Target="../media/image115.png"/><Relationship Id="rId12" Type="http://schemas.openxmlformats.org/officeDocument/2006/relationships/image" Target="../media/image154.png"/><Relationship Id="rId2" Type="http://schemas.openxmlformats.org/officeDocument/2006/relationships/video" Target="file:///C:\Users\Gianni\MyPapers\ASU%20PhD%20Thesis\Presentation\SOM_Outdoor_Simul.wmv" TargetMode="External"/><Relationship Id="rId1" Type="http://schemas.openxmlformats.org/officeDocument/2006/relationships/tags" Target="../tags/tag43.xml"/><Relationship Id="rId6" Type="http://schemas.openxmlformats.org/officeDocument/2006/relationships/image" Target="../media/image149.png"/><Relationship Id="rId11" Type="http://schemas.openxmlformats.org/officeDocument/2006/relationships/image" Target="../media/image153.png"/><Relationship Id="rId5" Type="http://schemas.openxmlformats.org/officeDocument/2006/relationships/image" Target="../media/image139.png"/><Relationship Id="rId10" Type="http://schemas.openxmlformats.org/officeDocument/2006/relationships/image" Target="../media/image152.png"/><Relationship Id="rId4" Type="http://schemas.openxmlformats.org/officeDocument/2006/relationships/notesSlide" Target="../notesSlides/notesSlide63.xml"/><Relationship Id="rId9" Type="http://schemas.openxmlformats.org/officeDocument/2006/relationships/image" Target="../media/image151.png"/></Relationships>
</file>

<file path=ppt/slides/_rels/slide64.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57.png"/><Relationship Id="rId7" Type="http://schemas.openxmlformats.org/officeDocument/2006/relationships/image" Target="../media/image160.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38.png"/><Relationship Id="rId4" Type="http://schemas.openxmlformats.org/officeDocument/2006/relationships/image" Target="../media/image158.png"/></Relationships>
</file>

<file path=ppt/slides/_rels/slide6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169.png"/><Relationship Id="rId13" Type="http://schemas.openxmlformats.org/officeDocument/2006/relationships/image" Target="../media/image174.png"/><Relationship Id="rId18" Type="http://schemas.openxmlformats.org/officeDocument/2006/relationships/image" Target="../media/image179.png"/><Relationship Id="rId3" Type="http://schemas.openxmlformats.org/officeDocument/2006/relationships/image" Target="../media/image164.png"/><Relationship Id="rId7" Type="http://schemas.openxmlformats.org/officeDocument/2006/relationships/image" Target="../media/image168.png"/><Relationship Id="rId12" Type="http://schemas.openxmlformats.org/officeDocument/2006/relationships/image" Target="../media/image173.png"/><Relationship Id="rId17" Type="http://schemas.openxmlformats.org/officeDocument/2006/relationships/image" Target="../media/image178.png"/><Relationship Id="rId2" Type="http://schemas.openxmlformats.org/officeDocument/2006/relationships/notesSlide" Target="../notesSlides/notesSlide69.xml"/><Relationship Id="rId16" Type="http://schemas.openxmlformats.org/officeDocument/2006/relationships/image" Target="../media/image177.png"/><Relationship Id="rId1" Type="http://schemas.openxmlformats.org/officeDocument/2006/relationships/slideLayout" Target="../slideLayouts/slideLayout2.xml"/><Relationship Id="rId6" Type="http://schemas.openxmlformats.org/officeDocument/2006/relationships/image" Target="../media/image167.png"/><Relationship Id="rId11" Type="http://schemas.openxmlformats.org/officeDocument/2006/relationships/image" Target="../media/image172.png"/><Relationship Id="rId5" Type="http://schemas.openxmlformats.org/officeDocument/2006/relationships/image" Target="../media/image166.png"/><Relationship Id="rId15" Type="http://schemas.openxmlformats.org/officeDocument/2006/relationships/image" Target="../media/image176.png"/><Relationship Id="rId10" Type="http://schemas.openxmlformats.org/officeDocument/2006/relationships/image" Target="../media/image171.png"/><Relationship Id="rId4" Type="http://schemas.openxmlformats.org/officeDocument/2006/relationships/image" Target="../media/image165.png"/><Relationship Id="rId9" Type="http://schemas.openxmlformats.org/officeDocument/2006/relationships/image" Target="../media/image170.png"/><Relationship Id="rId14" Type="http://schemas.openxmlformats.org/officeDocument/2006/relationships/image" Target="../media/image175.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182.png"/></Relationships>
</file>

<file path=ppt/slides/_rels/slide72.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86.emf"/><Relationship Id="rId5" Type="http://schemas.openxmlformats.org/officeDocument/2006/relationships/image" Target="../media/image185.emf"/><Relationship Id="rId4" Type="http://schemas.openxmlformats.org/officeDocument/2006/relationships/image" Target="../media/image184.png"/></Relationships>
</file>

<file path=ppt/slides/_rels/slide7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image" Target="../media/image190.png"/><Relationship Id="rId2" Type="http://schemas.openxmlformats.org/officeDocument/2006/relationships/slideLayout" Target="../slideLayouts/slideLayout6.xml"/><Relationship Id="rId1" Type="http://schemas.openxmlformats.org/officeDocument/2006/relationships/tags" Target="../tags/tag44.xml"/><Relationship Id="rId6" Type="http://schemas.openxmlformats.org/officeDocument/2006/relationships/image" Target="../media/image189.png"/><Relationship Id="rId5" Type="http://schemas.openxmlformats.org/officeDocument/2006/relationships/image" Target="../media/image188.png"/><Relationship Id="rId4" Type="http://schemas.openxmlformats.org/officeDocument/2006/relationships/image" Target="../media/image187.png"/></Relationships>
</file>

<file path=ppt/slides/_rels/slide75.xml.rels><?xml version="1.0" encoding="UTF-8" standalone="yes"?>
<Relationships xmlns="http://schemas.openxmlformats.org/package/2006/relationships"><Relationship Id="rId3" Type="http://schemas.openxmlformats.org/officeDocument/2006/relationships/image" Target="../media/image191.gif"/><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image" Target="../media/image192.png"/></Relationships>
</file>

<file path=ppt/slides/_rels/slide7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endParaRPr lang="en-US"/>
          </a:p>
        </p:txBody>
      </p:sp>
      <p:sp>
        <p:nvSpPr>
          <p:cNvPr id="6" name="TextBox 5"/>
          <p:cNvSpPr txBox="1"/>
          <p:nvPr/>
        </p:nvSpPr>
        <p:spPr>
          <a:xfrm>
            <a:off x="228600" y="990600"/>
            <a:ext cx="8686799" cy="1323439"/>
          </a:xfrm>
          <a:prstGeom prst="rect">
            <a:avLst/>
          </a:prstGeom>
          <a:noFill/>
        </p:spPr>
        <p:txBody>
          <a:bodyPr wrap="square" rtlCol="0">
            <a:spAutoFit/>
          </a:bodyPr>
          <a:lstStyle/>
          <a:p>
            <a:pPr algn="ctr"/>
            <a:r>
              <a:rPr lang="en-US" sz="4000" dirty="0"/>
              <a:t>RF-Based Localization in GPS-Denied </a:t>
            </a:r>
            <a:r>
              <a:rPr lang="en-US" sz="4000" dirty="0" smtClean="0"/>
              <a:t>Applications</a:t>
            </a:r>
            <a:endParaRPr lang="en-US" sz="4000" dirty="0"/>
          </a:p>
        </p:txBody>
      </p:sp>
      <p:sp>
        <p:nvSpPr>
          <p:cNvPr id="9" name="TextBox 8"/>
          <p:cNvSpPr txBox="1"/>
          <p:nvPr/>
        </p:nvSpPr>
        <p:spPr>
          <a:xfrm>
            <a:off x="304800" y="4419600"/>
            <a:ext cx="4267200" cy="923330"/>
          </a:xfrm>
          <a:prstGeom prst="rect">
            <a:avLst/>
          </a:prstGeom>
          <a:noFill/>
        </p:spPr>
        <p:txBody>
          <a:bodyPr wrap="square" rtlCol="0">
            <a:spAutoFit/>
          </a:bodyPr>
          <a:lstStyle/>
          <a:p>
            <a:pPr algn="ctr"/>
            <a:r>
              <a:rPr lang="en-US" b="1" dirty="0" smtClean="0"/>
              <a:t>Gianni </a:t>
            </a:r>
            <a:r>
              <a:rPr lang="en-US" b="1" dirty="0" err="1" smtClean="0"/>
              <a:t>Giorgetti</a:t>
            </a:r>
            <a:endParaRPr lang="en-US" b="1" dirty="0" smtClean="0"/>
          </a:p>
          <a:p>
            <a:pPr algn="ctr"/>
            <a:r>
              <a:rPr lang="en-US" dirty="0" smtClean="0"/>
              <a:t>Department of Electrical Engineering</a:t>
            </a:r>
          </a:p>
          <a:p>
            <a:pPr algn="ctr"/>
            <a:r>
              <a:rPr lang="en-US" dirty="0" smtClean="0"/>
              <a:t>Arizona State University</a:t>
            </a:r>
            <a:endParaRPr lang="en-US" dirty="0"/>
          </a:p>
        </p:txBody>
      </p:sp>
      <p:sp>
        <p:nvSpPr>
          <p:cNvPr id="10" name="TextBox 9"/>
          <p:cNvSpPr txBox="1"/>
          <p:nvPr/>
        </p:nvSpPr>
        <p:spPr>
          <a:xfrm>
            <a:off x="4572000" y="4419600"/>
            <a:ext cx="4343400" cy="1754326"/>
          </a:xfrm>
          <a:prstGeom prst="rect">
            <a:avLst/>
          </a:prstGeom>
          <a:noFill/>
        </p:spPr>
        <p:txBody>
          <a:bodyPr wrap="square" rtlCol="0">
            <a:spAutoFit/>
          </a:bodyPr>
          <a:lstStyle/>
          <a:p>
            <a:pPr algn="ctr"/>
            <a:r>
              <a:rPr lang="en-US" b="1" dirty="0" smtClean="0"/>
              <a:t>Committee:</a:t>
            </a:r>
          </a:p>
          <a:p>
            <a:pPr algn="ctr"/>
            <a:r>
              <a:rPr lang="sv-SE" dirty="0" smtClean="0"/>
              <a:t>Sandeep Gupta, Chair</a:t>
            </a:r>
          </a:p>
          <a:p>
            <a:pPr algn="ctr"/>
            <a:r>
              <a:rPr lang="sv-SE" dirty="0" smtClean="0"/>
              <a:t>Karamvir Chatha</a:t>
            </a:r>
          </a:p>
          <a:p>
            <a:pPr algn="ctr"/>
            <a:r>
              <a:rPr lang="sv-SE" dirty="0" smtClean="0"/>
              <a:t>Tolga Duman</a:t>
            </a:r>
          </a:p>
          <a:p>
            <a:pPr algn="ctr"/>
            <a:r>
              <a:rPr lang="sv-SE" dirty="0" smtClean="0"/>
              <a:t>Stephen Goodnick</a:t>
            </a:r>
          </a:p>
          <a:p>
            <a:pPr algn="ctr"/>
            <a:r>
              <a:rPr lang="sv-SE" dirty="0" smtClean="0"/>
              <a:t>Kari Torkkola</a:t>
            </a:r>
            <a:endParaRPr lang="en-US" dirty="0" smtClean="0"/>
          </a:p>
        </p:txBody>
      </p:sp>
      <p:sp>
        <p:nvSpPr>
          <p:cNvPr id="13" name="TextBox 12"/>
          <p:cNvSpPr txBox="1"/>
          <p:nvPr/>
        </p:nvSpPr>
        <p:spPr>
          <a:xfrm>
            <a:off x="3505200" y="6131256"/>
            <a:ext cx="2142253" cy="369332"/>
          </a:xfrm>
          <a:prstGeom prst="rect">
            <a:avLst/>
          </a:prstGeom>
          <a:noFill/>
        </p:spPr>
        <p:txBody>
          <a:bodyPr wrap="none" rtlCol="0">
            <a:spAutoFit/>
          </a:bodyPr>
          <a:lstStyle/>
          <a:p>
            <a:r>
              <a:rPr lang="en-US" dirty="0" smtClean="0"/>
              <a:t>Tempe, July 13, 2009</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228600" y="1786956"/>
            <a:ext cx="6400800" cy="4495800"/>
          </a:xfrm>
          <a:noFill/>
          <a:ln w="9525">
            <a:noFill/>
            <a:miter lim="800000"/>
            <a:headEnd/>
            <a:tailEnd/>
          </a:ln>
          <a:effectLst/>
        </p:spPr>
        <p:txBody>
          <a:bodyPr>
            <a:normAutofit/>
          </a:bodyPr>
          <a:lstStyle/>
          <a:p>
            <a:pPr marL="514350" indent="-514350">
              <a:buFont typeface="+mj-lt"/>
              <a:buAutoNum type="arabicPeriod"/>
            </a:pPr>
            <a:r>
              <a:rPr lang="en-US" sz="2800" dirty="0" smtClean="0"/>
              <a:t>Range-Free Localization</a:t>
            </a:r>
          </a:p>
          <a:p>
            <a:pPr marL="914400" lvl="1" indent="-514350">
              <a:buFont typeface="Arial" pitchFamily="34" charset="0"/>
              <a:buChar char="•"/>
            </a:pPr>
            <a:r>
              <a:rPr lang="en-US" sz="2400" dirty="0" smtClean="0"/>
              <a:t>Self Organizing Maps</a:t>
            </a:r>
          </a:p>
          <a:p>
            <a:pPr marL="514350" indent="-514350">
              <a:spcBef>
                <a:spcPts val="1200"/>
              </a:spcBef>
              <a:buFont typeface="+mj-lt"/>
              <a:buAutoNum type="arabicPeriod"/>
            </a:pPr>
            <a:r>
              <a:rPr lang="en-US" sz="2800" dirty="0" smtClean="0"/>
              <a:t>Theoretical Analysis </a:t>
            </a:r>
          </a:p>
          <a:p>
            <a:pPr marL="914400" lvl="1" indent="-514350">
              <a:buFont typeface="Arial" pitchFamily="34" charset="0"/>
              <a:buChar char="•"/>
            </a:pPr>
            <a:r>
              <a:rPr lang="en-US" sz="2400" dirty="0" smtClean="0"/>
              <a:t>Optimal Connectivity in Range-Free Loc</a:t>
            </a:r>
          </a:p>
          <a:p>
            <a:pPr marL="914400" lvl="1" indent="-514350">
              <a:buFont typeface="Arial" pitchFamily="34" charset="0"/>
              <a:buChar char="•"/>
            </a:pPr>
            <a:r>
              <a:rPr lang="en-US" sz="2400" dirty="0" smtClean="0"/>
              <a:t>Comparison Range-Free, Range-Based Loc</a:t>
            </a:r>
          </a:p>
          <a:p>
            <a:pPr marL="514350" indent="-514350">
              <a:spcBef>
                <a:spcPts val="1200"/>
              </a:spcBef>
              <a:buFont typeface="+mj-lt"/>
              <a:buAutoNum type="arabicPeriod"/>
            </a:pPr>
            <a:r>
              <a:rPr lang="en-US" sz="2800" b="1" dirty="0" smtClean="0"/>
              <a:t>Experimental Results &amp; Systems</a:t>
            </a:r>
          </a:p>
          <a:p>
            <a:pPr marL="914400" lvl="1" indent="-514350">
              <a:buFont typeface="Arial" pitchFamily="34" charset="0"/>
              <a:buChar char="•"/>
            </a:pPr>
            <a:r>
              <a:rPr lang="en-US" sz="2400" dirty="0" smtClean="0"/>
              <a:t>Hybrid Localization (SOM-R)</a:t>
            </a:r>
          </a:p>
          <a:p>
            <a:pPr marL="914400" lvl="1" indent="-514350">
              <a:buFont typeface="Arial" pitchFamily="34" charset="0"/>
              <a:buChar char="•"/>
            </a:pPr>
            <a:r>
              <a:rPr lang="en-US" sz="2400" dirty="0" smtClean="0"/>
              <a:t>Angle of Arrival Estimation using Directional Antennas</a:t>
            </a:r>
            <a:endParaRPr lang="en-US" sz="2400" dirty="0"/>
          </a:p>
        </p:txBody>
      </p:sp>
      <p:pic>
        <p:nvPicPr>
          <p:cNvPr id="4" name="Picture 3"/>
          <p:cNvPicPr>
            <a:picLocks noChangeAspect="1" noChangeArrowheads="1"/>
          </p:cNvPicPr>
          <p:nvPr/>
        </p:nvPicPr>
        <p:blipFill>
          <a:blip r:embed="rId3" cstate="print"/>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4" cstate="print"/>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5" cstate="print"/>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228600" y="990600"/>
            <a:ext cx="8686800"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mph" presetSubtype="1" nodeType="afterEffect">
                                  <p:stCondLst>
                                    <p:cond delay="5000"/>
                                  </p:st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false"/>
                                      </p:to>
                                    </p:set>
                                  </p:childTnLst>
                                </p:cTn>
                              </p:par>
                              <p:par>
                                <p:cTn id="9" presetID="5" presetClass="emph" presetSubtype="1" nodeType="withEffect">
                                  <p:stCondLst>
                                    <p:cond delay="5000"/>
                                  </p:stCondLst>
                                  <p:childTnLst>
                                    <p:set>
                                      <p:cBhvr override="childStyle">
                                        <p:cTn id="10" dur="indefinite"/>
                                        <p:tgtEl>
                                          <p:spTgt spid="3">
                                            <p:txEl>
                                              <p:pRg st="2" end="2"/>
                                            </p:txEl>
                                          </p:spTgt>
                                        </p:tgtEl>
                                        <p:attrNameLst>
                                          <p:attrName>style.fontStyle</p:attrName>
                                        </p:attrNameLst>
                                      </p:cBhvr>
                                      <p:to>
                                        <p:strVal val="normal"/>
                                      </p:to>
                                    </p:set>
                                    <p:set>
                                      <p:cBhvr override="childStyle">
                                        <p:cTn id="11" dur="indefinite"/>
                                        <p:tgtEl>
                                          <p:spTgt spid="3">
                                            <p:txEl>
                                              <p:pRg st="2" end="2"/>
                                            </p:txEl>
                                          </p:spTgt>
                                        </p:tgtEl>
                                        <p:attrNameLst>
                                          <p:attrName>style.fontWeight</p:attrName>
                                        </p:attrNameLst>
                                      </p:cBhvr>
                                      <p:to>
                                        <p:strVal val="bold"/>
                                      </p:to>
                                    </p:set>
                                    <p:set>
                                      <p:cBhvr override="childStyle">
                                        <p:cTn id="12"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Complexity of The Problem</a:t>
            </a:r>
            <a:endParaRPr lang="en-US" dirty="0"/>
          </a:p>
        </p:txBody>
      </p:sp>
      <p:sp>
        <p:nvSpPr>
          <p:cNvPr id="3" name="Content Placeholder 2"/>
          <p:cNvSpPr>
            <a:spLocks noGrp="1"/>
          </p:cNvSpPr>
          <p:nvPr>
            <p:ph idx="1"/>
          </p:nvPr>
        </p:nvSpPr>
        <p:spPr>
          <a:xfrm>
            <a:off x="228600" y="2590800"/>
            <a:ext cx="5105400" cy="3429000"/>
          </a:xfrm>
        </p:spPr>
        <p:txBody>
          <a:bodyPr>
            <a:noAutofit/>
          </a:bodyPr>
          <a:lstStyle/>
          <a:p>
            <a:pPr>
              <a:buNone/>
            </a:pPr>
            <a:r>
              <a:rPr lang="en-US" sz="2800" b="1" dirty="0" smtClean="0"/>
              <a:t>Challenges:</a:t>
            </a:r>
          </a:p>
          <a:p>
            <a:pPr marL="514350" indent="-514350">
              <a:buFont typeface="+mj-lt"/>
              <a:buAutoNum type="arabicPeriod"/>
            </a:pPr>
            <a:r>
              <a:rPr lang="en-US" sz="2800" dirty="0" smtClean="0"/>
              <a:t>Graph Embedding is </a:t>
            </a:r>
            <a:r>
              <a:rPr lang="en-US" sz="2800" b="1" dirty="0" smtClean="0"/>
              <a:t>NP-Hard</a:t>
            </a:r>
          </a:p>
          <a:p>
            <a:pPr marL="514350" indent="-514350">
              <a:buFont typeface="+mj-lt"/>
              <a:buAutoNum type="arabicPeriod"/>
            </a:pPr>
            <a:r>
              <a:rPr lang="en-US" sz="2800" dirty="0" smtClean="0"/>
              <a:t>Solution might be </a:t>
            </a:r>
            <a:r>
              <a:rPr lang="en-US" sz="2800" b="1" dirty="0" smtClean="0"/>
              <a:t>ambiguous</a:t>
            </a:r>
            <a:r>
              <a:rPr lang="en-US" sz="2800" dirty="0" smtClean="0"/>
              <a:t> when not enough constraints are available</a:t>
            </a:r>
          </a:p>
          <a:p>
            <a:pPr marL="514350" indent="-514350">
              <a:buFont typeface="+mj-lt"/>
              <a:buAutoNum type="arabicPeriod"/>
            </a:pPr>
            <a:r>
              <a:rPr lang="en-US" sz="2800" dirty="0" smtClean="0"/>
              <a:t>Measurements are always </a:t>
            </a:r>
            <a:r>
              <a:rPr lang="en-US" sz="2800" b="1" dirty="0" smtClean="0"/>
              <a:t>noisy</a:t>
            </a:r>
          </a:p>
          <a:p>
            <a:pPr>
              <a:buNone/>
            </a:pPr>
            <a:endParaRPr lang="en-US" sz="2800" dirty="0" smtClean="0"/>
          </a:p>
          <a:p>
            <a:endParaRPr lang="en-US" sz="2800" dirty="0"/>
          </a:p>
        </p:txBody>
      </p:sp>
      <p:sp>
        <p:nvSpPr>
          <p:cNvPr id="5" name="TextBox 4"/>
          <p:cNvSpPr txBox="1"/>
          <p:nvPr/>
        </p:nvSpPr>
        <p:spPr>
          <a:xfrm flipH="1">
            <a:off x="228599" y="990600"/>
            <a:ext cx="8686800" cy="1384995"/>
          </a:xfrm>
          <a:prstGeom prst="rect">
            <a:avLst/>
          </a:prstGeom>
          <a:noFill/>
        </p:spPr>
        <p:txBody>
          <a:bodyPr wrap="square" rtlCol="0">
            <a:spAutoFit/>
          </a:bodyPr>
          <a:lstStyle/>
          <a:p>
            <a:r>
              <a:rPr lang="en-US" sz="2800" dirty="0" smtClean="0"/>
              <a:t>Ad-hoc mesh networks can be modeled as undirected graphs. Computing the node positions is analogue to the </a:t>
            </a:r>
            <a:r>
              <a:rPr lang="en-US" sz="2800" i="1" dirty="0" smtClean="0"/>
              <a:t>graph embedding</a:t>
            </a:r>
            <a:r>
              <a:rPr lang="en-US" sz="2800" dirty="0" smtClean="0"/>
              <a:t> problem.</a:t>
            </a:r>
          </a:p>
        </p:txBody>
      </p:sp>
      <p:grpSp>
        <p:nvGrpSpPr>
          <p:cNvPr id="139" name="Group 138"/>
          <p:cNvGrpSpPr/>
          <p:nvPr/>
        </p:nvGrpSpPr>
        <p:grpSpPr>
          <a:xfrm>
            <a:off x="5505450" y="1981200"/>
            <a:ext cx="3114668" cy="2337462"/>
            <a:chOff x="5505450" y="1981200"/>
            <a:chExt cx="3114668" cy="2337462"/>
          </a:xfrm>
        </p:grpSpPr>
        <p:pic>
          <p:nvPicPr>
            <p:cNvPr id="6" name="Picture 4" descr="http://www.franceresidence.co.uk/images/storyimages/823B50A8C133476AB63B9B0F6826A3E6.jpg"/>
            <p:cNvPicPr>
              <a:picLocks noChangeAspect="1" noChangeArrowheads="1"/>
            </p:cNvPicPr>
            <p:nvPr/>
          </p:nvPicPr>
          <p:blipFill>
            <a:blip r:embed="rId4" cstate="print">
              <a:clrChange>
                <a:clrFrom>
                  <a:srgbClr val="FFFFFF"/>
                </a:clrFrom>
                <a:clrTo>
                  <a:srgbClr val="FFFFFF">
                    <a:alpha val="0"/>
                  </a:srgbClr>
                </a:clrTo>
              </a:clrChange>
              <a:duotone>
                <a:schemeClr val="bg2">
                  <a:shade val="45000"/>
                  <a:satMod val="135000"/>
                </a:schemeClr>
                <a:prstClr val="white"/>
              </a:duotone>
            </a:blip>
            <a:srcRect/>
            <a:stretch>
              <a:fillRect/>
            </a:stretch>
          </p:blipFill>
          <p:spPr bwMode="auto">
            <a:xfrm>
              <a:off x="5505450" y="1981200"/>
              <a:ext cx="3114668" cy="2337462"/>
            </a:xfrm>
            <a:prstGeom prst="rect">
              <a:avLst/>
            </a:prstGeom>
            <a:noFill/>
          </p:spPr>
        </p:pic>
        <p:sp>
          <p:nvSpPr>
            <p:cNvPr id="8" name="Oval 49"/>
            <p:cNvSpPr>
              <a:spLocks noChangeAspect="1" noChangeArrowheads="1"/>
            </p:cNvSpPr>
            <p:nvPr/>
          </p:nvSpPr>
          <p:spPr bwMode="auto">
            <a:xfrm>
              <a:off x="7335359" y="2718462"/>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9" name="Straight Connector 18"/>
            <p:cNvCxnSpPr/>
            <p:nvPr/>
          </p:nvCxnSpPr>
          <p:spPr>
            <a:xfrm flipV="1">
              <a:off x="6604000" y="2286662"/>
              <a:ext cx="463550" cy="34925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nvGrpSpPr>
            <p:cNvPr id="4" name="Group 82"/>
            <p:cNvGrpSpPr/>
            <p:nvPr/>
          </p:nvGrpSpPr>
          <p:grpSpPr>
            <a:xfrm>
              <a:off x="6019803" y="2185063"/>
              <a:ext cx="1828797" cy="1924890"/>
              <a:chOff x="6019803" y="2514601"/>
              <a:chExt cx="1828797" cy="1924890"/>
            </a:xfrm>
          </p:grpSpPr>
          <p:sp>
            <p:nvSpPr>
              <p:cNvPr id="7" name="Oval 49"/>
              <p:cNvSpPr>
                <a:spLocks noChangeAspect="1" noChangeArrowheads="1"/>
              </p:cNvSpPr>
              <p:nvPr/>
            </p:nvSpPr>
            <p:spPr bwMode="auto">
              <a:xfrm>
                <a:off x="7086600" y="2514601"/>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2" name="Oval 49"/>
              <p:cNvSpPr>
                <a:spLocks noChangeAspect="1" noChangeArrowheads="1"/>
              </p:cNvSpPr>
              <p:nvPr/>
            </p:nvSpPr>
            <p:spPr bwMode="auto">
              <a:xfrm>
                <a:off x="6477000" y="2971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3" name="Oval 49"/>
              <p:cNvSpPr>
                <a:spLocks noChangeAspect="1" noChangeArrowheads="1"/>
              </p:cNvSpPr>
              <p:nvPr/>
            </p:nvSpPr>
            <p:spPr bwMode="auto">
              <a:xfrm>
                <a:off x="7716359" y="35814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4" name="Oval 49"/>
              <p:cNvSpPr>
                <a:spLocks noChangeAspect="1" noChangeArrowheads="1"/>
              </p:cNvSpPr>
              <p:nvPr/>
            </p:nvSpPr>
            <p:spPr bwMode="auto">
              <a:xfrm>
                <a:off x="6858000" y="3657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5" name="Oval 49"/>
              <p:cNvSpPr>
                <a:spLocks noChangeAspect="1" noChangeArrowheads="1"/>
              </p:cNvSpPr>
              <p:nvPr/>
            </p:nvSpPr>
            <p:spPr bwMode="auto">
              <a:xfrm>
                <a:off x="7335355" y="4320122"/>
                <a:ext cx="158688" cy="119369"/>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6" name="Oval 49"/>
              <p:cNvSpPr>
                <a:spLocks noChangeAspect="1" noChangeArrowheads="1"/>
              </p:cNvSpPr>
              <p:nvPr/>
            </p:nvSpPr>
            <p:spPr bwMode="auto">
              <a:xfrm>
                <a:off x="6019803" y="3276602"/>
                <a:ext cx="136471" cy="102657"/>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7" name="Oval 49"/>
              <p:cNvSpPr>
                <a:spLocks noChangeAspect="1" noChangeArrowheads="1"/>
              </p:cNvSpPr>
              <p:nvPr/>
            </p:nvSpPr>
            <p:spPr bwMode="auto">
              <a:xfrm>
                <a:off x="6801959" y="3276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26" name="Straight Connector 25"/>
              <p:cNvCxnSpPr/>
              <p:nvPr/>
            </p:nvCxnSpPr>
            <p:spPr>
              <a:xfrm rot="16200000" flipH="1">
                <a:off x="7092325" y="2721605"/>
                <a:ext cx="412266" cy="188761"/>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30" name="Straight Connector 29"/>
              <p:cNvCxnSpPr/>
              <p:nvPr/>
            </p:nvCxnSpPr>
            <p:spPr>
              <a:xfrm flipV="1">
                <a:off x="6959600" y="3124200"/>
                <a:ext cx="355600" cy="16827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36" name="Straight Connector 35"/>
              <p:cNvCxnSpPr/>
              <p:nvPr/>
            </p:nvCxnSpPr>
            <p:spPr>
              <a:xfrm rot="10800000">
                <a:off x="6594477" y="3076577"/>
                <a:ext cx="215898" cy="1968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39" name="Straight Connector 38"/>
              <p:cNvCxnSpPr/>
              <p:nvPr/>
            </p:nvCxnSpPr>
            <p:spPr>
              <a:xfrm rot="10800000" flipV="1">
                <a:off x="6162675" y="3070225"/>
                <a:ext cx="295275" cy="200026"/>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42" name="Straight Connector 41"/>
              <p:cNvCxnSpPr/>
              <p:nvPr/>
            </p:nvCxnSpPr>
            <p:spPr>
              <a:xfrm rot="16200000" flipH="1">
                <a:off x="6777037" y="3503611"/>
                <a:ext cx="241301" cy="3492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45" name="Straight Connector 44"/>
              <p:cNvCxnSpPr/>
              <p:nvPr/>
            </p:nvCxnSpPr>
            <p:spPr>
              <a:xfrm rot="16200000" flipH="1">
                <a:off x="7394576" y="3216276"/>
                <a:ext cx="400050" cy="2984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48" name="Oval 49"/>
              <p:cNvSpPr>
                <a:spLocks noChangeAspect="1" noChangeArrowheads="1"/>
              </p:cNvSpPr>
              <p:nvPr/>
            </p:nvSpPr>
            <p:spPr bwMode="auto">
              <a:xfrm>
                <a:off x="7563959" y="2590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49" name="Straight Connector 48"/>
              <p:cNvCxnSpPr/>
              <p:nvPr/>
            </p:nvCxnSpPr>
            <p:spPr>
              <a:xfrm>
                <a:off x="7235825" y="2578100"/>
                <a:ext cx="307975" cy="5715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53" name="Straight Connector 52"/>
              <p:cNvCxnSpPr/>
              <p:nvPr/>
            </p:nvCxnSpPr>
            <p:spPr>
              <a:xfrm rot="16200000" flipH="1">
                <a:off x="6900068" y="3809205"/>
                <a:ext cx="552452" cy="45878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grpSp>
      <p:pic>
        <p:nvPicPr>
          <p:cNvPr id="55" name="Picture 4" descr="http://www.franceresidence.co.uk/images/storyimages/823B50A8C133476AB63B9B0F6826A3E6.jpg"/>
          <p:cNvPicPr>
            <a:picLocks noChangeAspect="1" noChangeArrowheads="1"/>
          </p:cNvPicPr>
          <p:nvPr/>
        </p:nvPicPr>
        <p:blipFill>
          <a:blip r:embed="rId4" cstate="print"/>
          <a:stretch>
            <a:fillRect/>
          </a:stretch>
        </p:blipFill>
        <p:spPr bwMode="auto">
          <a:xfrm>
            <a:off x="5514975" y="1981200"/>
            <a:ext cx="3114668" cy="2337462"/>
          </a:xfrm>
          <a:prstGeom prst="rect">
            <a:avLst/>
          </a:prstGeom>
          <a:noFill/>
          <a:ln>
            <a:noFill/>
          </a:ln>
        </p:spPr>
      </p:pic>
      <p:grpSp>
        <p:nvGrpSpPr>
          <p:cNvPr id="9" name="Group 134"/>
          <p:cNvGrpSpPr/>
          <p:nvPr/>
        </p:nvGrpSpPr>
        <p:grpSpPr>
          <a:xfrm>
            <a:off x="4953000" y="4191000"/>
            <a:ext cx="2083140" cy="2193849"/>
            <a:chOff x="5003460" y="4123452"/>
            <a:chExt cx="2083140" cy="2193849"/>
          </a:xfrm>
        </p:grpSpPr>
        <p:grpSp>
          <p:nvGrpSpPr>
            <p:cNvPr id="10" name="Group 131"/>
            <p:cNvGrpSpPr/>
            <p:nvPr/>
          </p:nvGrpSpPr>
          <p:grpSpPr>
            <a:xfrm>
              <a:off x="5003460" y="4123452"/>
              <a:ext cx="2083140" cy="2193849"/>
              <a:chOff x="3810000" y="4123452"/>
              <a:chExt cx="2083140" cy="2193849"/>
            </a:xfrm>
          </p:grpSpPr>
          <p:grpSp>
            <p:nvGrpSpPr>
              <p:cNvPr id="11" name="Group 101"/>
              <p:cNvGrpSpPr/>
              <p:nvPr/>
            </p:nvGrpSpPr>
            <p:grpSpPr>
              <a:xfrm>
                <a:off x="4038600" y="4343400"/>
                <a:ext cx="1828797" cy="1924890"/>
                <a:chOff x="4953000" y="4464690"/>
                <a:chExt cx="1828797" cy="1924890"/>
              </a:xfrm>
            </p:grpSpPr>
            <p:grpSp>
              <p:nvGrpSpPr>
                <p:cNvPr id="18" name="Group 83"/>
                <p:cNvGrpSpPr/>
                <p:nvPr/>
              </p:nvGrpSpPr>
              <p:grpSpPr>
                <a:xfrm>
                  <a:off x="4953000" y="4464690"/>
                  <a:ext cx="1828797" cy="1924890"/>
                  <a:chOff x="6019803" y="2514601"/>
                  <a:chExt cx="1828797" cy="1924890"/>
                </a:xfrm>
              </p:grpSpPr>
              <p:sp>
                <p:nvSpPr>
                  <p:cNvPr id="85" name="Oval 49"/>
                  <p:cNvSpPr>
                    <a:spLocks noChangeAspect="1" noChangeArrowheads="1"/>
                  </p:cNvSpPr>
                  <p:nvPr/>
                </p:nvSpPr>
                <p:spPr bwMode="auto">
                  <a:xfrm>
                    <a:off x="7086600" y="2514601"/>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6" name="Oval 49"/>
                  <p:cNvSpPr>
                    <a:spLocks noChangeAspect="1" noChangeArrowheads="1"/>
                  </p:cNvSpPr>
                  <p:nvPr/>
                </p:nvSpPr>
                <p:spPr bwMode="auto">
                  <a:xfrm>
                    <a:off x="6477000" y="2971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7" name="Oval 49"/>
                  <p:cNvSpPr>
                    <a:spLocks noChangeAspect="1" noChangeArrowheads="1"/>
                  </p:cNvSpPr>
                  <p:nvPr/>
                </p:nvSpPr>
                <p:spPr bwMode="auto">
                  <a:xfrm>
                    <a:off x="7716359" y="35814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8" name="Oval 49"/>
                  <p:cNvSpPr>
                    <a:spLocks noChangeAspect="1" noChangeArrowheads="1"/>
                  </p:cNvSpPr>
                  <p:nvPr/>
                </p:nvSpPr>
                <p:spPr bwMode="auto">
                  <a:xfrm>
                    <a:off x="6858000" y="3657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9" name="Oval 49"/>
                  <p:cNvSpPr>
                    <a:spLocks noChangeAspect="1" noChangeArrowheads="1"/>
                  </p:cNvSpPr>
                  <p:nvPr/>
                </p:nvSpPr>
                <p:spPr bwMode="auto">
                  <a:xfrm>
                    <a:off x="7335355" y="4320122"/>
                    <a:ext cx="158688" cy="119369"/>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90" name="Oval 49"/>
                  <p:cNvSpPr>
                    <a:spLocks noChangeAspect="1" noChangeArrowheads="1"/>
                  </p:cNvSpPr>
                  <p:nvPr/>
                </p:nvSpPr>
                <p:spPr bwMode="auto">
                  <a:xfrm>
                    <a:off x="6019803" y="3276602"/>
                    <a:ext cx="136471" cy="102657"/>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91" name="Oval 49"/>
                  <p:cNvSpPr>
                    <a:spLocks noChangeAspect="1" noChangeArrowheads="1"/>
                  </p:cNvSpPr>
                  <p:nvPr/>
                </p:nvSpPr>
                <p:spPr bwMode="auto">
                  <a:xfrm>
                    <a:off x="6801959" y="3276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92" name="Straight Connector 91"/>
                  <p:cNvCxnSpPr/>
                  <p:nvPr/>
                </p:nvCxnSpPr>
                <p:spPr>
                  <a:xfrm rot="16200000" flipH="1">
                    <a:off x="7092325" y="2721605"/>
                    <a:ext cx="412266" cy="188761"/>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3" name="Straight Connector 92"/>
                  <p:cNvCxnSpPr/>
                  <p:nvPr/>
                </p:nvCxnSpPr>
                <p:spPr>
                  <a:xfrm flipV="1">
                    <a:off x="6959600" y="3124200"/>
                    <a:ext cx="355600" cy="16827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4" name="Straight Connector 93"/>
                  <p:cNvCxnSpPr/>
                  <p:nvPr/>
                </p:nvCxnSpPr>
                <p:spPr>
                  <a:xfrm rot="10800000">
                    <a:off x="6594477" y="3076577"/>
                    <a:ext cx="215898" cy="1968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5" name="Straight Connector 94"/>
                  <p:cNvCxnSpPr/>
                  <p:nvPr/>
                </p:nvCxnSpPr>
                <p:spPr>
                  <a:xfrm rot="10800000" flipV="1">
                    <a:off x="6162675" y="3070225"/>
                    <a:ext cx="295275" cy="200026"/>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6" name="Straight Connector 95"/>
                  <p:cNvCxnSpPr/>
                  <p:nvPr/>
                </p:nvCxnSpPr>
                <p:spPr>
                  <a:xfrm rot="16200000" flipH="1">
                    <a:off x="6777037" y="3503611"/>
                    <a:ext cx="241301" cy="3492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7" name="Straight Connector 96"/>
                  <p:cNvCxnSpPr/>
                  <p:nvPr/>
                </p:nvCxnSpPr>
                <p:spPr>
                  <a:xfrm rot="16200000" flipH="1">
                    <a:off x="7394576" y="3216276"/>
                    <a:ext cx="400050" cy="2984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98" name="Oval 49"/>
                  <p:cNvSpPr>
                    <a:spLocks noChangeAspect="1" noChangeArrowheads="1"/>
                  </p:cNvSpPr>
                  <p:nvPr/>
                </p:nvSpPr>
                <p:spPr bwMode="auto">
                  <a:xfrm>
                    <a:off x="7563959" y="2590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99" name="Straight Connector 98"/>
                  <p:cNvCxnSpPr/>
                  <p:nvPr/>
                </p:nvCxnSpPr>
                <p:spPr>
                  <a:xfrm>
                    <a:off x="7235825" y="2578100"/>
                    <a:ext cx="307975" cy="5715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00" name="Straight Connector 99"/>
                  <p:cNvCxnSpPr/>
                  <p:nvPr/>
                </p:nvCxnSpPr>
                <p:spPr>
                  <a:xfrm rot="16200000" flipH="1">
                    <a:off x="6900068" y="3809205"/>
                    <a:ext cx="552452" cy="45878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sp>
              <p:nvSpPr>
                <p:cNvPr id="101" name="Oval 49"/>
                <p:cNvSpPr>
                  <a:spLocks noChangeAspect="1" noChangeArrowheads="1"/>
                </p:cNvSpPr>
                <p:nvPr/>
              </p:nvSpPr>
              <p:spPr bwMode="auto">
                <a:xfrm>
                  <a:off x="6279779" y="5005926"/>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grpSp>
          <p:grpSp>
            <p:nvGrpSpPr>
              <p:cNvPr id="20" name="Group 110"/>
              <p:cNvGrpSpPr/>
              <p:nvPr/>
            </p:nvGrpSpPr>
            <p:grpSpPr>
              <a:xfrm>
                <a:off x="3810000" y="4123452"/>
                <a:ext cx="2083140" cy="2193849"/>
                <a:chOff x="3810000" y="4123452"/>
                <a:chExt cx="2083140" cy="2193849"/>
              </a:xfrm>
            </p:grpSpPr>
            <p:sp>
              <p:nvSpPr>
                <p:cNvPr id="103" name="TextBox 102"/>
                <p:cNvSpPr txBox="1"/>
                <p:nvPr/>
              </p:nvSpPr>
              <p:spPr>
                <a:xfrm>
                  <a:off x="5105400" y="5638800"/>
                  <a:ext cx="330540" cy="261610"/>
                </a:xfrm>
                <a:prstGeom prst="rect">
                  <a:avLst/>
                </a:prstGeom>
                <a:noFill/>
              </p:spPr>
              <p:txBody>
                <a:bodyPr wrap="none" rtlCol="0">
                  <a:spAutoFit/>
                </a:bodyPr>
                <a:lstStyle/>
                <a:p>
                  <a:r>
                    <a:rPr lang="en-US" sz="1100" dirty="0" smtClean="0"/>
                    <a:t>d1</a:t>
                  </a:r>
                  <a:endParaRPr lang="en-US" baseline="-25000" dirty="0"/>
                </a:p>
              </p:txBody>
            </p:sp>
            <p:sp>
              <p:nvSpPr>
                <p:cNvPr id="104" name="TextBox 103"/>
                <p:cNvSpPr txBox="1"/>
                <p:nvPr/>
              </p:nvSpPr>
              <p:spPr>
                <a:xfrm>
                  <a:off x="4876800" y="5224790"/>
                  <a:ext cx="330540" cy="261610"/>
                </a:xfrm>
                <a:prstGeom prst="rect">
                  <a:avLst/>
                </a:prstGeom>
                <a:noFill/>
              </p:spPr>
              <p:txBody>
                <a:bodyPr wrap="none" rtlCol="0">
                  <a:spAutoFit/>
                </a:bodyPr>
                <a:lstStyle/>
                <a:p>
                  <a:r>
                    <a:rPr lang="en-US" sz="1100" dirty="0" smtClean="0"/>
                    <a:t>d2</a:t>
                  </a:r>
                  <a:endParaRPr lang="en-US" baseline="-25000" dirty="0"/>
                </a:p>
              </p:txBody>
            </p:sp>
            <p:sp>
              <p:nvSpPr>
                <p:cNvPr id="105" name="TextBox 104"/>
                <p:cNvSpPr txBox="1"/>
                <p:nvPr/>
              </p:nvSpPr>
              <p:spPr>
                <a:xfrm>
                  <a:off x="5562600" y="5029200"/>
                  <a:ext cx="330540" cy="261610"/>
                </a:xfrm>
                <a:prstGeom prst="rect">
                  <a:avLst/>
                </a:prstGeom>
                <a:noFill/>
              </p:spPr>
              <p:txBody>
                <a:bodyPr wrap="none" rtlCol="0">
                  <a:spAutoFit/>
                </a:bodyPr>
                <a:lstStyle/>
                <a:p>
                  <a:r>
                    <a:rPr lang="en-US" sz="1100" dirty="0" smtClean="0"/>
                    <a:t>d3</a:t>
                  </a:r>
                  <a:endParaRPr lang="en-US" baseline="-25000" dirty="0"/>
                </a:p>
              </p:txBody>
            </p:sp>
            <p:sp>
              <p:nvSpPr>
                <p:cNvPr id="106" name="TextBox 105"/>
                <p:cNvSpPr txBox="1"/>
                <p:nvPr/>
              </p:nvSpPr>
              <p:spPr>
                <a:xfrm>
                  <a:off x="4953000" y="4800600"/>
                  <a:ext cx="330540" cy="261610"/>
                </a:xfrm>
                <a:prstGeom prst="rect">
                  <a:avLst/>
                </a:prstGeom>
                <a:noFill/>
              </p:spPr>
              <p:txBody>
                <a:bodyPr wrap="none" rtlCol="0">
                  <a:spAutoFit/>
                </a:bodyPr>
                <a:lstStyle/>
                <a:p>
                  <a:r>
                    <a:rPr lang="en-US" sz="1100" dirty="0" smtClean="0"/>
                    <a:t>d4</a:t>
                  </a:r>
                  <a:endParaRPr lang="en-US" baseline="-25000" dirty="0"/>
                </a:p>
              </p:txBody>
            </p:sp>
            <p:sp>
              <p:nvSpPr>
                <p:cNvPr id="107" name="TextBox 106"/>
                <p:cNvSpPr txBox="1"/>
                <p:nvPr/>
              </p:nvSpPr>
              <p:spPr>
                <a:xfrm>
                  <a:off x="5334000" y="4572000"/>
                  <a:ext cx="330540" cy="261610"/>
                </a:xfrm>
                <a:prstGeom prst="rect">
                  <a:avLst/>
                </a:prstGeom>
                <a:noFill/>
              </p:spPr>
              <p:txBody>
                <a:bodyPr wrap="none" rtlCol="0">
                  <a:spAutoFit/>
                </a:bodyPr>
                <a:lstStyle/>
                <a:p>
                  <a:r>
                    <a:rPr lang="en-US" sz="1100" dirty="0" smtClean="0"/>
                    <a:t>d5</a:t>
                  </a:r>
                  <a:endParaRPr lang="en-US" baseline="-25000" dirty="0"/>
                </a:p>
              </p:txBody>
            </p:sp>
            <p:sp>
              <p:nvSpPr>
                <p:cNvPr id="108" name="TextBox 107"/>
                <p:cNvSpPr txBox="1"/>
                <p:nvPr/>
              </p:nvSpPr>
              <p:spPr>
                <a:xfrm>
                  <a:off x="5257800" y="4191000"/>
                  <a:ext cx="330540" cy="261610"/>
                </a:xfrm>
                <a:prstGeom prst="rect">
                  <a:avLst/>
                </a:prstGeom>
                <a:noFill/>
              </p:spPr>
              <p:txBody>
                <a:bodyPr wrap="none" rtlCol="0">
                  <a:spAutoFit/>
                </a:bodyPr>
                <a:lstStyle/>
                <a:p>
                  <a:r>
                    <a:rPr lang="en-US" sz="1100" dirty="0" smtClean="0"/>
                    <a:t>d6</a:t>
                  </a:r>
                  <a:endParaRPr lang="en-US" baseline="-25000" dirty="0"/>
                </a:p>
              </p:txBody>
            </p:sp>
            <p:sp>
              <p:nvSpPr>
                <p:cNvPr id="109" name="TextBox 108"/>
                <p:cNvSpPr txBox="1"/>
                <p:nvPr/>
              </p:nvSpPr>
              <p:spPr>
                <a:xfrm>
                  <a:off x="4583220" y="4413990"/>
                  <a:ext cx="330540" cy="261610"/>
                </a:xfrm>
                <a:prstGeom prst="rect">
                  <a:avLst/>
                </a:prstGeom>
                <a:noFill/>
              </p:spPr>
              <p:txBody>
                <a:bodyPr wrap="none" rtlCol="0">
                  <a:spAutoFit/>
                </a:bodyPr>
                <a:lstStyle/>
                <a:p>
                  <a:r>
                    <a:rPr lang="en-US" sz="1100" dirty="0" smtClean="0"/>
                    <a:t>d7</a:t>
                  </a:r>
                  <a:endParaRPr lang="en-US" baseline="-25000" dirty="0"/>
                </a:p>
              </p:txBody>
            </p:sp>
            <p:sp>
              <p:nvSpPr>
                <p:cNvPr id="110" name="TextBox 109"/>
                <p:cNvSpPr txBox="1"/>
                <p:nvPr/>
              </p:nvSpPr>
              <p:spPr>
                <a:xfrm>
                  <a:off x="4072260" y="4790030"/>
                  <a:ext cx="330540" cy="261610"/>
                </a:xfrm>
                <a:prstGeom prst="rect">
                  <a:avLst/>
                </a:prstGeom>
                <a:noFill/>
              </p:spPr>
              <p:txBody>
                <a:bodyPr wrap="none" rtlCol="0">
                  <a:spAutoFit/>
                </a:bodyPr>
                <a:lstStyle/>
                <a:p>
                  <a:r>
                    <a:rPr lang="en-US" sz="1100" dirty="0" smtClean="0"/>
                    <a:t>d9</a:t>
                  </a:r>
                  <a:endParaRPr lang="en-US" baseline="-25000" dirty="0"/>
                </a:p>
              </p:txBody>
            </p:sp>
            <p:sp>
              <p:nvSpPr>
                <p:cNvPr id="122" name="TextBox 121"/>
                <p:cNvSpPr txBox="1"/>
                <p:nvPr/>
              </p:nvSpPr>
              <p:spPr>
                <a:xfrm>
                  <a:off x="4456530" y="4975440"/>
                  <a:ext cx="330540" cy="261610"/>
                </a:xfrm>
                <a:prstGeom prst="rect">
                  <a:avLst/>
                </a:prstGeom>
                <a:noFill/>
              </p:spPr>
              <p:txBody>
                <a:bodyPr wrap="none" rtlCol="0">
                  <a:spAutoFit/>
                </a:bodyPr>
                <a:lstStyle/>
                <a:p>
                  <a:r>
                    <a:rPr lang="en-US" sz="1100" dirty="0" smtClean="0"/>
                    <a:t>d8</a:t>
                  </a:r>
                  <a:endParaRPr lang="en-US" baseline="-25000" dirty="0"/>
                </a:p>
              </p:txBody>
            </p:sp>
            <p:sp>
              <p:nvSpPr>
                <p:cNvPr id="102" name="TextBox 101"/>
                <p:cNvSpPr txBox="1"/>
                <p:nvPr/>
              </p:nvSpPr>
              <p:spPr>
                <a:xfrm>
                  <a:off x="3810000" y="5148590"/>
                  <a:ext cx="274434" cy="261610"/>
                </a:xfrm>
                <a:prstGeom prst="rect">
                  <a:avLst/>
                </a:prstGeom>
                <a:noFill/>
              </p:spPr>
              <p:txBody>
                <a:bodyPr wrap="none" rtlCol="0">
                  <a:spAutoFit/>
                </a:bodyPr>
                <a:lstStyle/>
                <a:p>
                  <a:r>
                    <a:rPr lang="en-US" sz="1100" b="1" dirty="0" smtClean="0"/>
                    <a:t>G</a:t>
                  </a:r>
                  <a:endParaRPr lang="en-US" b="1" baseline="-25000" dirty="0"/>
                </a:p>
              </p:txBody>
            </p:sp>
            <p:sp>
              <p:nvSpPr>
                <p:cNvPr id="111" name="TextBox 110"/>
                <p:cNvSpPr txBox="1"/>
                <p:nvPr/>
              </p:nvSpPr>
              <p:spPr>
                <a:xfrm>
                  <a:off x="5478462" y="6055691"/>
                  <a:ext cx="269626" cy="261610"/>
                </a:xfrm>
                <a:prstGeom prst="rect">
                  <a:avLst/>
                </a:prstGeom>
                <a:noFill/>
              </p:spPr>
              <p:txBody>
                <a:bodyPr wrap="none" rtlCol="0">
                  <a:spAutoFit/>
                </a:bodyPr>
                <a:lstStyle/>
                <a:p>
                  <a:r>
                    <a:rPr lang="en-US" sz="1100" b="1" dirty="0" smtClean="0"/>
                    <a:t>A</a:t>
                  </a:r>
                  <a:endParaRPr lang="en-US" b="1" baseline="-25000" dirty="0"/>
                </a:p>
              </p:txBody>
            </p:sp>
            <p:sp>
              <p:nvSpPr>
                <p:cNvPr id="112" name="TextBox 111"/>
                <p:cNvSpPr txBox="1"/>
                <p:nvPr/>
              </p:nvSpPr>
              <p:spPr>
                <a:xfrm>
                  <a:off x="4629925" y="5439195"/>
                  <a:ext cx="261610" cy="261610"/>
                </a:xfrm>
                <a:prstGeom prst="rect">
                  <a:avLst/>
                </a:prstGeom>
                <a:noFill/>
              </p:spPr>
              <p:txBody>
                <a:bodyPr wrap="none" rtlCol="0">
                  <a:spAutoFit/>
                </a:bodyPr>
                <a:lstStyle/>
                <a:p>
                  <a:r>
                    <a:rPr lang="en-US" sz="1100" b="1" dirty="0" smtClean="0"/>
                    <a:t>B</a:t>
                  </a:r>
                  <a:endParaRPr lang="en-US" b="1" baseline="-25000" dirty="0"/>
                </a:p>
              </p:txBody>
            </p:sp>
            <p:sp>
              <p:nvSpPr>
                <p:cNvPr id="123" name="TextBox 122"/>
                <p:cNvSpPr txBox="1"/>
                <p:nvPr/>
              </p:nvSpPr>
              <p:spPr>
                <a:xfrm>
                  <a:off x="5607392" y="5439166"/>
                  <a:ext cx="260008" cy="261610"/>
                </a:xfrm>
                <a:prstGeom prst="rect">
                  <a:avLst/>
                </a:prstGeom>
                <a:noFill/>
              </p:spPr>
              <p:txBody>
                <a:bodyPr wrap="none" rtlCol="0">
                  <a:spAutoFit/>
                </a:bodyPr>
                <a:lstStyle/>
                <a:p>
                  <a:r>
                    <a:rPr lang="en-US" sz="1100" b="1" dirty="0" smtClean="0"/>
                    <a:t>C</a:t>
                  </a:r>
                  <a:endParaRPr lang="en-US" b="1" baseline="-25000" dirty="0"/>
                </a:p>
              </p:txBody>
            </p:sp>
            <p:sp>
              <p:nvSpPr>
                <p:cNvPr id="124" name="TextBox 123"/>
                <p:cNvSpPr txBox="1"/>
                <p:nvPr/>
              </p:nvSpPr>
              <p:spPr>
                <a:xfrm>
                  <a:off x="4741984" y="4818561"/>
                  <a:ext cx="253596" cy="261610"/>
                </a:xfrm>
                <a:prstGeom prst="rect">
                  <a:avLst/>
                </a:prstGeom>
                <a:noFill/>
              </p:spPr>
              <p:txBody>
                <a:bodyPr wrap="none" rtlCol="0">
                  <a:spAutoFit/>
                </a:bodyPr>
                <a:lstStyle/>
                <a:p>
                  <a:r>
                    <a:rPr lang="en-US" sz="1100" b="1" dirty="0" smtClean="0"/>
                    <a:t>E</a:t>
                  </a:r>
                  <a:endParaRPr lang="en-US" b="1" baseline="-25000" dirty="0"/>
                </a:p>
              </p:txBody>
            </p:sp>
            <p:sp>
              <p:nvSpPr>
                <p:cNvPr id="125" name="TextBox 124"/>
                <p:cNvSpPr txBox="1"/>
                <p:nvPr/>
              </p:nvSpPr>
              <p:spPr>
                <a:xfrm>
                  <a:off x="5511570" y="4756498"/>
                  <a:ext cx="271228" cy="261610"/>
                </a:xfrm>
                <a:prstGeom prst="rect">
                  <a:avLst/>
                </a:prstGeom>
                <a:noFill/>
              </p:spPr>
              <p:txBody>
                <a:bodyPr wrap="none" rtlCol="0">
                  <a:spAutoFit/>
                </a:bodyPr>
                <a:lstStyle/>
                <a:p>
                  <a:r>
                    <a:rPr lang="en-US" sz="1100" b="1" dirty="0" smtClean="0"/>
                    <a:t>D</a:t>
                  </a:r>
                  <a:endParaRPr lang="en-US" b="1" baseline="-25000" dirty="0"/>
                </a:p>
              </p:txBody>
            </p:sp>
            <p:sp>
              <p:nvSpPr>
                <p:cNvPr id="127" name="TextBox 126"/>
                <p:cNvSpPr txBox="1"/>
                <p:nvPr/>
              </p:nvSpPr>
              <p:spPr>
                <a:xfrm>
                  <a:off x="5612256" y="4177241"/>
                  <a:ext cx="219932" cy="261610"/>
                </a:xfrm>
                <a:prstGeom prst="rect">
                  <a:avLst/>
                </a:prstGeom>
                <a:noFill/>
              </p:spPr>
              <p:txBody>
                <a:bodyPr wrap="none" rtlCol="0">
                  <a:spAutoFit/>
                </a:bodyPr>
                <a:lstStyle/>
                <a:p>
                  <a:r>
                    <a:rPr lang="en-US" sz="1100" b="1" dirty="0" smtClean="0"/>
                    <a:t>I</a:t>
                  </a:r>
                  <a:endParaRPr lang="en-US" b="1" baseline="-25000" dirty="0"/>
                </a:p>
              </p:txBody>
            </p:sp>
            <p:sp>
              <p:nvSpPr>
                <p:cNvPr id="128" name="TextBox 127"/>
                <p:cNvSpPr txBox="1"/>
                <p:nvPr/>
              </p:nvSpPr>
              <p:spPr>
                <a:xfrm>
                  <a:off x="4973688" y="4123452"/>
                  <a:ext cx="272832" cy="261610"/>
                </a:xfrm>
                <a:prstGeom prst="rect">
                  <a:avLst/>
                </a:prstGeom>
                <a:noFill/>
              </p:spPr>
              <p:txBody>
                <a:bodyPr wrap="none" rtlCol="0">
                  <a:spAutoFit/>
                </a:bodyPr>
                <a:lstStyle/>
                <a:p>
                  <a:r>
                    <a:rPr lang="en-US" sz="1100" b="1" dirty="0" smtClean="0"/>
                    <a:t>H</a:t>
                  </a:r>
                  <a:endParaRPr lang="en-US" b="1" baseline="-25000" dirty="0"/>
                </a:p>
              </p:txBody>
            </p:sp>
            <p:sp>
              <p:nvSpPr>
                <p:cNvPr id="129" name="TextBox 128"/>
                <p:cNvSpPr txBox="1"/>
                <p:nvPr/>
              </p:nvSpPr>
              <p:spPr>
                <a:xfrm>
                  <a:off x="4325815" y="4574414"/>
                  <a:ext cx="248786" cy="261610"/>
                </a:xfrm>
                <a:prstGeom prst="rect">
                  <a:avLst/>
                </a:prstGeom>
                <a:noFill/>
              </p:spPr>
              <p:txBody>
                <a:bodyPr wrap="none" rtlCol="0">
                  <a:spAutoFit/>
                </a:bodyPr>
                <a:lstStyle/>
                <a:p>
                  <a:r>
                    <a:rPr lang="en-US" sz="1100" b="1" dirty="0" smtClean="0"/>
                    <a:t>F</a:t>
                  </a:r>
                  <a:endParaRPr lang="en-US" b="1" baseline="-25000" dirty="0"/>
                </a:p>
              </p:txBody>
            </p:sp>
          </p:grpSp>
        </p:grpSp>
        <p:cxnSp>
          <p:nvCxnSpPr>
            <p:cNvPr id="121" name="Straight Connector 120"/>
            <p:cNvCxnSpPr/>
            <p:nvPr/>
          </p:nvCxnSpPr>
          <p:spPr>
            <a:xfrm flipV="1">
              <a:off x="5838190" y="4428919"/>
              <a:ext cx="463550" cy="34925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grpSp>
        <p:nvGrpSpPr>
          <p:cNvPr id="21" name="Group 139"/>
          <p:cNvGrpSpPr/>
          <p:nvPr/>
        </p:nvGrpSpPr>
        <p:grpSpPr>
          <a:xfrm>
            <a:off x="7086600" y="4388224"/>
            <a:ext cx="1960544" cy="2080124"/>
            <a:chOff x="7086600" y="4396876"/>
            <a:chExt cx="1960544" cy="2080124"/>
          </a:xfrm>
        </p:grpSpPr>
        <p:grpSp>
          <p:nvGrpSpPr>
            <p:cNvPr id="22" name="Group 133"/>
            <p:cNvGrpSpPr/>
            <p:nvPr/>
          </p:nvGrpSpPr>
          <p:grpSpPr>
            <a:xfrm>
              <a:off x="7137060" y="4500644"/>
              <a:ext cx="1702140" cy="1976356"/>
              <a:chOff x="6070260" y="4326570"/>
              <a:chExt cx="1702140" cy="1976356"/>
            </a:xfrm>
          </p:grpSpPr>
          <p:cxnSp>
            <p:nvCxnSpPr>
              <p:cNvPr id="73" name="Straight Connector 72"/>
              <p:cNvCxnSpPr/>
              <p:nvPr/>
            </p:nvCxnSpPr>
            <p:spPr>
              <a:xfrm rot="23160000" flipH="1">
                <a:off x="6321004" y="5844138"/>
                <a:ext cx="552452" cy="45878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nvGrpSpPr>
              <p:cNvPr id="23" name="Group 132"/>
              <p:cNvGrpSpPr/>
              <p:nvPr/>
            </p:nvGrpSpPr>
            <p:grpSpPr>
              <a:xfrm>
                <a:off x="6070260" y="4326570"/>
                <a:ext cx="1702140" cy="1888799"/>
                <a:chOff x="6096000" y="4326570"/>
                <a:chExt cx="1702140" cy="1888799"/>
              </a:xfrm>
            </p:grpSpPr>
            <p:sp>
              <p:nvSpPr>
                <p:cNvPr id="56" name="Oval 49"/>
                <p:cNvSpPr>
                  <a:spLocks noChangeAspect="1" noChangeArrowheads="1"/>
                </p:cNvSpPr>
                <p:nvPr/>
              </p:nvSpPr>
              <p:spPr bwMode="auto">
                <a:xfrm>
                  <a:off x="6965579" y="4619316"/>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57" name="Oval 49"/>
                <p:cNvSpPr>
                  <a:spLocks noChangeAspect="1" noChangeArrowheads="1"/>
                </p:cNvSpPr>
                <p:nvPr/>
              </p:nvSpPr>
              <p:spPr bwMode="auto">
                <a:xfrm>
                  <a:off x="7259159" y="5105400"/>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58" name="Oval 49"/>
                <p:cNvSpPr>
                  <a:spLocks noChangeAspect="1" noChangeArrowheads="1"/>
                </p:cNvSpPr>
                <p:nvPr/>
              </p:nvSpPr>
              <p:spPr bwMode="auto">
                <a:xfrm>
                  <a:off x="6629400" y="5237909"/>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59" name="Oval 49"/>
                <p:cNvSpPr>
                  <a:spLocks noChangeAspect="1" noChangeArrowheads="1"/>
                </p:cNvSpPr>
                <p:nvPr/>
              </p:nvSpPr>
              <p:spPr bwMode="auto">
                <a:xfrm>
                  <a:off x="7610289" y="4617946"/>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60" name="Oval 49"/>
                <p:cNvSpPr>
                  <a:spLocks noChangeAspect="1" noChangeArrowheads="1"/>
                </p:cNvSpPr>
                <p:nvPr/>
              </p:nvSpPr>
              <p:spPr bwMode="auto">
                <a:xfrm>
                  <a:off x="7010400" y="5923709"/>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61" name="Oval 49"/>
                <p:cNvSpPr>
                  <a:spLocks noChangeAspect="1" noChangeArrowheads="1"/>
                </p:cNvSpPr>
                <p:nvPr/>
              </p:nvSpPr>
              <p:spPr bwMode="auto">
                <a:xfrm>
                  <a:off x="6096000" y="6096000"/>
                  <a:ext cx="158688" cy="11936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62" name="Oval 49"/>
                <p:cNvSpPr>
                  <a:spLocks noChangeAspect="1" noChangeArrowheads="1"/>
                </p:cNvSpPr>
                <p:nvPr/>
              </p:nvSpPr>
              <p:spPr bwMode="auto">
                <a:xfrm>
                  <a:off x="6466952" y="4754544"/>
                  <a:ext cx="136471" cy="102657"/>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63" name="Oval 49"/>
                <p:cNvSpPr>
                  <a:spLocks noChangeAspect="1" noChangeArrowheads="1"/>
                </p:cNvSpPr>
                <p:nvPr/>
              </p:nvSpPr>
              <p:spPr bwMode="auto">
                <a:xfrm>
                  <a:off x="6954359" y="5542709"/>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64" name="Straight Connector 63"/>
                <p:cNvCxnSpPr/>
                <p:nvPr/>
              </p:nvCxnSpPr>
              <p:spPr>
                <a:xfrm rot="5400000" flipH="1" flipV="1">
                  <a:off x="6629821" y="4850980"/>
                  <a:ext cx="507161" cy="254002"/>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65" name="Straight Connector 64"/>
                <p:cNvCxnSpPr/>
                <p:nvPr/>
              </p:nvCxnSpPr>
              <p:spPr>
                <a:xfrm rot="16200000" flipH="1">
                  <a:off x="7011238" y="4820696"/>
                  <a:ext cx="351695" cy="18589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66" name="Straight Connector 65"/>
                <p:cNvCxnSpPr/>
                <p:nvPr/>
              </p:nvCxnSpPr>
              <p:spPr>
                <a:xfrm rot="5400000" flipH="1" flipV="1">
                  <a:off x="7038743" y="5259376"/>
                  <a:ext cx="304528" cy="208814"/>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67" name="Straight Connector 66"/>
                <p:cNvCxnSpPr/>
                <p:nvPr/>
              </p:nvCxnSpPr>
              <p:spPr>
                <a:xfrm rot="10800000">
                  <a:off x="6746877" y="5342686"/>
                  <a:ext cx="215898" cy="1968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68" name="Straight Connector 67"/>
                <p:cNvCxnSpPr/>
                <p:nvPr/>
              </p:nvCxnSpPr>
              <p:spPr>
                <a:xfrm rot="16200000" flipV="1">
                  <a:off x="6438901" y="4991100"/>
                  <a:ext cx="304800" cy="76199"/>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69" name="Straight Connector 68"/>
                <p:cNvCxnSpPr/>
                <p:nvPr/>
              </p:nvCxnSpPr>
              <p:spPr>
                <a:xfrm rot="16200000" flipH="1">
                  <a:off x="6929437" y="5769720"/>
                  <a:ext cx="241301" cy="3492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70" name="Straight Connector 69"/>
                <p:cNvCxnSpPr/>
                <p:nvPr/>
              </p:nvCxnSpPr>
              <p:spPr>
                <a:xfrm rot="5400000" flipH="1" flipV="1">
                  <a:off x="7337812" y="4790554"/>
                  <a:ext cx="356715" cy="251206"/>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71" name="Oval 49"/>
                <p:cNvSpPr>
                  <a:spLocks noChangeAspect="1" noChangeArrowheads="1"/>
                </p:cNvSpPr>
                <p:nvPr/>
              </p:nvSpPr>
              <p:spPr bwMode="auto">
                <a:xfrm>
                  <a:off x="6573359" y="4332180"/>
                  <a:ext cx="132241" cy="99474"/>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72" name="Straight Connector 71"/>
                <p:cNvCxnSpPr/>
                <p:nvPr/>
              </p:nvCxnSpPr>
              <p:spPr>
                <a:xfrm>
                  <a:off x="6715354" y="4425696"/>
                  <a:ext cx="272491" cy="17817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nvGrpSpPr>
                <p:cNvPr id="24" name="Group 111"/>
                <p:cNvGrpSpPr/>
                <p:nvPr/>
              </p:nvGrpSpPr>
              <p:grpSpPr>
                <a:xfrm>
                  <a:off x="6318990" y="4326570"/>
                  <a:ext cx="1479150" cy="1802440"/>
                  <a:chOff x="4363530" y="4054780"/>
                  <a:chExt cx="1479150" cy="1802440"/>
                </a:xfrm>
              </p:grpSpPr>
              <p:sp>
                <p:nvSpPr>
                  <p:cNvPr id="113" name="TextBox 112"/>
                  <p:cNvSpPr txBox="1"/>
                  <p:nvPr/>
                </p:nvSpPr>
                <p:spPr>
                  <a:xfrm>
                    <a:off x="4445340" y="5595610"/>
                    <a:ext cx="330540" cy="261610"/>
                  </a:xfrm>
                  <a:prstGeom prst="rect">
                    <a:avLst/>
                  </a:prstGeom>
                  <a:noFill/>
                </p:spPr>
                <p:txBody>
                  <a:bodyPr wrap="none" rtlCol="0">
                    <a:spAutoFit/>
                  </a:bodyPr>
                  <a:lstStyle/>
                  <a:p>
                    <a:r>
                      <a:rPr lang="en-US" sz="1100" dirty="0" smtClean="0"/>
                      <a:t>d1</a:t>
                    </a:r>
                    <a:endParaRPr lang="en-US" baseline="-25000" dirty="0"/>
                  </a:p>
                </p:txBody>
              </p:sp>
              <p:sp>
                <p:nvSpPr>
                  <p:cNvPr id="114" name="TextBox 113"/>
                  <p:cNvSpPr txBox="1"/>
                  <p:nvPr/>
                </p:nvSpPr>
                <p:spPr>
                  <a:xfrm>
                    <a:off x="5131140" y="5367010"/>
                    <a:ext cx="330540" cy="261610"/>
                  </a:xfrm>
                  <a:prstGeom prst="rect">
                    <a:avLst/>
                  </a:prstGeom>
                  <a:noFill/>
                </p:spPr>
                <p:txBody>
                  <a:bodyPr wrap="none" rtlCol="0">
                    <a:spAutoFit/>
                  </a:bodyPr>
                  <a:lstStyle/>
                  <a:p>
                    <a:r>
                      <a:rPr lang="en-US" sz="1100" dirty="0" smtClean="0"/>
                      <a:t>d2</a:t>
                    </a:r>
                    <a:endParaRPr lang="en-US" baseline="-25000" dirty="0"/>
                  </a:p>
                </p:txBody>
              </p:sp>
              <p:sp>
                <p:nvSpPr>
                  <p:cNvPr id="115" name="TextBox 114"/>
                  <p:cNvSpPr txBox="1"/>
                  <p:nvPr/>
                </p:nvSpPr>
                <p:spPr>
                  <a:xfrm>
                    <a:off x="5512140" y="4605010"/>
                    <a:ext cx="330540" cy="261610"/>
                  </a:xfrm>
                  <a:prstGeom prst="rect">
                    <a:avLst/>
                  </a:prstGeom>
                  <a:noFill/>
                </p:spPr>
                <p:txBody>
                  <a:bodyPr wrap="none" rtlCol="0">
                    <a:spAutoFit/>
                  </a:bodyPr>
                  <a:lstStyle/>
                  <a:p>
                    <a:r>
                      <a:rPr lang="en-US" sz="1100" dirty="0" smtClean="0"/>
                      <a:t>d3</a:t>
                    </a:r>
                    <a:endParaRPr lang="en-US" baseline="-25000" dirty="0"/>
                  </a:p>
                </p:txBody>
              </p:sp>
              <p:sp>
                <p:nvSpPr>
                  <p:cNvPr id="116" name="TextBox 115"/>
                  <p:cNvSpPr txBox="1"/>
                  <p:nvPr/>
                </p:nvSpPr>
                <p:spPr>
                  <a:xfrm>
                    <a:off x="5207340" y="4986010"/>
                    <a:ext cx="330540" cy="261610"/>
                  </a:xfrm>
                  <a:prstGeom prst="rect">
                    <a:avLst/>
                  </a:prstGeom>
                  <a:noFill/>
                </p:spPr>
                <p:txBody>
                  <a:bodyPr wrap="none" rtlCol="0">
                    <a:spAutoFit/>
                  </a:bodyPr>
                  <a:lstStyle/>
                  <a:p>
                    <a:r>
                      <a:rPr lang="en-US" sz="1100" dirty="0" smtClean="0"/>
                      <a:t>d4</a:t>
                    </a:r>
                    <a:endParaRPr lang="en-US" baseline="-25000" dirty="0"/>
                  </a:p>
                </p:txBody>
              </p:sp>
              <p:sp>
                <p:nvSpPr>
                  <p:cNvPr id="117" name="TextBox 116"/>
                  <p:cNvSpPr txBox="1"/>
                  <p:nvPr/>
                </p:nvSpPr>
                <p:spPr>
                  <a:xfrm>
                    <a:off x="5164800" y="4452610"/>
                    <a:ext cx="330540" cy="261610"/>
                  </a:xfrm>
                  <a:prstGeom prst="rect">
                    <a:avLst/>
                  </a:prstGeom>
                  <a:noFill/>
                </p:spPr>
                <p:txBody>
                  <a:bodyPr wrap="none" rtlCol="0">
                    <a:spAutoFit/>
                  </a:bodyPr>
                  <a:lstStyle/>
                  <a:p>
                    <a:r>
                      <a:rPr lang="en-US" sz="1100" dirty="0" smtClean="0"/>
                      <a:t>d5</a:t>
                    </a:r>
                    <a:endParaRPr lang="en-US" baseline="-25000" dirty="0"/>
                  </a:p>
                </p:txBody>
              </p:sp>
              <p:sp>
                <p:nvSpPr>
                  <p:cNvPr id="118" name="TextBox 117"/>
                  <p:cNvSpPr txBox="1"/>
                  <p:nvPr/>
                </p:nvSpPr>
                <p:spPr>
                  <a:xfrm>
                    <a:off x="4826340" y="4054780"/>
                    <a:ext cx="330540" cy="261610"/>
                  </a:xfrm>
                  <a:prstGeom prst="rect">
                    <a:avLst/>
                  </a:prstGeom>
                  <a:noFill/>
                </p:spPr>
                <p:txBody>
                  <a:bodyPr wrap="none" rtlCol="0">
                    <a:spAutoFit/>
                  </a:bodyPr>
                  <a:lstStyle/>
                  <a:p>
                    <a:r>
                      <a:rPr lang="en-US" sz="1100" dirty="0" smtClean="0"/>
                      <a:t>d6</a:t>
                    </a:r>
                    <a:endParaRPr lang="en-US" baseline="-25000" dirty="0"/>
                  </a:p>
                </p:txBody>
              </p:sp>
              <p:sp>
                <p:nvSpPr>
                  <p:cNvPr id="119" name="TextBox 118"/>
                  <p:cNvSpPr txBox="1"/>
                  <p:nvPr/>
                </p:nvSpPr>
                <p:spPr>
                  <a:xfrm>
                    <a:off x="4625790" y="5105400"/>
                    <a:ext cx="330540" cy="261610"/>
                  </a:xfrm>
                  <a:prstGeom prst="rect">
                    <a:avLst/>
                  </a:prstGeom>
                  <a:noFill/>
                </p:spPr>
                <p:txBody>
                  <a:bodyPr wrap="none" rtlCol="0">
                    <a:spAutoFit/>
                  </a:bodyPr>
                  <a:lstStyle/>
                  <a:p>
                    <a:r>
                      <a:rPr lang="en-US" sz="1100" dirty="0" smtClean="0"/>
                      <a:t>d8</a:t>
                    </a:r>
                    <a:endParaRPr lang="en-US" baseline="-25000" dirty="0"/>
                  </a:p>
                </p:txBody>
              </p:sp>
              <p:sp>
                <p:nvSpPr>
                  <p:cNvPr id="120" name="TextBox 119"/>
                  <p:cNvSpPr txBox="1"/>
                  <p:nvPr/>
                </p:nvSpPr>
                <p:spPr>
                  <a:xfrm>
                    <a:off x="4363530" y="4681210"/>
                    <a:ext cx="330540" cy="261610"/>
                  </a:xfrm>
                  <a:prstGeom prst="rect">
                    <a:avLst/>
                  </a:prstGeom>
                  <a:noFill/>
                </p:spPr>
                <p:txBody>
                  <a:bodyPr wrap="none" rtlCol="0">
                    <a:spAutoFit/>
                  </a:bodyPr>
                  <a:lstStyle/>
                  <a:p>
                    <a:r>
                      <a:rPr lang="en-US" sz="1100" dirty="0" smtClean="0"/>
                      <a:t>d9</a:t>
                    </a:r>
                    <a:endParaRPr lang="en-US" baseline="-25000" dirty="0"/>
                  </a:p>
                </p:txBody>
              </p:sp>
              <p:sp>
                <p:nvSpPr>
                  <p:cNvPr id="126" name="TextBox 125"/>
                  <p:cNvSpPr txBox="1"/>
                  <p:nvPr/>
                </p:nvSpPr>
                <p:spPr>
                  <a:xfrm>
                    <a:off x="4673940" y="4528810"/>
                    <a:ext cx="330540" cy="261610"/>
                  </a:xfrm>
                  <a:prstGeom prst="rect">
                    <a:avLst/>
                  </a:prstGeom>
                  <a:noFill/>
                </p:spPr>
                <p:txBody>
                  <a:bodyPr wrap="none" rtlCol="0">
                    <a:spAutoFit/>
                  </a:bodyPr>
                  <a:lstStyle/>
                  <a:p>
                    <a:r>
                      <a:rPr lang="en-US" sz="1100" dirty="0" smtClean="0"/>
                      <a:t>d7</a:t>
                    </a:r>
                    <a:endParaRPr lang="en-US" baseline="-25000" dirty="0"/>
                  </a:p>
                </p:txBody>
              </p:sp>
            </p:grpSp>
          </p:grpSp>
        </p:grpSp>
        <p:grpSp>
          <p:nvGrpSpPr>
            <p:cNvPr id="25" name="Group 138"/>
            <p:cNvGrpSpPr/>
            <p:nvPr/>
          </p:nvGrpSpPr>
          <p:grpSpPr>
            <a:xfrm>
              <a:off x="7086600" y="4396876"/>
              <a:ext cx="1960544" cy="1946284"/>
              <a:chOff x="7086600" y="4396876"/>
              <a:chExt cx="1960544" cy="1946284"/>
            </a:xfrm>
          </p:grpSpPr>
          <p:sp>
            <p:nvSpPr>
              <p:cNvPr id="130" name="TextBox 129"/>
              <p:cNvSpPr txBox="1"/>
              <p:nvPr/>
            </p:nvSpPr>
            <p:spPr>
              <a:xfrm>
                <a:off x="7239000" y="4833704"/>
                <a:ext cx="274434" cy="261610"/>
              </a:xfrm>
              <a:prstGeom prst="rect">
                <a:avLst/>
              </a:prstGeom>
              <a:noFill/>
            </p:spPr>
            <p:txBody>
              <a:bodyPr wrap="none" rtlCol="0">
                <a:spAutoFit/>
              </a:bodyPr>
              <a:lstStyle/>
              <a:p>
                <a:r>
                  <a:rPr lang="en-US" sz="1100" b="1" dirty="0" smtClean="0"/>
                  <a:t>G</a:t>
                </a:r>
                <a:endParaRPr lang="en-US" b="1" baseline="-25000" dirty="0"/>
              </a:p>
            </p:txBody>
          </p:sp>
          <p:sp>
            <p:nvSpPr>
              <p:cNvPr id="131" name="TextBox 130"/>
              <p:cNvSpPr txBox="1"/>
              <p:nvPr/>
            </p:nvSpPr>
            <p:spPr>
              <a:xfrm>
                <a:off x="7086600" y="6019800"/>
                <a:ext cx="269626" cy="261610"/>
              </a:xfrm>
              <a:prstGeom prst="rect">
                <a:avLst/>
              </a:prstGeom>
              <a:noFill/>
            </p:spPr>
            <p:txBody>
              <a:bodyPr wrap="none" rtlCol="0">
                <a:spAutoFit/>
              </a:bodyPr>
              <a:lstStyle/>
              <a:p>
                <a:r>
                  <a:rPr lang="en-US" sz="1100" b="1" dirty="0" smtClean="0"/>
                  <a:t>A</a:t>
                </a:r>
                <a:endParaRPr lang="en-US" b="1" baseline="-25000" dirty="0"/>
              </a:p>
            </p:txBody>
          </p:sp>
          <p:sp>
            <p:nvSpPr>
              <p:cNvPr id="132" name="TextBox 131"/>
              <p:cNvSpPr txBox="1"/>
              <p:nvPr/>
            </p:nvSpPr>
            <p:spPr>
              <a:xfrm>
                <a:off x="8102369" y="6081550"/>
                <a:ext cx="295274" cy="261610"/>
              </a:xfrm>
              <a:prstGeom prst="rect">
                <a:avLst/>
              </a:prstGeom>
              <a:noFill/>
            </p:spPr>
            <p:txBody>
              <a:bodyPr wrap="none" rtlCol="0">
                <a:spAutoFit/>
              </a:bodyPr>
              <a:lstStyle/>
              <a:p>
                <a:r>
                  <a:rPr lang="en-US" sz="1100" b="1" dirty="0" smtClean="0"/>
                  <a:t>B </a:t>
                </a:r>
                <a:endParaRPr lang="en-US" b="1" baseline="-25000" dirty="0"/>
              </a:p>
            </p:txBody>
          </p:sp>
          <p:sp>
            <p:nvSpPr>
              <p:cNvPr id="133" name="TextBox 132"/>
              <p:cNvSpPr txBox="1"/>
              <p:nvPr/>
            </p:nvSpPr>
            <p:spPr>
              <a:xfrm>
                <a:off x="8787136" y="4696127"/>
                <a:ext cx="260008" cy="261610"/>
              </a:xfrm>
              <a:prstGeom prst="rect">
                <a:avLst/>
              </a:prstGeom>
              <a:noFill/>
            </p:spPr>
            <p:txBody>
              <a:bodyPr wrap="none" rtlCol="0">
                <a:spAutoFit/>
              </a:bodyPr>
              <a:lstStyle/>
              <a:p>
                <a:r>
                  <a:rPr lang="en-US" sz="1100" b="1" dirty="0" smtClean="0"/>
                  <a:t>C</a:t>
                </a:r>
                <a:endParaRPr lang="en-US" b="1" baseline="-25000" dirty="0"/>
              </a:p>
            </p:txBody>
          </p:sp>
          <p:sp>
            <p:nvSpPr>
              <p:cNvPr id="134" name="TextBox 133"/>
              <p:cNvSpPr txBox="1"/>
              <p:nvPr/>
            </p:nvSpPr>
            <p:spPr>
              <a:xfrm>
                <a:off x="7941350" y="5407129"/>
                <a:ext cx="253596" cy="261610"/>
              </a:xfrm>
              <a:prstGeom prst="rect">
                <a:avLst/>
              </a:prstGeom>
              <a:noFill/>
            </p:spPr>
            <p:txBody>
              <a:bodyPr wrap="none" rtlCol="0">
                <a:spAutoFit/>
              </a:bodyPr>
              <a:lstStyle/>
              <a:p>
                <a:r>
                  <a:rPr lang="en-US" sz="1100" b="1" dirty="0" smtClean="0"/>
                  <a:t>E</a:t>
                </a:r>
                <a:endParaRPr lang="en-US" b="1" baseline="-25000" dirty="0"/>
              </a:p>
            </p:txBody>
          </p:sp>
          <p:sp>
            <p:nvSpPr>
              <p:cNvPr id="135" name="TextBox 134"/>
              <p:cNvSpPr txBox="1"/>
              <p:nvPr/>
            </p:nvSpPr>
            <p:spPr>
              <a:xfrm>
                <a:off x="8435788" y="5261969"/>
                <a:ext cx="271228" cy="261610"/>
              </a:xfrm>
              <a:prstGeom prst="rect">
                <a:avLst/>
              </a:prstGeom>
              <a:noFill/>
            </p:spPr>
            <p:txBody>
              <a:bodyPr wrap="none" rtlCol="0">
                <a:spAutoFit/>
              </a:bodyPr>
              <a:lstStyle/>
              <a:p>
                <a:r>
                  <a:rPr lang="en-US" sz="1100" b="1" dirty="0" smtClean="0"/>
                  <a:t>D</a:t>
                </a:r>
                <a:endParaRPr lang="en-US" b="1" baseline="-25000" dirty="0"/>
              </a:p>
            </p:txBody>
          </p:sp>
          <p:sp>
            <p:nvSpPr>
              <p:cNvPr id="136" name="TextBox 135"/>
              <p:cNvSpPr txBox="1"/>
              <p:nvPr/>
            </p:nvSpPr>
            <p:spPr>
              <a:xfrm>
                <a:off x="7380372" y="4396876"/>
                <a:ext cx="219932" cy="261610"/>
              </a:xfrm>
              <a:prstGeom prst="rect">
                <a:avLst/>
              </a:prstGeom>
              <a:noFill/>
            </p:spPr>
            <p:txBody>
              <a:bodyPr wrap="none" rtlCol="0">
                <a:spAutoFit/>
              </a:bodyPr>
              <a:lstStyle/>
              <a:p>
                <a:r>
                  <a:rPr lang="en-US" sz="1100" b="1" dirty="0" smtClean="0"/>
                  <a:t>I</a:t>
                </a:r>
                <a:endParaRPr lang="en-US" b="1" baseline="-25000" dirty="0"/>
              </a:p>
            </p:txBody>
          </p:sp>
          <p:sp>
            <p:nvSpPr>
              <p:cNvPr id="137" name="TextBox 136"/>
              <p:cNvSpPr txBox="1"/>
              <p:nvPr/>
            </p:nvSpPr>
            <p:spPr>
              <a:xfrm>
                <a:off x="8137540" y="4679953"/>
                <a:ext cx="272832" cy="261610"/>
              </a:xfrm>
              <a:prstGeom prst="rect">
                <a:avLst/>
              </a:prstGeom>
              <a:noFill/>
            </p:spPr>
            <p:txBody>
              <a:bodyPr wrap="none" rtlCol="0">
                <a:spAutoFit/>
              </a:bodyPr>
              <a:lstStyle/>
              <a:p>
                <a:r>
                  <a:rPr lang="en-US" sz="1100" b="1" dirty="0" smtClean="0"/>
                  <a:t>H</a:t>
                </a:r>
                <a:endParaRPr lang="en-US" b="1" baseline="-25000" dirty="0"/>
              </a:p>
            </p:txBody>
          </p:sp>
          <p:sp>
            <p:nvSpPr>
              <p:cNvPr id="138" name="TextBox 137"/>
              <p:cNvSpPr txBox="1"/>
              <p:nvPr/>
            </p:nvSpPr>
            <p:spPr>
              <a:xfrm>
                <a:off x="7463807" y="5422613"/>
                <a:ext cx="248786" cy="261610"/>
              </a:xfrm>
              <a:prstGeom prst="rect">
                <a:avLst/>
              </a:prstGeom>
              <a:noFill/>
            </p:spPr>
            <p:txBody>
              <a:bodyPr wrap="none" rtlCol="0">
                <a:spAutoFit/>
              </a:bodyPr>
              <a:lstStyle/>
              <a:p>
                <a:r>
                  <a:rPr lang="en-US" sz="1100" b="1" dirty="0" smtClean="0"/>
                  <a:t>F</a:t>
                </a:r>
                <a:endParaRPr lang="en-US" b="1" baseline="-25000" dirty="0"/>
              </a:p>
            </p:txBody>
          </p:sp>
        </p:gr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000"/>
                                  </p:stCondLst>
                                  <p:childTnLst>
                                    <p:animEffect transition="out" filter="fade">
                                      <p:cBhvr>
                                        <p:cTn id="6" dur="2000"/>
                                        <p:tgtEl>
                                          <p:spTgt spid="55"/>
                                        </p:tgtEl>
                                      </p:cBhvr>
                                    </p:animEffect>
                                    <p:set>
                                      <p:cBhvr>
                                        <p:cTn id="7" dur="1" fill="hold">
                                          <p:stCondLst>
                                            <p:cond delay="1999"/>
                                          </p:stCondLst>
                                        </p:cTn>
                                        <p:tgtEl>
                                          <p:spTgt spid="5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100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3962400" y="1356862"/>
            <a:ext cx="5857875" cy="2043110"/>
            <a:chOff x="5672137" y="1610860"/>
            <a:chExt cx="5857875" cy="2043110"/>
          </a:xfrm>
        </p:grpSpPr>
        <p:grpSp>
          <p:nvGrpSpPr>
            <p:cNvPr id="32" name="Group 11"/>
            <p:cNvGrpSpPr>
              <a:grpSpLocks/>
            </p:cNvGrpSpPr>
            <p:nvPr/>
          </p:nvGrpSpPr>
          <p:grpSpPr bwMode="auto">
            <a:xfrm>
              <a:off x="5672137" y="1610860"/>
              <a:ext cx="5857875" cy="2043110"/>
              <a:chOff x="3857620" y="6072199"/>
              <a:chExt cx="5857092" cy="2043138"/>
            </a:xfrm>
          </p:grpSpPr>
          <p:sp>
            <p:nvSpPr>
              <p:cNvPr id="36" name="Oval 35"/>
              <p:cNvSpPr/>
              <p:nvPr/>
            </p:nvSpPr>
            <p:spPr>
              <a:xfrm>
                <a:off x="3857620" y="6524635"/>
                <a:ext cx="3390447" cy="1590702"/>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36"/>
              <p:cNvSpPr/>
              <p:nvPr/>
            </p:nvSpPr>
            <p:spPr>
              <a:xfrm>
                <a:off x="7357590" y="6072199"/>
                <a:ext cx="2357122" cy="1428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3" name="Group 12"/>
            <p:cNvGrpSpPr>
              <a:grpSpLocks/>
            </p:cNvGrpSpPr>
            <p:nvPr/>
          </p:nvGrpSpPr>
          <p:grpSpPr bwMode="auto">
            <a:xfrm>
              <a:off x="7005182" y="2695575"/>
              <a:ext cx="3143249" cy="428625"/>
              <a:chOff x="5429256" y="4286256"/>
              <a:chExt cx="3143272" cy="428628"/>
            </a:xfrm>
          </p:grpSpPr>
          <p:sp>
            <p:nvSpPr>
              <p:cNvPr id="34" name="Oval 33"/>
              <p:cNvSpPr/>
              <p:nvPr/>
            </p:nvSpPr>
            <p:spPr>
              <a:xfrm>
                <a:off x="5429256" y="4286256"/>
                <a:ext cx="676280" cy="428628"/>
              </a:xfrm>
              <a:prstGeom prst="ellipse">
                <a:avLst/>
              </a:prstGeom>
              <a:solidFill>
                <a:srgbClr val="C00000">
                  <a:alpha val="74000"/>
                </a:srgbClr>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34"/>
              <p:cNvSpPr/>
              <p:nvPr/>
            </p:nvSpPr>
            <p:spPr>
              <a:xfrm>
                <a:off x="6215075" y="4429132"/>
                <a:ext cx="2357453" cy="142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sp>
        <p:nvSpPr>
          <p:cNvPr id="2" name="Title 1"/>
          <p:cNvSpPr>
            <a:spLocks noGrp="1"/>
          </p:cNvSpPr>
          <p:nvPr>
            <p:ph type="title"/>
          </p:nvPr>
        </p:nvSpPr>
        <p:spPr/>
        <p:txBody>
          <a:bodyPr>
            <a:normAutofit fontScale="90000"/>
          </a:bodyPr>
          <a:lstStyle/>
          <a:p>
            <a:r>
              <a:rPr lang="en-US" dirty="0" smtClean="0"/>
              <a:t>Range-Free Localization</a:t>
            </a:r>
            <a:endParaRPr lang="en-US" dirty="0"/>
          </a:p>
        </p:txBody>
      </p:sp>
      <p:sp>
        <p:nvSpPr>
          <p:cNvPr id="3" name="Content Placeholder 2"/>
          <p:cNvSpPr>
            <a:spLocks noGrp="1"/>
          </p:cNvSpPr>
          <p:nvPr>
            <p:ph idx="1"/>
          </p:nvPr>
        </p:nvSpPr>
        <p:spPr>
          <a:xfrm>
            <a:off x="228600" y="3810000"/>
            <a:ext cx="8610600" cy="2667000"/>
          </a:xfrm>
        </p:spPr>
        <p:txBody>
          <a:bodyPr>
            <a:normAutofit/>
          </a:bodyPr>
          <a:lstStyle/>
          <a:p>
            <a:pPr marL="0" indent="0">
              <a:buNone/>
            </a:pPr>
            <a:r>
              <a:rPr lang="en-US" sz="2800" dirty="0" smtClean="0"/>
              <a:t>Range-Free Localization computes the node position using information that is:</a:t>
            </a:r>
          </a:p>
          <a:p>
            <a:pPr marL="514350" indent="-514350">
              <a:buFont typeface="+mj-lt"/>
              <a:buAutoNum type="arabicPeriod"/>
            </a:pPr>
            <a:r>
              <a:rPr lang="en-US" sz="2800" dirty="0" smtClean="0"/>
              <a:t>Easy to acquire. </a:t>
            </a:r>
          </a:p>
          <a:p>
            <a:pPr marL="514350" indent="-514350">
              <a:buFont typeface="+mj-lt"/>
              <a:buAutoNum type="arabicPeriod"/>
            </a:pPr>
            <a:r>
              <a:rPr lang="en-US" sz="2800" dirty="0" smtClean="0"/>
              <a:t>Easy to communicate</a:t>
            </a:r>
          </a:p>
          <a:p>
            <a:pPr marL="514350" indent="-514350">
              <a:buFont typeface="+mj-lt"/>
              <a:buAutoNum type="arabicPeriod"/>
            </a:pPr>
            <a:r>
              <a:rPr lang="en-US" sz="2800" dirty="0" smtClean="0"/>
              <a:t>Easy to process</a:t>
            </a:r>
            <a:endParaRPr lang="en-US" sz="2800" dirty="0"/>
          </a:p>
        </p:txBody>
      </p:sp>
      <p:grpSp>
        <p:nvGrpSpPr>
          <p:cNvPr id="30" name="Group 29"/>
          <p:cNvGrpSpPr/>
          <p:nvPr/>
        </p:nvGrpSpPr>
        <p:grpSpPr>
          <a:xfrm>
            <a:off x="5672137" y="1610860"/>
            <a:ext cx="5857875" cy="2043110"/>
            <a:chOff x="5672137" y="1610860"/>
            <a:chExt cx="5857875" cy="2043110"/>
          </a:xfrm>
        </p:grpSpPr>
        <p:grpSp>
          <p:nvGrpSpPr>
            <p:cNvPr id="22" name="Group 11"/>
            <p:cNvGrpSpPr>
              <a:grpSpLocks/>
            </p:cNvGrpSpPr>
            <p:nvPr/>
          </p:nvGrpSpPr>
          <p:grpSpPr bwMode="auto">
            <a:xfrm>
              <a:off x="5672137" y="1610860"/>
              <a:ext cx="5857875" cy="2043110"/>
              <a:chOff x="3857620" y="6072199"/>
              <a:chExt cx="5857092" cy="2043138"/>
            </a:xfrm>
          </p:grpSpPr>
          <p:sp>
            <p:nvSpPr>
              <p:cNvPr id="23" name="Oval 22"/>
              <p:cNvSpPr/>
              <p:nvPr/>
            </p:nvSpPr>
            <p:spPr>
              <a:xfrm>
                <a:off x="3857620" y="6524635"/>
                <a:ext cx="3390447" cy="1590702"/>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7357590" y="6072199"/>
                <a:ext cx="2357122" cy="1428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5" name="Group 12"/>
            <p:cNvGrpSpPr>
              <a:grpSpLocks/>
            </p:cNvGrpSpPr>
            <p:nvPr/>
          </p:nvGrpSpPr>
          <p:grpSpPr bwMode="auto">
            <a:xfrm>
              <a:off x="7005184" y="2695575"/>
              <a:ext cx="3143250" cy="428625"/>
              <a:chOff x="5429256" y="4286256"/>
              <a:chExt cx="3143272" cy="428628"/>
            </a:xfrm>
          </p:grpSpPr>
          <p:sp>
            <p:nvSpPr>
              <p:cNvPr id="26" name="Oval 25"/>
              <p:cNvSpPr/>
              <p:nvPr/>
            </p:nvSpPr>
            <p:spPr>
              <a:xfrm>
                <a:off x="5429256" y="4286256"/>
                <a:ext cx="676280" cy="428628"/>
              </a:xfrm>
              <a:prstGeom prst="ellipse">
                <a:avLst/>
              </a:prstGeom>
              <a:solidFill>
                <a:srgbClr val="C00000">
                  <a:alpha val="74000"/>
                </a:srgbClr>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a:off x="6215075" y="4429132"/>
                <a:ext cx="2357453" cy="142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pic>
        <p:nvPicPr>
          <p:cNvPr id="4" name="Picture 2"/>
          <p:cNvPicPr>
            <a:picLocks noChangeAspect="1" noChangeArrowheads="1"/>
          </p:cNvPicPr>
          <p:nvPr/>
        </p:nvPicPr>
        <p:blipFill>
          <a:blip r:embed="rId4" cstate="print"/>
          <a:srcRect/>
          <a:stretch>
            <a:fillRect/>
          </a:stretch>
        </p:blipFill>
        <p:spPr bwMode="auto">
          <a:xfrm>
            <a:off x="4114800" y="914400"/>
            <a:ext cx="5137150" cy="2714625"/>
          </a:xfrm>
          <a:prstGeom prst="rect">
            <a:avLst/>
          </a:prstGeom>
          <a:noFill/>
          <a:ln w="9525">
            <a:noFill/>
            <a:miter lim="800000"/>
            <a:headEnd/>
            <a:tailEnd/>
          </a:ln>
        </p:spPr>
      </p:pic>
      <p:sp>
        <p:nvSpPr>
          <p:cNvPr id="38" name="TextBox 37"/>
          <p:cNvSpPr txBox="1"/>
          <p:nvPr/>
        </p:nvSpPr>
        <p:spPr>
          <a:xfrm>
            <a:off x="4572001" y="4787205"/>
            <a:ext cx="4267200" cy="1384995"/>
          </a:xfrm>
          <a:prstGeom prst="rect">
            <a:avLst/>
          </a:prstGeom>
          <a:noFill/>
        </p:spPr>
        <p:txBody>
          <a:bodyPr wrap="square" rtlCol="0">
            <a:spAutoFit/>
          </a:bodyPr>
          <a:lstStyle/>
          <a:p>
            <a:pPr algn="ctr"/>
            <a:r>
              <a:rPr lang="en-US" sz="2800" dirty="0" smtClean="0"/>
              <a:t>On the downside, it might only be able to provide </a:t>
            </a:r>
            <a:r>
              <a:rPr lang="en-US" sz="2800" b="1" dirty="0" smtClean="0"/>
              <a:t>coarse grained</a:t>
            </a:r>
            <a:r>
              <a:rPr lang="en-US" sz="2800" dirty="0" smtClean="0"/>
              <a:t> results</a:t>
            </a:r>
            <a:endParaRPr lang="en-US" sz="2800" dirty="0"/>
          </a:p>
        </p:txBody>
      </p:sp>
      <p:sp>
        <p:nvSpPr>
          <p:cNvPr id="21" name="Content Placeholder 2"/>
          <p:cNvSpPr txBox="1">
            <a:spLocks/>
          </p:cNvSpPr>
          <p:nvPr/>
        </p:nvSpPr>
        <p:spPr>
          <a:xfrm>
            <a:off x="228600" y="990600"/>
            <a:ext cx="4343400" cy="2895600"/>
          </a:xfrm>
          <a:prstGeom prst="rect">
            <a:avLst/>
          </a:prstGeom>
        </p:spPr>
        <p:txBody>
          <a:bodyPr vert="horz" lIns="91440" tIns="45720" rIns="91440" bIns="45720" rtlCol="0">
            <a:normAutofit/>
          </a:bodyPr>
          <a:lstStyle/>
          <a:p>
            <a:pPr lvl="0">
              <a:spcBef>
                <a:spcPct val="20000"/>
              </a:spcBef>
            </a:pPr>
            <a:r>
              <a:rPr lang="en-US" sz="2800" b="1" dirty="0" smtClean="0"/>
              <a:t>Measurements:</a:t>
            </a:r>
          </a:p>
          <a:p>
            <a:pPr lvl="0">
              <a:spcBef>
                <a:spcPct val="20000"/>
              </a:spcBef>
            </a:pPr>
            <a:r>
              <a:rPr lang="en-US" sz="2800" dirty="0" smtClean="0"/>
              <a:t>Proximity (nodes in range)</a:t>
            </a:r>
          </a:p>
          <a:p>
            <a:pPr lvl="0">
              <a:spcBef>
                <a:spcPct val="20000"/>
              </a:spcBef>
              <a:buFont typeface="Arial" pitchFamily="34" charset="0"/>
              <a:buChar char="•"/>
            </a:pPr>
            <a:r>
              <a:rPr lang="en-US" sz="2800" dirty="0" smtClean="0"/>
              <a:t> NB(</a:t>
            </a:r>
            <a:r>
              <a:rPr lang="en-US" sz="2800" b="1" dirty="0" smtClean="0"/>
              <a:t>3</a:t>
            </a:r>
            <a:r>
              <a:rPr lang="en-US" sz="2800" dirty="0" smtClean="0"/>
              <a:t>) = {2, 4, 5, 6, 7, 8}</a:t>
            </a:r>
          </a:p>
          <a:p>
            <a:pPr lvl="0">
              <a:spcBef>
                <a:spcPct val="20000"/>
              </a:spcBef>
              <a:buFont typeface="Arial" pitchFamily="34" charset="0"/>
              <a:buChar char="•"/>
            </a:pPr>
            <a:r>
              <a:rPr lang="en-US" sz="2800" dirty="0" smtClean="0"/>
              <a:t> NB(</a:t>
            </a:r>
            <a:r>
              <a:rPr lang="en-US" sz="2800" b="1" dirty="0" smtClean="0"/>
              <a:t>5</a:t>
            </a:r>
            <a:r>
              <a:rPr lang="en-US" sz="2800" dirty="0" smtClean="0"/>
              <a:t>) = {1, 2, 3, 6, 9, 10}</a:t>
            </a:r>
          </a:p>
          <a:p>
            <a:pPr lvl="0">
              <a:spcBef>
                <a:spcPct val="20000"/>
              </a:spcBef>
              <a:buFont typeface="Arial" pitchFamily="34" charset="0"/>
              <a:buChar char="•"/>
            </a:pPr>
            <a:r>
              <a:rPr lang="en-US" sz="2800" dirty="0" smtClean="0"/>
              <a:t> …</a:t>
            </a:r>
          </a:p>
        </p:txBody>
      </p:sp>
      <p:sp>
        <p:nvSpPr>
          <p:cNvPr id="28" name="TextBox 27"/>
          <p:cNvSpPr txBox="1"/>
          <p:nvPr/>
        </p:nvSpPr>
        <p:spPr>
          <a:xfrm>
            <a:off x="7162800" y="2324100"/>
            <a:ext cx="340158" cy="461665"/>
          </a:xfrm>
          <a:prstGeom prst="rect">
            <a:avLst/>
          </a:prstGeom>
          <a:noFill/>
        </p:spPr>
        <p:txBody>
          <a:bodyPr wrap="none" rtlCol="0">
            <a:spAutoFit/>
          </a:bodyPr>
          <a:lstStyle/>
          <a:p>
            <a:r>
              <a:rPr lang="en-US" sz="2400" b="1" dirty="0" smtClean="0"/>
              <a:t>3</a:t>
            </a:r>
          </a:p>
        </p:txBody>
      </p:sp>
      <p:sp>
        <p:nvSpPr>
          <p:cNvPr id="39" name="TextBox 38"/>
          <p:cNvSpPr txBox="1"/>
          <p:nvPr/>
        </p:nvSpPr>
        <p:spPr>
          <a:xfrm>
            <a:off x="4781550" y="2741592"/>
            <a:ext cx="352982" cy="492443"/>
          </a:xfrm>
          <a:prstGeom prst="rect">
            <a:avLst/>
          </a:prstGeom>
          <a:noFill/>
        </p:spPr>
        <p:txBody>
          <a:bodyPr wrap="none" rtlCol="0">
            <a:spAutoFit/>
          </a:bodyPr>
          <a:lstStyle/>
          <a:p>
            <a:r>
              <a:rPr lang="en-US" sz="2600" b="1" dirty="0" smtClean="0"/>
              <a:t>1</a:t>
            </a:r>
          </a:p>
        </p:txBody>
      </p:sp>
      <p:sp>
        <p:nvSpPr>
          <p:cNvPr id="40" name="TextBox 39"/>
          <p:cNvSpPr txBox="1"/>
          <p:nvPr/>
        </p:nvSpPr>
        <p:spPr>
          <a:xfrm>
            <a:off x="6257925" y="2784157"/>
            <a:ext cx="352982" cy="492443"/>
          </a:xfrm>
          <a:prstGeom prst="rect">
            <a:avLst/>
          </a:prstGeom>
          <a:noFill/>
        </p:spPr>
        <p:txBody>
          <a:bodyPr wrap="none" rtlCol="0">
            <a:spAutoFit/>
          </a:bodyPr>
          <a:lstStyle/>
          <a:p>
            <a:r>
              <a:rPr lang="en-US" sz="2600" b="1" dirty="0" smtClean="0"/>
              <a:t>2</a:t>
            </a:r>
          </a:p>
        </p:txBody>
      </p:sp>
      <p:sp>
        <p:nvSpPr>
          <p:cNvPr id="41" name="TextBox 40"/>
          <p:cNvSpPr txBox="1"/>
          <p:nvPr/>
        </p:nvSpPr>
        <p:spPr>
          <a:xfrm>
            <a:off x="8543925" y="2736532"/>
            <a:ext cx="352982" cy="492443"/>
          </a:xfrm>
          <a:prstGeom prst="rect">
            <a:avLst/>
          </a:prstGeom>
          <a:noFill/>
        </p:spPr>
        <p:txBody>
          <a:bodyPr wrap="none" rtlCol="0">
            <a:spAutoFit/>
          </a:bodyPr>
          <a:lstStyle/>
          <a:p>
            <a:r>
              <a:rPr lang="en-US" sz="2600" b="1" dirty="0" smtClean="0"/>
              <a:t>4</a:t>
            </a:r>
          </a:p>
        </p:txBody>
      </p:sp>
      <p:sp>
        <p:nvSpPr>
          <p:cNvPr id="42" name="TextBox 41"/>
          <p:cNvSpPr txBox="1"/>
          <p:nvPr/>
        </p:nvSpPr>
        <p:spPr>
          <a:xfrm>
            <a:off x="5467350" y="2095500"/>
            <a:ext cx="314510" cy="400110"/>
          </a:xfrm>
          <a:prstGeom prst="rect">
            <a:avLst/>
          </a:prstGeom>
          <a:noFill/>
        </p:spPr>
        <p:txBody>
          <a:bodyPr wrap="none" rtlCol="0">
            <a:spAutoFit/>
          </a:bodyPr>
          <a:lstStyle/>
          <a:p>
            <a:r>
              <a:rPr lang="en-US" sz="2000" b="1" dirty="0" smtClean="0"/>
              <a:t>5</a:t>
            </a:r>
          </a:p>
        </p:txBody>
      </p:sp>
      <p:sp>
        <p:nvSpPr>
          <p:cNvPr id="43" name="TextBox 42"/>
          <p:cNvSpPr txBox="1"/>
          <p:nvPr/>
        </p:nvSpPr>
        <p:spPr>
          <a:xfrm>
            <a:off x="6267450" y="1838325"/>
            <a:ext cx="314510" cy="400110"/>
          </a:xfrm>
          <a:prstGeom prst="rect">
            <a:avLst/>
          </a:prstGeom>
          <a:noFill/>
        </p:spPr>
        <p:txBody>
          <a:bodyPr wrap="none" rtlCol="0">
            <a:spAutoFit/>
          </a:bodyPr>
          <a:lstStyle/>
          <a:p>
            <a:r>
              <a:rPr lang="en-US" sz="2000" b="1" dirty="0" smtClean="0"/>
              <a:t>6</a:t>
            </a:r>
          </a:p>
        </p:txBody>
      </p:sp>
      <p:sp>
        <p:nvSpPr>
          <p:cNvPr id="44" name="TextBox 43"/>
          <p:cNvSpPr txBox="1"/>
          <p:nvPr/>
        </p:nvSpPr>
        <p:spPr>
          <a:xfrm>
            <a:off x="7048500" y="1628775"/>
            <a:ext cx="314510" cy="400110"/>
          </a:xfrm>
          <a:prstGeom prst="rect">
            <a:avLst/>
          </a:prstGeom>
          <a:noFill/>
        </p:spPr>
        <p:txBody>
          <a:bodyPr wrap="none" rtlCol="0">
            <a:spAutoFit/>
          </a:bodyPr>
          <a:lstStyle/>
          <a:p>
            <a:r>
              <a:rPr lang="en-US" sz="2000" b="1" dirty="0" smtClean="0"/>
              <a:t>7</a:t>
            </a:r>
          </a:p>
        </p:txBody>
      </p:sp>
      <p:sp>
        <p:nvSpPr>
          <p:cNvPr id="45" name="TextBox 44"/>
          <p:cNvSpPr txBox="1"/>
          <p:nvPr/>
        </p:nvSpPr>
        <p:spPr>
          <a:xfrm>
            <a:off x="7800975" y="1866900"/>
            <a:ext cx="314510" cy="400110"/>
          </a:xfrm>
          <a:prstGeom prst="rect">
            <a:avLst/>
          </a:prstGeom>
          <a:noFill/>
        </p:spPr>
        <p:txBody>
          <a:bodyPr wrap="none" rtlCol="0">
            <a:spAutoFit/>
          </a:bodyPr>
          <a:lstStyle/>
          <a:p>
            <a:r>
              <a:rPr lang="en-US" sz="2000" b="1" dirty="0" smtClean="0"/>
              <a:t>8</a:t>
            </a:r>
          </a:p>
        </p:txBody>
      </p:sp>
      <p:sp>
        <p:nvSpPr>
          <p:cNvPr id="46" name="TextBox 45"/>
          <p:cNvSpPr txBox="1"/>
          <p:nvPr/>
        </p:nvSpPr>
        <p:spPr>
          <a:xfrm>
            <a:off x="4972050" y="1838325"/>
            <a:ext cx="314510" cy="400110"/>
          </a:xfrm>
          <a:prstGeom prst="rect">
            <a:avLst/>
          </a:prstGeom>
          <a:noFill/>
        </p:spPr>
        <p:txBody>
          <a:bodyPr wrap="none" rtlCol="0">
            <a:spAutoFit/>
          </a:bodyPr>
          <a:lstStyle/>
          <a:p>
            <a:r>
              <a:rPr lang="en-US" sz="2000" b="1" dirty="0" smtClean="0"/>
              <a:t>9</a:t>
            </a:r>
            <a:endParaRPr lang="en-US" sz="2400" b="1" dirty="0" smtClean="0"/>
          </a:p>
        </p:txBody>
      </p:sp>
      <p:sp>
        <p:nvSpPr>
          <p:cNvPr id="47" name="TextBox 46"/>
          <p:cNvSpPr txBox="1"/>
          <p:nvPr/>
        </p:nvSpPr>
        <p:spPr>
          <a:xfrm>
            <a:off x="5305425" y="1461671"/>
            <a:ext cx="393056" cy="338554"/>
          </a:xfrm>
          <a:prstGeom prst="rect">
            <a:avLst/>
          </a:prstGeom>
          <a:noFill/>
        </p:spPr>
        <p:txBody>
          <a:bodyPr wrap="none" rtlCol="0">
            <a:spAutoFit/>
          </a:bodyPr>
          <a:lstStyle/>
          <a:p>
            <a:r>
              <a:rPr lang="en-US" sz="1600" b="1" dirty="0" smtClean="0"/>
              <a:t>10</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subTnLst>
                                    <p:set>
                                      <p:cBhvr override="childStyle">
                                        <p:cTn dur="1" fill="hold" display="0" masterRel="nextClick" afterEffect="1"/>
                                        <p:tgtEl>
                                          <p:spTgt spid="45"/>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subTnLst>
                                    <p:set>
                                      <p:cBhvr override="childStyle">
                                        <p:cTn dur="1" fill="hold" display="0" masterRel="nextClick" afterEffect="1"/>
                                        <p:tgtEl>
                                          <p:spTgt spid="41"/>
                                        </p:tgtEl>
                                        <p:attrNameLst>
                                          <p:attrName>style.visibility</p:attrName>
                                        </p:attrNameLst>
                                      </p:cBhvr>
                                      <p:to>
                                        <p:strVal val="hidden"/>
                                      </p:to>
                                    </p:set>
                                  </p:subTnLst>
                                </p:cTn>
                              </p:par>
                              <p:par>
                                <p:cTn id="19" presetID="1"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8" grpId="0"/>
      <p:bldP spid="21" grpId="0" uiExpand="1" build="p"/>
      <p:bldP spid="28" grpId="0"/>
      <p:bldP spid="39" grpId="0"/>
      <p:bldP spid="40" grpId="0"/>
      <p:bldP spid="40" grpId="1"/>
      <p:bldP spid="41" grpId="0"/>
      <p:bldP spid="42" grpId="0"/>
      <p:bldP spid="42" grpId="1"/>
      <p:bldP spid="43" grpId="0"/>
      <p:bldP spid="43" grpId="1"/>
      <p:bldP spid="44" grpId="0"/>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Self-Organizing M	</a:t>
            </a:r>
            <a:r>
              <a:rPr lang="en-US" dirty="0" err="1" smtClean="0"/>
              <a:t>ap</a:t>
            </a:r>
            <a:r>
              <a:rPr lang="en-US" dirty="0" smtClean="0"/>
              <a:t> (SOM)</a:t>
            </a:r>
            <a:endParaRPr lang="en-US" dirty="0"/>
          </a:p>
        </p:txBody>
      </p:sp>
      <p:sp>
        <p:nvSpPr>
          <p:cNvPr id="3" name="Content Placeholder 2"/>
          <p:cNvSpPr>
            <a:spLocks noGrp="1"/>
          </p:cNvSpPr>
          <p:nvPr>
            <p:ph idx="1"/>
          </p:nvPr>
        </p:nvSpPr>
        <p:spPr>
          <a:xfrm>
            <a:off x="228600" y="990600"/>
            <a:ext cx="8686800" cy="4983163"/>
          </a:xfrm>
        </p:spPr>
        <p:txBody>
          <a:bodyPr>
            <a:normAutofit/>
          </a:bodyPr>
          <a:lstStyle/>
          <a:p>
            <a:r>
              <a:rPr lang="en-US" sz="2800" b="1" dirty="0" smtClean="0"/>
              <a:t>Structure: </a:t>
            </a:r>
            <a:r>
              <a:rPr lang="en-US" sz="2800" dirty="0" smtClean="0"/>
              <a:t>Neurons are arranged in a 2D topology. One weight vector per neuron.</a:t>
            </a:r>
          </a:p>
          <a:p>
            <a:r>
              <a:rPr lang="en-US" sz="2800" b="1" dirty="0" smtClean="0"/>
              <a:t>Training: </a:t>
            </a:r>
            <a:r>
              <a:rPr lang="en-US" sz="2800" dirty="0" smtClean="0"/>
              <a:t>Unsupervised learning </a:t>
            </a:r>
          </a:p>
          <a:p>
            <a:r>
              <a:rPr lang="en-US" sz="2800" dirty="0" smtClean="0"/>
              <a:t>Example:</a:t>
            </a:r>
            <a:endParaRPr lang="en-US" sz="2800" dirty="0"/>
          </a:p>
        </p:txBody>
      </p:sp>
      <p:pic>
        <p:nvPicPr>
          <p:cNvPr id="2050"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3276600"/>
            <a:ext cx="8839200" cy="2903269"/>
          </a:xfrm>
          <a:prstGeom prst="rect">
            <a:avLst/>
          </a:prstGeom>
          <a:noFill/>
          <a:ln w="9525">
            <a:noFill/>
            <a:miter lim="800000"/>
            <a:headEnd/>
            <a:tailEnd/>
          </a:ln>
          <a:effectLst/>
        </p:spPr>
      </p:pic>
      <p:grpSp>
        <p:nvGrpSpPr>
          <p:cNvPr id="55" name="Group 54"/>
          <p:cNvGrpSpPr/>
          <p:nvPr/>
        </p:nvGrpSpPr>
        <p:grpSpPr>
          <a:xfrm>
            <a:off x="1143000" y="4267200"/>
            <a:ext cx="1600200" cy="457200"/>
            <a:chOff x="4953000" y="2971800"/>
            <a:chExt cx="1600200" cy="457200"/>
          </a:xfrm>
        </p:grpSpPr>
        <p:sp>
          <p:nvSpPr>
            <p:cNvPr id="52" name="Rectangle 51"/>
            <p:cNvSpPr/>
            <p:nvPr/>
          </p:nvSpPr>
          <p:spPr>
            <a:xfrm>
              <a:off x="4953000" y="2971800"/>
              <a:ext cx="533400" cy="4572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a:t>
              </a:r>
              <a:endParaRPr lang="en-US" sz="2400" b="1" dirty="0">
                <a:solidFill>
                  <a:schemeClr val="tx1"/>
                </a:solidFill>
              </a:endParaRPr>
            </a:p>
          </p:txBody>
        </p:sp>
        <p:sp>
          <p:nvSpPr>
            <p:cNvPr id="53" name="Rectangle 52"/>
            <p:cNvSpPr/>
            <p:nvPr/>
          </p:nvSpPr>
          <p:spPr>
            <a:xfrm>
              <a:off x="5486400" y="2971800"/>
              <a:ext cx="533400" cy="457200"/>
            </a:xfrm>
            <a:prstGeom prst="rect">
              <a:avLst/>
            </a:prstGeom>
            <a:solidFill>
              <a:srgbClr val="008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G</a:t>
              </a:r>
              <a:endParaRPr lang="en-US" sz="2400" b="1" dirty="0">
                <a:solidFill>
                  <a:schemeClr val="tx1"/>
                </a:solidFill>
              </a:endParaRPr>
            </a:p>
          </p:txBody>
        </p:sp>
        <p:sp>
          <p:nvSpPr>
            <p:cNvPr id="54" name="Rectangle 53"/>
            <p:cNvSpPr/>
            <p:nvPr/>
          </p:nvSpPr>
          <p:spPr>
            <a:xfrm>
              <a:off x="6019800" y="2971800"/>
              <a:ext cx="533400" cy="457200"/>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B</a:t>
              </a:r>
              <a:endParaRPr lang="en-US" sz="2400" b="1" dirty="0">
                <a:solidFill>
                  <a:schemeClr val="tx1"/>
                </a:solidFill>
              </a:endParaRPr>
            </a:p>
          </p:txBody>
        </p:sp>
      </p:grpSp>
      <p:sp>
        <p:nvSpPr>
          <p:cNvPr id="56" name="Rectangle 55"/>
          <p:cNvSpPr/>
          <p:nvPr/>
        </p:nvSpPr>
        <p:spPr>
          <a:xfrm>
            <a:off x="6400800" y="3429000"/>
            <a:ext cx="2656114" cy="2703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2819400" y="3292495"/>
            <a:ext cx="3611399" cy="1508105"/>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spAutoFit/>
          </a:bodyPr>
          <a:lstStyle/>
          <a:p>
            <a:pPr indent="-342900">
              <a:spcAft>
                <a:spcPts val="1200"/>
              </a:spcAft>
              <a:buFont typeface="+mj-lt"/>
              <a:buAutoNum type="arabicPeriod"/>
              <a:defRPr/>
            </a:pPr>
            <a:r>
              <a:rPr lang="en-US" sz="2400" b="1" dirty="0" smtClean="0">
                <a:solidFill>
                  <a:schemeClr val="bg1"/>
                </a:solidFill>
                <a:latin typeface="Arial" pitchFamily="34" charset="0"/>
              </a:rPr>
              <a:t>Projection</a:t>
            </a:r>
          </a:p>
          <a:p>
            <a:pPr indent="-342900">
              <a:spcAft>
                <a:spcPts val="1200"/>
              </a:spcAft>
              <a:buFont typeface="+mj-lt"/>
              <a:buAutoNum type="arabicPeriod"/>
              <a:defRPr/>
            </a:pPr>
            <a:r>
              <a:rPr lang="en-US" sz="2400" b="1" dirty="0" smtClean="0">
                <a:solidFill>
                  <a:schemeClr val="bg1"/>
                </a:solidFill>
                <a:latin typeface="Arial" pitchFamily="34" charset="0"/>
              </a:rPr>
              <a:t>Vector Quantization</a:t>
            </a:r>
          </a:p>
          <a:p>
            <a:pPr indent="-342900">
              <a:spcAft>
                <a:spcPts val="1200"/>
              </a:spcAft>
              <a:buFont typeface="+mj-lt"/>
              <a:buAutoNum type="arabicPeriod"/>
              <a:defRPr/>
            </a:pPr>
            <a:r>
              <a:rPr lang="en-US" sz="2400" b="1" dirty="0" smtClean="0">
                <a:solidFill>
                  <a:schemeClr val="bg1"/>
                </a:solidFill>
                <a:latin typeface="Arial" pitchFamily="34" charset="0"/>
              </a:rPr>
              <a:t>Topological Ordering</a:t>
            </a:r>
          </a:p>
        </p:txBody>
      </p:sp>
      <p:pic>
        <p:nvPicPr>
          <p:cNvPr id="2049" name="Picture 1"/>
          <p:cNvPicPr>
            <a:picLocks noChangeAspect="1" noChangeArrowheads="1"/>
          </p:cNvPicPr>
          <p:nvPr/>
        </p:nvPicPr>
        <p:blipFill>
          <a:blip r:embed="rId5" cstate="print">
            <a:clrChange>
              <a:clrFrom>
                <a:srgbClr val="FFFFFF"/>
              </a:clrFrom>
              <a:clrTo>
                <a:srgbClr val="FFFFFF">
                  <a:alpha val="0"/>
                </a:srgbClr>
              </a:clrTo>
            </a:clrChange>
          </a:blip>
          <a:srcRect b="15107"/>
          <a:stretch>
            <a:fillRect/>
          </a:stretch>
        </p:blipFill>
        <p:spPr bwMode="auto">
          <a:xfrm>
            <a:off x="4189109" y="2514600"/>
            <a:ext cx="4650091" cy="3425546"/>
          </a:xfrm>
          <a:prstGeom prst="rect">
            <a:avLst/>
          </a:prstGeom>
          <a:noFill/>
          <a:ln>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0" presetClass="exit" presetSubtype="0" fill="hold" nodeType="withEffect">
                                  <p:stCondLst>
                                    <p:cond delay="0"/>
                                  </p:stCondLst>
                                  <p:childTnLst>
                                    <p:animEffect transition="out" filter="fade">
                                      <p:cBhvr>
                                        <p:cTn id="8" dur="1000"/>
                                        <p:tgtEl>
                                          <p:spTgt spid="2049"/>
                                        </p:tgtEl>
                                      </p:cBhvr>
                                    </p:animEffect>
                                    <p:set>
                                      <p:cBhvr>
                                        <p:cTn id="9" dur="1" fill="hold">
                                          <p:stCondLst>
                                            <p:cond delay="999"/>
                                          </p:stCondLst>
                                        </p:cTn>
                                        <p:tgtEl>
                                          <p:spTgt spid="204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childTnLst>
                                </p:cTn>
                              </p:par>
                              <p:par>
                                <p:cTn id="16" presetID="1" presetClass="entr" presetSubtype="0" fill="hold" grpId="1" nodeType="withEffect">
                                  <p:stCondLst>
                                    <p:cond delay="0"/>
                                  </p:stCondLst>
                                  <p:childTnLst>
                                    <p:set>
                                      <p:cBhvr>
                                        <p:cTn id="17" dur="1" fill="hold">
                                          <p:stCondLst>
                                            <p:cond delay="0"/>
                                          </p:stCondLst>
                                        </p:cTn>
                                        <p:tgtEl>
                                          <p:spTgt spid="5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childTnLst>
                                </p:cTn>
                              </p:par>
                            </p:childTnLst>
                          </p:cTn>
                        </p:par>
                        <p:par>
                          <p:cTn id="22" fill="hold">
                            <p:stCondLst>
                              <p:cond delay="0"/>
                            </p:stCondLst>
                            <p:childTnLst>
                              <p:par>
                                <p:cTn id="23" presetID="63" presetClass="path" presetSubtype="0" repeatCount="10000" accel="50000" decel="50000" fill="hold" nodeType="afterEffect">
                                  <p:stCondLst>
                                    <p:cond delay="1000"/>
                                  </p:stCondLst>
                                  <p:childTnLst>
                                    <p:animMotion origin="layout" path="M 0 0  L 0.25 0  E" pathEditMode="relative" ptsTypes="">
                                      <p:cBhvr>
                                        <p:cTn id="24" dur="500" fill="hold"/>
                                        <p:tgtEl>
                                          <p:spTgt spid="55"/>
                                        </p:tgtEl>
                                        <p:attrNameLst>
                                          <p:attrName>ppt_x</p:attrName>
                                          <p:attrName>ppt_y</p:attrName>
                                        </p:attrNameLst>
                                      </p:cBhvr>
                                    </p:animMotion>
                                  </p:childTnLst>
                                </p:cTn>
                              </p:par>
                            </p:childTnLst>
                          </p:cTn>
                        </p:par>
                        <p:par>
                          <p:cTn id="25" fill="hold">
                            <p:stCondLst>
                              <p:cond delay="6000"/>
                            </p:stCondLst>
                            <p:childTnLst>
                              <p:par>
                                <p:cTn id="26" presetID="10" presetClass="exit" presetSubtype="0" fill="hold" grpId="2" nodeType="afterEffect">
                                  <p:stCondLst>
                                    <p:cond delay="0"/>
                                  </p:stCondLst>
                                  <p:childTnLst>
                                    <p:animEffect transition="out" filter="fade">
                                      <p:cBhvr>
                                        <p:cTn id="27" dur="2000"/>
                                        <p:tgtEl>
                                          <p:spTgt spid="56"/>
                                        </p:tgtEl>
                                      </p:cBhvr>
                                    </p:animEffect>
                                    <p:set>
                                      <p:cBhvr>
                                        <p:cTn id="28" dur="1" fill="hold">
                                          <p:stCondLst>
                                            <p:cond delay="1999"/>
                                          </p:stCondLst>
                                        </p:cTn>
                                        <p:tgtEl>
                                          <p:spTgt spid="5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1" animBg="1"/>
      <p:bldP spid="56" grpId="2"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http://www.santanoffice.com/data/d/279/floorplan.jpg"/>
          <p:cNvPicPr>
            <a:picLocks noChangeAspect="1" noChangeArrowheads="1"/>
          </p:cNvPicPr>
          <p:nvPr/>
        </p:nvPicPr>
        <p:blipFill>
          <a:blip r:embed="rId4" cstate="print"/>
          <a:srcRect/>
          <a:stretch>
            <a:fillRect/>
          </a:stretch>
        </p:blipFill>
        <p:spPr bwMode="auto">
          <a:xfrm>
            <a:off x="2044576" y="2743200"/>
            <a:ext cx="2968625" cy="3352800"/>
          </a:xfrm>
          <a:prstGeom prst="rect">
            <a:avLst/>
          </a:prstGeom>
          <a:noFill/>
        </p:spPr>
      </p:pic>
      <p:sp>
        <p:nvSpPr>
          <p:cNvPr id="2" name="Title 1"/>
          <p:cNvSpPr>
            <a:spLocks noGrp="1"/>
          </p:cNvSpPr>
          <p:nvPr>
            <p:ph type="title"/>
          </p:nvPr>
        </p:nvSpPr>
        <p:spPr>
          <a:xfrm>
            <a:off x="304800" y="0"/>
            <a:ext cx="8534400" cy="685800"/>
          </a:xfrm>
        </p:spPr>
        <p:txBody>
          <a:bodyPr>
            <a:normAutofit fontScale="90000"/>
          </a:bodyPr>
          <a:lstStyle/>
          <a:p>
            <a:r>
              <a:rPr lang="en-US" dirty="0" smtClean="0"/>
              <a:t>Localization Using SOMs</a:t>
            </a:r>
            <a:endParaRPr lang="en-US" dirty="0"/>
          </a:p>
        </p:txBody>
      </p:sp>
      <p:grpSp>
        <p:nvGrpSpPr>
          <p:cNvPr id="7" name="Group 6"/>
          <p:cNvGrpSpPr/>
          <p:nvPr/>
        </p:nvGrpSpPr>
        <p:grpSpPr>
          <a:xfrm>
            <a:off x="-89024" y="3086100"/>
            <a:ext cx="2866930" cy="2895600"/>
            <a:chOff x="304800" y="1143000"/>
            <a:chExt cx="2866930" cy="2895600"/>
          </a:xfrm>
        </p:grpSpPr>
        <p:pic>
          <p:nvPicPr>
            <p:cNvPr id="28674" name="Picture 2" descr="http://blog.makezine.com/remote_camera_robot.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04800" y="1143000"/>
              <a:ext cx="2866930" cy="2895600"/>
            </a:xfrm>
            <a:prstGeom prst="rect">
              <a:avLst/>
            </a:prstGeom>
            <a:noFill/>
          </p:spPr>
        </p:pic>
        <p:sp>
          <p:nvSpPr>
            <p:cNvPr id="6" name="Freeform 5"/>
            <p:cNvSpPr/>
            <p:nvPr/>
          </p:nvSpPr>
          <p:spPr>
            <a:xfrm>
              <a:off x="333829" y="2844800"/>
              <a:ext cx="1465942" cy="1191268"/>
            </a:xfrm>
            <a:custGeom>
              <a:avLst/>
              <a:gdLst>
                <a:gd name="connsiteX0" fmla="*/ 14514 w 1465942"/>
                <a:gd name="connsiteY0" fmla="*/ 0 h 1191268"/>
                <a:gd name="connsiteX1" fmla="*/ 0 w 1465942"/>
                <a:gd name="connsiteY1" fmla="*/ 943429 h 1191268"/>
                <a:gd name="connsiteX2" fmla="*/ 1074057 w 1465942"/>
                <a:gd name="connsiteY2" fmla="*/ 1190171 h 1191268"/>
                <a:gd name="connsiteX3" fmla="*/ 1059542 w 1465942"/>
                <a:gd name="connsiteY3" fmla="*/ 1190171 h 1191268"/>
                <a:gd name="connsiteX4" fmla="*/ 1465942 w 1465942"/>
                <a:gd name="connsiteY4" fmla="*/ 740229 h 1191268"/>
                <a:gd name="connsiteX5" fmla="*/ 740228 w 1465942"/>
                <a:gd name="connsiteY5" fmla="*/ 87086 h 1191268"/>
                <a:gd name="connsiteX6" fmla="*/ 14514 w 1465942"/>
                <a:gd name="connsiteY6" fmla="*/ 0 h 119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5942" h="1191268">
                  <a:moveTo>
                    <a:pt x="14514" y="0"/>
                  </a:moveTo>
                  <a:lnTo>
                    <a:pt x="0" y="943429"/>
                  </a:lnTo>
                  <a:lnTo>
                    <a:pt x="1074057" y="1190171"/>
                  </a:lnTo>
                  <a:cubicBezTo>
                    <a:pt x="1078769" y="1191268"/>
                    <a:pt x="1064380" y="1190171"/>
                    <a:pt x="1059542" y="1190171"/>
                  </a:cubicBezTo>
                  <a:lnTo>
                    <a:pt x="1465942" y="740229"/>
                  </a:lnTo>
                  <a:lnTo>
                    <a:pt x="740228" y="87086"/>
                  </a:lnTo>
                  <a:lnTo>
                    <a:pt x="14514"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8677" name="Picture 5"/>
          <p:cNvPicPr>
            <a:picLocks noChangeAspect="1" noChangeArrowheads="1"/>
          </p:cNvPicPr>
          <p:nvPr/>
        </p:nvPicPr>
        <p:blipFill>
          <a:blip r:embed="rId6" cstate="print"/>
          <a:srcRect t="3709" r="61780" b="56724"/>
          <a:stretch>
            <a:fillRect/>
          </a:stretch>
        </p:blipFill>
        <p:spPr bwMode="auto">
          <a:xfrm>
            <a:off x="5254501" y="3014436"/>
            <a:ext cx="2719388" cy="2438400"/>
          </a:xfrm>
          <a:prstGeom prst="rect">
            <a:avLst/>
          </a:prstGeom>
          <a:noFill/>
          <a:ln w="9525">
            <a:noFill/>
            <a:miter lim="800000"/>
            <a:headEnd/>
            <a:tailEnd/>
          </a:ln>
          <a:effectLst/>
        </p:spPr>
      </p:pic>
      <p:pic>
        <p:nvPicPr>
          <p:cNvPr id="11" name="Picture 5"/>
          <p:cNvPicPr>
            <a:picLocks noChangeAspect="1" noChangeArrowheads="1"/>
          </p:cNvPicPr>
          <p:nvPr/>
        </p:nvPicPr>
        <p:blipFill>
          <a:blip r:embed="rId6" cstate="print">
            <a:clrChange>
              <a:clrFrom>
                <a:srgbClr val="FFFFFF"/>
              </a:clrFrom>
              <a:clrTo>
                <a:srgbClr val="FFFFFF">
                  <a:alpha val="0"/>
                </a:srgbClr>
              </a:clrTo>
            </a:clrChange>
          </a:blip>
          <a:srcRect l="61044" t="59248" r="1473" b="1531"/>
          <a:stretch>
            <a:fillRect/>
          </a:stretch>
        </p:blipFill>
        <p:spPr bwMode="auto">
          <a:xfrm>
            <a:off x="5625976" y="3243036"/>
            <a:ext cx="2667000" cy="2417082"/>
          </a:xfrm>
          <a:prstGeom prst="rect">
            <a:avLst/>
          </a:prstGeom>
          <a:noFill/>
          <a:ln w="9525">
            <a:noFill/>
            <a:miter lim="800000"/>
            <a:headEnd/>
            <a:tailEnd/>
          </a:ln>
          <a:effectLst/>
        </p:spPr>
      </p:pic>
      <p:sp>
        <p:nvSpPr>
          <p:cNvPr id="13" name="TextBox 12"/>
          <p:cNvSpPr txBox="1"/>
          <p:nvPr/>
        </p:nvSpPr>
        <p:spPr>
          <a:xfrm>
            <a:off x="5181600" y="2557236"/>
            <a:ext cx="3810000" cy="400110"/>
          </a:xfrm>
          <a:prstGeom prst="rect">
            <a:avLst/>
          </a:prstGeom>
          <a:noFill/>
        </p:spPr>
        <p:txBody>
          <a:bodyPr wrap="square" rtlCol="0">
            <a:spAutoFit/>
          </a:bodyPr>
          <a:lstStyle/>
          <a:p>
            <a:r>
              <a:rPr lang="en-US" sz="2000" dirty="0" smtClean="0"/>
              <a:t>Multi-Dimensional Sensor Reading</a:t>
            </a:r>
            <a:endParaRPr lang="en-US" sz="2000" dirty="0"/>
          </a:p>
        </p:txBody>
      </p:sp>
      <p:pic>
        <p:nvPicPr>
          <p:cNvPr id="10" name="Picture 5"/>
          <p:cNvPicPr>
            <a:picLocks noChangeAspect="1" noChangeArrowheads="1"/>
          </p:cNvPicPr>
          <p:nvPr/>
        </p:nvPicPr>
        <p:blipFill>
          <a:blip r:embed="rId6" cstate="print">
            <a:clrChange>
              <a:clrFrom>
                <a:srgbClr val="FFFFFF"/>
              </a:clrFrom>
              <a:clrTo>
                <a:srgbClr val="FFFFFF">
                  <a:alpha val="0"/>
                </a:srgbClr>
              </a:clrTo>
            </a:clrChange>
          </a:blip>
          <a:srcRect l="61044" t="3709" r="1473" b="56724"/>
          <a:stretch>
            <a:fillRect/>
          </a:stretch>
        </p:blipFill>
        <p:spPr bwMode="auto">
          <a:xfrm>
            <a:off x="5930776" y="3471636"/>
            <a:ext cx="2667000" cy="2438400"/>
          </a:xfrm>
          <a:prstGeom prst="rect">
            <a:avLst/>
          </a:prstGeom>
          <a:noFill/>
          <a:ln w="9525">
            <a:noFill/>
            <a:miter lim="800000"/>
            <a:headEnd/>
            <a:tailEnd/>
          </a:ln>
          <a:effectLst/>
        </p:spPr>
      </p:pic>
      <p:pic>
        <p:nvPicPr>
          <p:cNvPr id="12" name="Picture 5"/>
          <p:cNvPicPr>
            <a:picLocks noChangeAspect="1" noChangeArrowheads="1"/>
          </p:cNvPicPr>
          <p:nvPr/>
        </p:nvPicPr>
        <p:blipFill>
          <a:blip r:embed="rId6" cstate="print">
            <a:clrChange>
              <a:clrFrom>
                <a:srgbClr val="FFFFFF"/>
              </a:clrFrom>
              <a:clrTo>
                <a:srgbClr val="FFFFFF">
                  <a:alpha val="0"/>
                </a:srgbClr>
              </a:clrTo>
            </a:clrChange>
          </a:blip>
          <a:srcRect t="58114" r="61780" b="1082"/>
          <a:stretch>
            <a:fillRect/>
          </a:stretch>
        </p:blipFill>
        <p:spPr bwMode="auto">
          <a:xfrm>
            <a:off x="6264604" y="3714750"/>
            <a:ext cx="2719388" cy="2514600"/>
          </a:xfrm>
          <a:prstGeom prst="rect">
            <a:avLst/>
          </a:prstGeom>
          <a:noFill/>
          <a:ln w="9525">
            <a:noFill/>
            <a:miter lim="800000"/>
            <a:headEnd/>
            <a:tailEnd/>
          </a:ln>
          <a:effectLst/>
        </p:spPr>
      </p:pic>
      <p:sp>
        <p:nvSpPr>
          <p:cNvPr id="14" name="TextBox 13"/>
          <p:cNvSpPr txBox="1"/>
          <p:nvPr/>
        </p:nvSpPr>
        <p:spPr>
          <a:xfrm>
            <a:off x="152400" y="990600"/>
            <a:ext cx="8763000" cy="1815882"/>
          </a:xfrm>
          <a:prstGeom prst="rect">
            <a:avLst/>
          </a:prstGeom>
          <a:noFill/>
        </p:spPr>
        <p:txBody>
          <a:bodyPr wrap="square" rtlCol="0">
            <a:spAutoFit/>
          </a:bodyPr>
          <a:lstStyle/>
          <a:p>
            <a:r>
              <a:rPr lang="en-US" sz="2800" dirty="0" smtClean="0"/>
              <a:t>Previous approaches to localizations have use the topological ordering properties of SOM to create logical representation of an environment. Mostly applications to tracking</a:t>
            </a:r>
            <a:endParaRPr lang="en-US" sz="2800" dirty="0"/>
          </a:p>
        </p:txBody>
      </p:sp>
      <p:grpSp>
        <p:nvGrpSpPr>
          <p:cNvPr id="23" name="Group 22"/>
          <p:cNvGrpSpPr/>
          <p:nvPr/>
        </p:nvGrpSpPr>
        <p:grpSpPr>
          <a:xfrm>
            <a:off x="3962400" y="4095037"/>
            <a:ext cx="1068819" cy="1391363"/>
            <a:chOff x="3111376" y="3976914"/>
            <a:chExt cx="1068819" cy="1391363"/>
          </a:xfrm>
        </p:grpSpPr>
        <p:sp>
          <p:nvSpPr>
            <p:cNvPr id="15" name="Oval 14"/>
            <p:cNvSpPr/>
            <p:nvPr/>
          </p:nvSpPr>
          <p:spPr>
            <a:xfrm>
              <a:off x="3111376" y="3976914"/>
              <a:ext cx="1005114" cy="9906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111376" y="4906612"/>
              <a:ext cx="1068819" cy="461665"/>
            </a:xfrm>
            <a:prstGeom prst="rect">
              <a:avLst/>
            </a:prstGeom>
            <a:noFill/>
          </p:spPr>
          <p:txBody>
            <a:bodyPr wrap="none" rtlCol="0">
              <a:spAutoFit/>
            </a:bodyPr>
            <a:lstStyle/>
            <a:p>
              <a:r>
                <a:rPr lang="en-US" sz="2400" b="1" dirty="0" smtClean="0">
                  <a:solidFill>
                    <a:srgbClr val="FF0000"/>
                  </a:solidFill>
                </a:rPr>
                <a:t>Zone B</a:t>
              </a:r>
              <a:endParaRPr lang="en-US" sz="2400" b="1" dirty="0">
                <a:solidFill>
                  <a:srgbClr val="FF0000"/>
                </a:solidFill>
              </a:endParaRPr>
            </a:p>
          </p:txBody>
        </p:sp>
      </p:grpSp>
      <p:grpSp>
        <p:nvGrpSpPr>
          <p:cNvPr id="25" name="Group 24"/>
          <p:cNvGrpSpPr/>
          <p:nvPr/>
        </p:nvGrpSpPr>
        <p:grpSpPr>
          <a:xfrm>
            <a:off x="7422118" y="3794579"/>
            <a:ext cx="1068819" cy="1408724"/>
            <a:chOff x="7422118" y="3675743"/>
            <a:chExt cx="1068819" cy="1408724"/>
          </a:xfrm>
        </p:grpSpPr>
        <p:sp>
          <p:nvSpPr>
            <p:cNvPr id="16" name="Oval 15"/>
            <p:cNvSpPr/>
            <p:nvPr/>
          </p:nvSpPr>
          <p:spPr>
            <a:xfrm>
              <a:off x="7440262" y="3675743"/>
              <a:ext cx="1005114" cy="9906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7422118" y="4622802"/>
              <a:ext cx="1068819" cy="461665"/>
            </a:xfrm>
            <a:prstGeom prst="rect">
              <a:avLst/>
            </a:prstGeom>
            <a:noFill/>
          </p:spPr>
          <p:txBody>
            <a:bodyPr wrap="none" rtlCol="0">
              <a:spAutoFit/>
            </a:bodyPr>
            <a:lstStyle/>
            <a:p>
              <a:r>
                <a:rPr lang="en-US" sz="2400" b="1" dirty="0" smtClean="0">
                  <a:solidFill>
                    <a:srgbClr val="FF0000"/>
                  </a:solidFill>
                </a:rPr>
                <a:t>Zone B</a:t>
              </a:r>
              <a:endParaRPr lang="en-US" sz="2400" b="1" dirty="0">
                <a:solidFill>
                  <a:srgbClr val="FF0000"/>
                </a:solidFill>
              </a:endParaRPr>
            </a:p>
          </p:txBody>
        </p:sp>
      </p:grpSp>
      <p:grpSp>
        <p:nvGrpSpPr>
          <p:cNvPr id="26" name="Group 25"/>
          <p:cNvGrpSpPr/>
          <p:nvPr/>
        </p:nvGrpSpPr>
        <p:grpSpPr>
          <a:xfrm>
            <a:off x="2501776" y="3005364"/>
            <a:ext cx="1905000" cy="704850"/>
            <a:chOff x="2501776" y="2738664"/>
            <a:chExt cx="1905000" cy="704850"/>
          </a:xfrm>
        </p:grpSpPr>
        <p:sp>
          <p:nvSpPr>
            <p:cNvPr id="19" name="Oval 18"/>
            <p:cNvSpPr/>
            <p:nvPr/>
          </p:nvSpPr>
          <p:spPr>
            <a:xfrm>
              <a:off x="2501776" y="2738664"/>
              <a:ext cx="762000" cy="704850"/>
            </a:xfrm>
            <a:prstGeom prst="ellipse">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337957" y="2907881"/>
              <a:ext cx="1068819" cy="461665"/>
            </a:xfrm>
            <a:prstGeom prst="rect">
              <a:avLst/>
            </a:prstGeom>
            <a:noFill/>
          </p:spPr>
          <p:txBody>
            <a:bodyPr wrap="none" rtlCol="0">
              <a:spAutoFit/>
            </a:bodyPr>
            <a:lstStyle/>
            <a:p>
              <a:r>
                <a:rPr lang="en-US" sz="2400" b="1" dirty="0" smtClean="0">
                  <a:solidFill>
                    <a:schemeClr val="accent6">
                      <a:lumMod val="75000"/>
                    </a:schemeClr>
                  </a:solidFill>
                </a:rPr>
                <a:t>Zone A</a:t>
              </a:r>
              <a:endParaRPr lang="en-US" sz="2400" b="1" dirty="0">
                <a:solidFill>
                  <a:schemeClr val="accent6">
                    <a:lumMod val="75000"/>
                  </a:schemeClr>
                </a:solidFill>
              </a:endParaRPr>
            </a:p>
          </p:txBody>
        </p:sp>
      </p:grpSp>
      <p:grpSp>
        <p:nvGrpSpPr>
          <p:cNvPr id="24" name="Group 23"/>
          <p:cNvGrpSpPr/>
          <p:nvPr/>
        </p:nvGrpSpPr>
        <p:grpSpPr>
          <a:xfrm>
            <a:off x="7149976" y="5543550"/>
            <a:ext cx="1841624" cy="781050"/>
            <a:chOff x="7149976" y="5424714"/>
            <a:chExt cx="1841624" cy="781050"/>
          </a:xfrm>
        </p:grpSpPr>
        <p:sp>
          <p:nvSpPr>
            <p:cNvPr id="21" name="Oval 20"/>
            <p:cNvSpPr/>
            <p:nvPr/>
          </p:nvSpPr>
          <p:spPr>
            <a:xfrm>
              <a:off x="8229600" y="5500914"/>
              <a:ext cx="762000" cy="704850"/>
            </a:xfrm>
            <a:prstGeom prst="ellipse">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7149976" y="5424714"/>
              <a:ext cx="1068819" cy="461665"/>
            </a:xfrm>
            <a:prstGeom prst="rect">
              <a:avLst/>
            </a:prstGeom>
            <a:noFill/>
          </p:spPr>
          <p:txBody>
            <a:bodyPr wrap="none" rtlCol="0">
              <a:spAutoFit/>
            </a:bodyPr>
            <a:lstStyle/>
            <a:p>
              <a:r>
                <a:rPr lang="en-US" sz="2400" b="1" dirty="0" smtClean="0">
                  <a:solidFill>
                    <a:schemeClr val="accent6">
                      <a:lumMod val="75000"/>
                    </a:schemeClr>
                  </a:solidFill>
                </a:rPr>
                <a:t>Zone A</a:t>
              </a:r>
              <a:endParaRPr lang="en-US" sz="2400" b="1" dirty="0">
                <a:solidFill>
                  <a:schemeClr val="accent6">
                    <a:lumMod val="75000"/>
                  </a:schemeClr>
                </a:solidFill>
              </a:endParaRPr>
            </a:p>
          </p:txBody>
        </p:sp>
      </p:grpSp>
      <p:sp>
        <p:nvSpPr>
          <p:cNvPr id="27" name="TextBox 26"/>
          <p:cNvSpPr txBox="1"/>
          <p:nvPr/>
        </p:nvSpPr>
        <p:spPr>
          <a:xfrm rot="2214338">
            <a:off x="4981015" y="5665799"/>
            <a:ext cx="1382943" cy="369332"/>
          </a:xfrm>
          <a:prstGeom prst="rect">
            <a:avLst/>
          </a:prstGeom>
          <a:noFill/>
        </p:spPr>
        <p:txBody>
          <a:bodyPr wrap="none" rtlCol="0">
            <a:spAutoFit/>
          </a:bodyPr>
          <a:lstStyle/>
          <a:p>
            <a:r>
              <a:rPr lang="en-US" dirty="0" smtClean="0"/>
              <a:t>Sensors 1…N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28677"/>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11"/>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nodeType="afterEffect">
                                  <p:stCondLst>
                                    <p:cond delay="500"/>
                                  </p:stCondLst>
                                  <p:childTnLst>
                                    <p:set>
                                      <p:cBhvr>
                                        <p:cTn id="17" dur="1" fill="hold">
                                          <p:stCondLst>
                                            <p:cond delay="0"/>
                                          </p:stCondLst>
                                        </p:cTn>
                                        <p:tgtEl>
                                          <p:spTgt spid="10"/>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nodeType="afterEffect">
                                  <p:stCondLst>
                                    <p:cond delay="500"/>
                                  </p:stCondLst>
                                  <p:childTnLst>
                                    <p:set>
                                      <p:cBhvr>
                                        <p:cTn id="20" dur="1" fill="hold">
                                          <p:stCondLst>
                                            <p:cond delay="0"/>
                                          </p:stCondLst>
                                        </p:cTn>
                                        <p:tgtEl>
                                          <p:spTgt spid="12"/>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Proposed Approach</a:t>
            </a:r>
            <a:endParaRPr lang="en-US" dirty="0"/>
          </a:p>
        </p:txBody>
      </p:sp>
      <p:sp>
        <p:nvSpPr>
          <p:cNvPr id="3" name="Content Placeholder 2"/>
          <p:cNvSpPr>
            <a:spLocks noGrp="1"/>
          </p:cNvSpPr>
          <p:nvPr>
            <p:ph idx="1"/>
          </p:nvPr>
        </p:nvSpPr>
        <p:spPr>
          <a:xfrm>
            <a:off x="228600" y="3657600"/>
            <a:ext cx="4343400" cy="1676400"/>
          </a:xfrm>
        </p:spPr>
        <p:txBody>
          <a:bodyPr>
            <a:normAutofit/>
          </a:bodyPr>
          <a:lstStyle/>
          <a:p>
            <a:r>
              <a:rPr lang="en-US" sz="2800" dirty="0" smtClean="0"/>
              <a:t>Wireless Device </a:t>
            </a:r>
          </a:p>
          <a:p>
            <a:r>
              <a:rPr lang="en-US" sz="2800" dirty="0" smtClean="0"/>
              <a:t>Neighbor devices</a:t>
            </a:r>
          </a:p>
          <a:p>
            <a:r>
              <a:rPr lang="en-US" sz="2800" dirty="0" smtClean="0"/>
              <a:t>Node Position</a:t>
            </a:r>
            <a:endParaRPr lang="en-US" sz="2800" dirty="0"/>
          </a:p>
        </p:txBody>
      </p:sp>
      <p:grpSp>
        <p:nvGrpSpPr>
          <p:cNvPr id="4" name="Group 3"/>
          <p:cNvGrpSpPr>
            <a:grpSpLocks/>
          </p:cNvGrpSpPr>
          <p:nvPr/>
        </p:nvGrpSpPr>
        <p:grpSpPr bwMode="auto">
          <a:xfrm>
            <a:off x="304800" y="1524000"/>
            <a:ext cx="4038600" cy="1889125"/>
            <a:chOff x="187" y="804"/>
            <a:chExt cx="2207" cy="1088"/>
          </a:xfrm>
        </p:grpSpPr>
        <p:sp>
          <p:nvSpPr>
            <p:cNvPr id="22" name="Line 21"/>
            <p:cNvSpPr>
              <a:spLocks noChangeShapeType="1"/>
            </p:cNvSpPr>
            <p:nvPr/>
          </p:nvSpPr>
          <p:spPr bwMode="auto">
            <a:xfrm>
              <a:off x="610" y="1689"/>
              <a:ext cx="429" cy="105"/>
            </a:xfrm>
            <a:prstGeom prst="line">
              <a:avLst/>
            </a:prstGeom>
            <a:noFill/>
            <a:ln w="9525" algn="ctr">
              <a:solidFill>
                <a:srgbClr val="000000"/>
              </a:solidFill>
              <a:prstDash val="dash"/>
              <a:round/>
              <a:headEnd/>
              <a:tailEnd/>
            </a:ln>
          </p:spPr>
          <p:txBody>
            <a:bodyPr/>
            <a:lstStyle/>
            <a:p>
              <a:pPr algn="ctr"/>
              <a:endParaRPr lang="en-US" sz="2000">
                <a:latin typeface="+mj-lt"/>
              </a:endParaRPr>
            </a:p>
          </p:txBody>
        </p:sp>
        <p:sp>
          <p:nvSpPr>
            <p:cNvPr id="5" name="Line 4"/>
            <p:cNvSpPr>
              <a:spLocks noChangeShapeType="1"/>
            </p:cNvSpPr>
            <p:nvPr/>
          </p:nvSpPr>
          <p:spPr bwMode="auto">
            <a:xfrm flipH="1" flipV="1">
              <a:off x="980" y="1134"/>
              <a:ext cx="68" cy="659"/>
            </a:xfrm>
            <a:prstGeom prst="line">
              <a:avLst/>
            </a:prstGeom>
            <a:noFill/>
            <a:ln w="28575" algn="ctr">
              <a:solidFill>
                <a:srgbClr val="000000"/>
              </a:solidFill>
              <a:prstDash val="dash"/>
              <a:round/>
              <a:headEnd/>
              <a:tailEnd/>
            </a:ln>
            <a:effectLst>
              <a:outerShdw blurRad="50800" dist="38100" dir="2700000" algn="tl" rotWithShape="0">
                <a:prstClr val="black">
                  <a:alpha val="40000"/>
                </a:prstClr>
              </a:outerShdw>
            </a:effectLst>
          </p:spPr>
          <p:txBody>
            <a:bodyPr/>
            <a:lstStyle/>
            <a:p>
              <a:pPr algn="ctr"/>
              <a:endParaRPr lang="en-US" sz="2000">
                <a:latin typeface="+mj-lt"/>
              </a:endParaRPr>
            </a:p>
          </p:txBody>
        </p:sp>
        <p:sp>
          <p:nvSpPr>
            <p:cNvPr id="6" name="Line 5"/>
            <p:cNvSpPr>
              <a:spLocks noChangeShapeType="1"/>
            </p:cNvSpPr>
            <p:nvPr/>
          </p:nvSpPr>
          <p:spPr bwMode="auto">
            <a:xfrm flipV="1">
              <a:off x="312" y="1104"/>
              <a:ext cx="663" cy="95"/>
            </a:xfrm>
            <a:prstGeom prst="line">
              <a:avLst/>
            </a:prstGeom>
            <a:noFill/>
            <a:ln w="9525" algn="ctr">
              <a:solidFill>
                <a:srgbClr val="000000"/>
              </a:solidFill>
              <a:prstDash val="dash"/>
              <a:round/>
              <a:headEnd/>
              <a:tailEnd/>
            </a:ln>
          </p:spPr>
          <p:txBody>
            <a:bodyPr/>
            <a:lstStyle/>
            <a:p>
              <a:pPr algn="ctr"/>
              <a:endParaRPr lang="en-US" sz="2000">
                <a:latin typeface="+mj-lt"/>
              </a:endParaRPr>
            </a:p>
          </p:txBody>
        </p:sp>
        <p:sp>
          <p:nvSpPr>
            <p:cNvPr id="7" name="Line 6"/>
            <p:cNvSpPr>
              <a:spLocks noChangeShapeType="1"/>
            </p:cNvSpPr>
            <p:nvPr/>
          </p:nvSpPr>
          <p:spPr bwMode="auto">
            <a:xfrm>
              <a:off x="1788" y="903"/>
              <a:ext cx="337" cy="263"/>
            </a:xfrm>
            <a:prstGeom prst="line">
              <a:avLst/>
            </a:prstGeom>
            <a:noFill/>
            <a:ln w="9525" algn="ctr">
              <a:solidFill>
                <a:srgbClr val="000000"/>
              </a:solidFill>
              <a:prstDash val="dash"/>
              <a:round/>
              <a:headEnd/>
              <a:tailEnd/>
            </a:ln>
          </p:spPr>
          <p:txBody>
            <a:bodyPr/>
            <a:lstStyle/>
            <a:p>
              <a:pPr algn="ctr"/>
              <a:endParaRPr lang="en-US" sz="2000">
                <a:latin typeface="+mj-lt"/>
              </a:endParaRPr>
            </a:p>
          </p:txBody>
        </p:sp>
        <p:sp>
          <p:nvSpPr>
            <p:cNvPr id="8" name="Line 7"/>
            <p:cNvSpPr>
              <a:spLocks noChangeShapeType="1"/>
            </p:cNvSpPr>
            <p:nvPr/>
          </p:nvSpPr>
          <p:spPr bwMode="auto">
            <a:xfrm>
              <a:off x="1014" y="1134"/>
              <a:ext cx="505" cy="297"/>
            </a:xfrm>
            <a:prstGeom prst="line">
              <a:avLst/>
            </a:prstGeom>
            <a:noFill/>
            <a:ln w="28575" algn="ctr">
              <a:solidFill>
                <a:srgbClr val="000000"/>
              </a:solidFill>
              <a:prstDash val="dash"/>
              <a:round/>
              <a:headEnd/>
              <a:tailEnd/>
            </a:ln>
          </p:spPr>
          <p:txBody>
            <a:bodyPr/>
            <a:lstStyle/>
            <a:p>
              <a:pPr algn="ctr"/>
              <a:endParaRPr lang="en-US" sz="2000">
                <a:latin typeface="+mj-lt"/>
              </a:endParaRPr>
            </a:p>
          </p:txBody>
        </p:sp>
        <p:sp>
          <p:nvSpPr>
            <p:cNvPr id="9" name="Line 8"/>
            <p:cNvSpPr>
              <a:spLocks noChangeShapeType="1"/>
            </p:cNvSpPr>
            <p:nvPr/>
          </p:nvSpPr>
          <p:spPr bwMode="auto">
            <a:xfrm flipV="1">
              <a:off x="1048" y="1431"/>
              <a:ext cx="471" cy="362"/>
            </a:xfrm>
            <a:prstGeom prst="line">
              <a:avLst/>
            </a:prstGeom>
            <a:noFill/>
            <a:ln w="28575" algn="ctr">
              <a:solidFill>
                <a:srgbClr val="000000"/>
              </a:solidFill>
              <a:prstDash val="dash"/>
              <a:round/>
              <a:headEnd/>
              <a:tailEnd/>
            </a:ln>
          </p:spPr>
          <p:txBody>
            <a:bodyPr/>
            <a:lstStyle/>
            <a:p>
              <a:pPr algn="ctr"/>
              <a:endParaRPr lang="en-US" sz="2000">
                <a:latin typeface="+mj-lt"/>
              </a:endParaRPr>
            </a:p>
          </p:txBody>
        </p:sp>
        <p:sp>
          <p:nvSpPr>
            <p:cNvPr id="10" name="Line 9"/>
            <p:cNvSpPr>
              <a:spLocks noChangeShapeType="1"/>
            </p:cNvSpPr>
            <p:nvPr/>
          </p:nvSpPr>
          <p:spPr bwMode="auto">
            <a:xfrm flipV="1">
              <a:off x="1519" y="1166"/>
              <a:ext cx="606" cy="265"/>
            </a:xfrm>
            <a:prstGeom prst="line">
              <a:avLst/>
            </a:prstGeom>
            <a:noFill/>
            <a:ln w="28575" algn="ctr">
              <a:solidFill>
                <a:srgbClr val="000000"/>
              </a:solidFill>
              <a:prstDash val="dash"/>
              <a:round/>
              <a:headEnd/>
              <a:tailEnd/>
            </a:ln>
          </p:spPr>
          <p:txBody>
            <a:bodyPr/>
            <a:lstStyle/>
            <a:p>
              <a:pPr algn="ctr"/>
              <a:endParaRPr lang="en-US" sz="2000">
                <a:latin typeface="+mj-lt"/>
              </a:endParaRPr>
            </a:p>
          </p:txBody>
        </p:sp>
        <p:sp>
          <p:nvSpPr>
            <p:cNvPr id="11" name="Line 10"/>
            <p:cNvSpPr>
              <a:spLocks noChangeShapeType="1"/>
            </p:cNvSpPr>
            <p:nvPr/>
          </p:nvSpPr>
          <p:spPr bwMode="auto">
            <a:xfrm>
              <a:off x="2125" y="1166"/>
              <a:ext cx="168" cy="429"/>
            </a:xfrm>
            <a:prstGeom prst="line">
              <a:avLst/>
            </a:prstGeom>
            <a:noFill/>
            <a:ln w="9525" algn="ctr">
              <a:solidFill>
                <a:srgbClr val="000000"/>
              </a:solidFill>
              <a:prstDash val="dash"/>
              <a:round/>
              <a:headEnd/>
              <a:tailEnd/>
            </a:ln>
          </p:spPr>
          <p:txBody>
            <a:bodyPr/>
            <a:lstStyle/>
            <a:p>
              <a:pPr algn="ctr"/>
              <a:endParaRPr lang="en-US" sz="2000">
                <a:latin typeface="+mj-lt"/>
              </a:endParaRPr>
            </a:p>
          </p:txBody>
        </p:sp>
        <p:sp>
          <p:nvSpPr>
            <p:cNvPr id="12" name="Line 11"/>
            <p:cNvSpPr>
              <a:spLocks noChangeShapeType="1"/>
            </p:cNvSpPr>
            <p:nvPr/>
          </p:nvSpPr>
          <p:spPr bwMode="auto">
            <a:xfrm>
              <a:off x="1519" y="1431"/>
              <a:ext cx="370" cy="362"/>
            </a:xfrm>
            <a:prstGeom prst="line">
              <a:avLst/>
            </a:prstGeom>
            <a:noFill/>
            <a:ln w="28575" algn="ctr">
              <a:solidFill>
                <a:srgbClr val="000000"/>
              </a:solidFill>
              <a:prstDash val="dash"/>
              <a:round/>
              <a:headEnd/>
              <a:tailEnd/>
            </a:ln>
          </p:spPr>
          <p:txBody>
            <a:bodyPr/>
            <a:lstStyle/>
            <a:p>
              <a:pPr algn="ctr"/>
              <a:endParaRPr lang="en-US" sz="2000">
                <a:latin typeface="+mj-lt"/>
              </a:endParaRPr>
            </a:p>
          </p:txBody>
        </p:sp>
        <p:sp>
          <p:nvSpPr>
            <p:cNvPr id="13" name="Oval 12"/>
            <p:cNvSpPr>
              <a:spLocks noChangeArrowheads="1"/>
            </p:cNvSpPr>
            <p:nvPr/>
          </p:nvSpPr>
          <p:spPr bwMode="auto">
            <a:xfrm>
              <a:off x="1419" y="1331"/>
              <a:ext cx="201" cy="198"/>
            </a:xfrm>
            <a:prstGeom prst="ellipse">
              <a:avLst/>
            </a:prstGeom>
            <a:solidFill>
              <a:srgbClr val="000000"/>
            </a:solidFill>
            <a:ln w="9525" algn="ctr">
              <a:solidFill>
                <a:srgbClr val="000000"/>
              </a:solidFill>
              <a:round/>
              <a:headEnd/>
              <a:tailEnd/>
            </a:ln>
            <a:effectLst>
              <a:outerShdw blurRad="50800" dist="38100" dir="2700000" algn="tl" rotWithShape="0">
                <a:prstClr val="black">
                  <a:alpha val="40000"/>
                </a:prstClr>
              </a:outerShdw>
            </a:effectLst>
          </p:spPr>
          <p:txBody>
            <a:bodyPr lIns="0" tIns="0" rIns="0" bIns="0" anchor="ctr"/>
            <a:lstStyle/>
            <a:p>
              <a:pPr algn="ctr">
                <a:defRPr/>
              </a:pPr>
              <a:r>
                <a:rPr lang="en-US" sz="2000" b="1" dirty="0" smtClean="0">
                  <a:solidFill>
                    <a:srgbClr val="FFFFFF"/>
                  </a:solidFill>
                  <a:latin typeface="+mj-lt"/>
                </a:rPr>
                <a:t>7</a:t>
              </a:r>
              <a:endParaRPr lang="en-US" sz="2000" dirty="0">
                <a:latin typeface="+mj-lt"/>
              </a:endParaRPr>
            </a:p>
          </p:txBody>
        </p:sp>
        <p:sp>
          <p:nvSpPr>
            <p:cNvPr id="14" name="Oval 13"/>
            <p:cNvSpPr>
              <a:spLocks noChangeArrowheads="1"/>
            </p:cNvSpPr>
            <p:nvPr/>
          </p:nvSpPr>
          <p:spPr bwMode="auto">
            <a:xfrm>
              <a:off x="879" y="1002"/>
              <a:ext cx="202" cy="198"/>
            </a:xfrm>
            <a:prstGeom prst="ellipse">
              <a:avLst/>
            </a:prstGeom>
            <a:solidFill>
              <a:srgbClr val="E8E8E8"/>
            </a:solidFill>
            <a:ln w="9525" algn="ctr">
              <a:solidFill>
                <a:srgbClr val="000000"/>
              </a:solidFill>
              <a:round/>
              <a:headEnd/>
              <a:tailEnd/>
            </a:ln>
            <a:effectLst>
              <a:outerShdw blurRad="50800" dist="38100" dir="2700000" algn="tl" rotWithShape="0">
                <a:prstClr val="black">
                  <a:alpha val="40000"/>
                </a:prstClr>
              </a:outerShdw>
            </a:effectLst>
          </p:spPr>
          <p:txBody>
            <a:bodyPr lIns="0" tIns="0" rIns="0" bIns="0" anchor="ctr"/>
            <a:lstStyle/>
            <a:p>
              <a:pPr algn="ctr">
                <a:defRPr/>
              </a:pPr>
              <a:r>
                <a:rPr lang="en-US" sz="2000" b="1" dirty="0">
                  <a:solidFill>
                    <a:srgbClr val="000000"/>
                  </a:solidFill>
                  <a:latin typeface="+mj-lt"/>
                </a:rPr>
                <a:t>9</a:t>
              </a:r>
              <a:endParaRPr lang="en-US" sz="2000" dirty="0">
                <a:latin typeface="+mj-lt"/>
              </a:endParaRPr>
            </a:p>
          </p:txBody>
        </p:sp>
        <p:sp>
          <p:nvSpPr>
            <p:cNvPr id="15" name="Oval 14"/>
            <p:cNvSpPr>
              <a:spLocks noChangeArrowheads="1"/>
            </p:cNvSpPr>
            <p:nvPr/>
          </p:nvSpPr>
          <p:spPr bwMode="auto">
            <a:xfrm>
              <a:off x="2023" y="1067"/>
              <a:ext cx="202" cy="198"/>
            </a:xfrm>
            <a:prstGeom prst="ellipse">
              <a:avLst/>
            </a:prstGeom>
            <a:solidFill>
              <a:srgbClr val="E8E8E8"/>
            </a:solidFill>
            <a:ln w="9525" algn="ctr">
              <a:solidFill>
                <a:srgbClr val="000000"/>
              </a:solidFill>
              <a:round/>
              <a:headEnd/>
              <a:tailEnd/>
            </a:ln>
            <a:effectLst>
              <a:outerShdw blurRad="50800" dist="38100" dir="2700000" algn="tl" rotWithShape="0">
                <a:prstClr val="black">
                  <a:alpha val="40000"/>
                </a:prstClr>
              </a:outerShdw>
            </a:effectLst>
          </p:spPr>
          <p:txBody>
            <a:bodyPr lIns="0" tIns="0" rIns="0" bIns="0" anchor="ctr"/>
            <a:lstStyle/>
            <a:p>
              <a:pPr algn="ctr">
                <a:defRPr/>
              </a:pPr>
              <a:r>
                <a:rPr lang="en-US" sz="2000" b="1" dirty="0">
                  <a:solidFill>
                    <a:srgbClr val="000000"/>
                  </a:solidFill>
                  <a:latin typeface="+mj-lt"/>
                </a:rPr>
                <a:t>3</a:t>
              </a:r>
              <a:endParaRPr lang="en-US" sz="2000" dirty="0">
                <a:latin typeface="+mj-lt"/>
              </a:endParaRPr>
            </a:p>
          </p:txBody>
        </p:sp>
        <p:sp>
          <p:nvSpPr>
            <p:cNvPr id="16" name="Oval 15"/>
            <p:cNvSpPr>
              <a:spLocks noChangeArrowheads="1"/>
            </p:cNvSpPr>
            <p:nvPr/>
          </p:nvSpPr>
          <p:spPr bwMode="auto">
            <a:xfrm>
              <a:off x="946" y="1694"/>
              <a:ext cx="202" cy="198"/>
            </a:xfrm>
            <a:prstGeom prst="ellipse">
              <a:avLst/>
            </a:prstGeom>
            <a:solidFill>
              <a:srgbClr val="E8E8E8"/>
            </a:solidFill>
            <a:ln w="9525" algn="ctr">
              <a:solidFill>
                <a:srgbClr val="000000"/>
              </a:solidFill>
              <a:round/>
              <a:headEnd/>
              <a:tailEnd/>
            </a:ln>
            <a:effectLst>
              <a:outerShdw blurRad="50800" dist="38100" dir="2700000" algn="tl" rotWithShape="0">
                <a:prstClr val="black">
                  <a:alpha val="40000"/>
                </a:prstClr>
              </a:outerShdw>
            </a:effectLst>
          </p:spPr>
          <p:txBody>
            <a:bodyPr lIns="0" tIns="0" rIns="0" bIns="0" anchor="ctr"/>
            <a:lstStyle/>
            <a:p>
              <a:pPr algn="ctr">
                <a:defRPr/>
              </a:pPr>
              <a:r>
                <a:rPr lang="en-US" sz="2000" b="1">
                  <a:solidFill>
                    <a:srgbClr val="000000"/>
                  </a:solidFill>
                  <a:latin typeface="+mj-lt"/>
                </a:rPr>
                <a:t>2</a:t>
              </a:r>
              <a:endParaRPr lang="en-US" sz="2000">
                <a:latin typeface="+mj-lt"/>
              </a:endParaRPr>
            </a:p>
          </p:txBody>
        </p:sp>
        <p:sp>
          <p:nvSpPr>
            <p:cNvPr id="17" name="Oval 16"/>
            <p:cNvSpPr>
              <a:spLocks noChangeArrowheads="1"/>
            </p:cNvSpPr>
            <p:nvPr/>
          </p:nvSpPr>
          <p:spPr bwMode="auto">
            <a:xfrm>
              <a:off x="2192" y="1496"/>
              <a:ext cx="202" cy="198"/>
            </a:xfrm>
            <a:prstGeom prst="ellipse">
              <a:avLst/>
            </a:prstGeom>
            <a:solidFill>
              <a:srgbClr val="FFFFFF"/>
            </a:solidFill>
            <a:ln w="9525" algn="ctr">
              <a:solidFill>
                <a:srgbClr val="000000"/>
              </a:solidFill>
              <a:round/>
              <a:headEnd/>
              <a:tailEnd/>
            </a:ln>
            <a:effectLst>
              <a:outerShdw blurRad="50800" dist="38100" dir="2700000" algn="tl" rotWithShape="0">
                <a:prstClr val="black">
                  <a:alpha val="40000"/>
                </a:prstClr>
              </a:outerShdw>
            </a:effectLst>
          </p:spPr>
          <p:txBody>
            <a:bodyPr lIns="0" tIns="0" rIns="0" bIns="0" anchor="ctr"/>
            <a:lstStyle/>
            <a:p>
              <a:pPr algn="ctr">
                <a:defRPr/>
              </a:pPr>
              <a:r>
                <a:rPr lang="en-US" sz="2000" b="1">
                  <a:solidFill>
                    <a:srgbClr val="000000"/>
                  </a:solidFill>
                  <a:latin typeface="+mj-lt"/>
                </a:rPr>
                <a:t>4</a:t>
              </a:r>
              <a:endParaRPr lang="en-US" sz="2000">
                <a:latin typeface="+mj-lt"/>
              </a:endParaRPr>
            </a:p>
          </p:txBody>
        </p:sp>
        <p:sp>
          <p:nvSpPr>
            <p:cNvPr id="18" name="Oval 17"/>
            <p:cNvSpPr>
              <a:spLocks noChangeArrowheads="1"/>
            </p:cNvSpPr>
            <p:nvPr/>
          </p:nvSpPr>
          <p:spPr bwMode="auto">
            <a:xfrm>
              <a:off x="1788" y="1694"/>
              <a:ext cx="202" cy="198"/>
            </a:xfrm>
            <a:prstGeom prst="ellipse">
              <a:avLst/>
            </a:prstGeom>
            <a:solidFill>
              <a:srgbClr val="E8E8E8"/>
            </a:solidFill>
            <a:ln w="9525" algn="ctr">
              <a:solidFill>
                <a:srgbClr val="000000"/>
              </a:solidFill>
              <a:round/>
              <a:headEnd/>
              <a:tailEnd/>
            </a:ln>
            <a:effectLst>
              <a:outerShdw blurRad="50800" dist="38100" dir="2700000" algn="tl" rotWithShape="0">
                <a:prstClr val="black">
                  <a:alpha val="40000"/>
                </a:prstClr>
              </a:outerShdw>
            </a:effectLst>
          </p:spPr>
          <p:txBody>
            <a:bodyPr lIns="0" tIns="0" rIns="0" bIns="0" anchor="ctr"/>
            <a:lstStyle/>
            <a:p>
              <a:pPr algn="ctr">
                <a:defRPr/>
              </a:pPr>
              <a:r>
                <a:rPr lang="en-US" sz="2000" b="1">
                  <a:solidFill>
                    <a:srgbClr val="000000"/>
                  </a:solidFill>
                  <a:latin typeface="+mj-lt"/>
                </a:rPr>
                <a:t>1</a:t>
              </a:r>
              <a:endParaRPr lang="en-US" sz="2000">
                <a:latin typeface="+mj-lt"/>
              </a:endParaRPr>
            </a:p>
          </p:txBody>
        </p:sp>
        <p:sp>
          <p:nvSpPr>
            <p:cNvPr id="19" name="Oval 18"/>
            <p:cNvSpPr>
              <a:spLocks noChangeArrowheads="1"/>
            </p:cNvSpPr>
            <p:nvPr/>
          </p:nvSpPr>
          <p:spPr bwMode="auto">
            <a:xfrm>
              <a:off x="1688" y="804"/>
              <a:ext cx="202" cy="198"/>
            </a:xfrm>
            <a:prstGeom prst="ellipse">
              <a:avLst/>
            </a:prstGeom>
            <a:solidFill>
              <a:srgbClr val="FFFFFF"/>
            </a:solidFill>
            <a:ln w="9525" algn="ctr">
              <a:solidFill>
                <a:srgbClr val="000000"/>
              </a:solidFill>
              <a:prstDash val="dash"/>
              <a:round/>
              <a:headEnd/>
              <a:tailEnd/>
            </a:ln>
            <a:effectLst>
              <a:outerShdw blurRad="50800" dist="38100" dir="2700000" algn="tl" rotWithShape="0">
                <a:prstClr val="black">
                  <a:alpha val="40000"/>
                </a:prstClr>
              </a:outerShdw>
            </a:effectLst>
          </p:spPr>
          <p:txBody>
            <a:bodyPr anchor="ctr"/>
            <a:lstStyle/>
            <a:p>
              <a:pPr algn="ctr">
                <a:defRPr/>
              </a:pPr>
              <a:endParaRPr lang="en-US" sz="2000">
                <a:latin typeface="+mj-lt"/>
              </a:endParaRPr>
            </a:p>
          </p:txBody>
        </p:sp>
        <p:sp>
          <p:nvSpPr>
            <p:cNvPr id="20" name="Oval 19"/>
            <p:cNvSpPr>
              <a:spLocks noChangeArrowheads="1"/>
            </p:cNvSpPr>
            <p:nvPr/>
          </p:nvSpPr>
          <p:spPr bwMode="auto">
            <a:xfrm>
              <a:off x="512" y="1594"/>
              <a:ext cx="202" cy="198"/>
            </a:xfrm>
            <a:prstGeom prst="ellipse">
              <a:avLst/>
            </a:prstGeom>
            <a:solidFill>
              <a:srgbClr val="FFFFFF"/>
            </a:solidFill>
            <a:ln w="9525" algn="ctr">
              <a:solidFill>
                <a:srgbClr val="000000"/>
              </a:solidFill>
              <a:prstDash val="dash"/>
              <a:round/>
              <a:headEnd/>
              <a:tailEnd/>
            </a:ln>
            <a:effectLst>
              <a:outerShdw blurRad="50800" dist="38100" dir="2700000" algn="tl" rotWithShape="0">
                <a:prstClr val="black">
                  <a:alpha val="40000"/>
                </a:prstClr>
              </a:outerShdw>
            </a:effectLst>
          </p:spPr>
          <p:txBody>
            <a:bodyPr lIns="0" tIns="0" rIns="0" bIns="0" anchor="ctr"/>
            <a:lstStyle/>
            <a:p>
              <a:pPr algn="ctr">
                <a:defRPr/>
              </a:pPr>
              <a:endParaRPr lang="en-US" sz="2000">
                <a:latin typeface="+mj-lt"/>
              </a:endParaRPr>
            </a:p>
          </p:txBody>
        </p:sp>
        <p:sp>
          <p:nvSpPr>
            <p:cNvPr id="21" name="Oval 20"/>
            <p:cNvSpPr>
              <a:spLocks noChangeArrowheads="1"/>
            </p:cNvSpPr>
            <p:nvPr/>
          </p:nvSpPr>
          <p:spPr bwMode="auto">
            <a:xfrm>
              <a:off x="187" y="1109"/>
              <a:ext cx="202" cy="198"/>
            </a:xfrm>
            <a:prstGeom prst="ellipse">
              <a:avLst/>
            </a:prstGeom>
            <a:solidFill>
              <a:srgbClr val="FFFFFF"/>
            </a:solidFill>
            <a:ln w="9525" algn="ctr">
              <a:solidFill>
                <a:srgbClr val="000000"/>
              </a:solidFill>
              <a:prstDash val="dash"/>
              <a:round/>
              <a:headEnd/>
              <a:tailEnd/>
            </a:ln>
            <a:effectLst>
              <a:outerShdw blurRad="50800" dist="38100" dir="2700000" algn="tl" rotWithShape="0">
                <a:prstClr val="black">
                  <a:alpha val="40000"/>
                </a:prstClr>
              </a:outerShdw>
            </a:effectLst>
          </p:spPr>
          <p:txBody>
            <a:bodyPr lIns="0" tIns="0" rIns="0" bIns="0" anchor="ctr"/>
            <a:lstStyle/>
            <a:p>
              <a:pPr algn="ctr">
                <a:defRPr/>
              </a:pPr>
              <a:endParaRPr lang="en-US" sz="2000">
                <a:latin typeface="+mj-lt"/>
              </a:endParaRPr>
            </a:p>
          </p:txBody>
        </p:sp>
      </p:grpSp>
      <p:grpSp>
        <p:nvGrpSpPr>
          <p:cNvPr id="23" name="Group 22"/>
          <p:cNvGrpSpPr>
            <a:grpSpLocks/>
          </p:cNvGrpSpPr>
          <p:nvPr/>
        </p:nvGrpSpPr>
        <p:grpSpPr bwMode="auto">
          <a:xfrm>
            <a:off x="4648200" y="1447800"/>
            <a:ext cx="4419600" cy="2057400"/>
            <a:chOff x="106352679" y="108475925"/>
            <a:chExt cx="3400846" cy="1516057"/>
          </a:xfrm>
        </p:grpSpPr>
        <p:sp>
          <p:nvSpPr>
            <p:cNvPr id="24" name="AutoShape 25"/>
            <p:cNvSpPr>
              <a:spLocks noChangeArrowheads="1"/>
            </p:cNvSpPr>
            <p:nvPr/>
          </p:nvSpPr>
          <p:spPr bwMode="auto">
            <a:xfrm>
              <a:off x="106352679" y="109149728"/>
              <a:ext cx="427475" cy="336902"/>
            </a:xfrm>
            <a:prstGeom prst="hexagon">
              <a:avLst>
                <a:gd name="adj" fmla="val 31722"/>
                <a:gd name="vf" fmla="val 115470"/>
              </a:avLst>
            </a:prstGeom>
            <a:solidFill>
              <a:srgbClr val="FFFFFF"/>
            </a:solidFill>
            <a:ln w="9525" algn="ctr">
              <a:solidFill>
                <a:srgbClr val="000000"/>
              </a:solidFill>
              <a:prstDash val="dash"/>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25" name="AutoShape 26"/>
            <p:cNvSpPr>
              <a:spLocks noChangeArrowheads="1"/>
            </p:cNvSpPr>
            <p:nvPr/>
          </p:nvSpPr>
          <p:spPr bwMode="auto">
            <a:xfrm>
              <a:off x="106672759" y="109318179"/>
              <a:ext cx="427475" cy="336902"/>
            </a:xfrm>
            <a:prstGeom prst="hexagon">
              <a:avLst>
                <a:gd name="adj" fmla="val 31722"/>
                <a:gd name="vf" fmla="val 115470"/>
              </a:avLst>
            </a:prstGeom>
            <a:solidFill>
              <a:srgbClr val="FFFFFF"/>
            </a:solidFill>
            <a:ln w="9525" algn="ctr">
              <a:solidFill>
                <a:srgbClr val="000000"/>
              </a:solidFill>
              <a:miter lim="800000"/>
              <a:headEnd/>
              <a:tailEnd/>
            </a:ln>
            <a:effectLst>
              <a:outerShdw dist="107763" dir="2700000" algn="ctr" rotWithShape="0">
                <a:srgbClr val="808080">
                  <a:alpha val="50000"/>
                </a:srgbClr>
              </a:outerShdw>
            </a:effectLst>
          </p:spPr>
          <p:txBody>
            <a:bodyPr anchor="ctr"/>
            <a:lstStyle/>
            <a:p>
              <a:pPr algn="ctr">
                <a:defRPr/>
              </a:pPr>
              <a:endParaRPr lang="en-US" sz="2000">
                <a:latin typeface="Arial" pitchFamily="34" charset="0"/>
              </a:endParaRPr>
            </a:p>
          </p:txBody>
        </p:sp>
        <p:sp>
          <p:nvSpPr>
            <p:cNvPr id="26" name="AutoShape 29"/>
            <p:cNvSpPr>
              <a:spLocks noChangeArrowheads="1"/>
            </p:cNvSpPr>
            <p:nvPr/>
          </p:nvSpPr>
          <p:spPr bwMode="auto">
            <a:xfrm>
              <a:off x="107314705" y="108982336"/>
              <a:ext cx="427038" cy="336548"/>
            </a:xfrm>
            <a:prstGeom prst="hexagon">
              <a:avLst>
                <a:gd name="adj" fmla="val 31722"/>
                <a:gd name="vf" fmla="val 115470"/>
              </a:avLst>
            </a:prstGeom>
            <a:solidFill>
              <a:srgbClr val="000000"/>
            </a:solidFill>
            <a:ln w="9525" algn="ctr">
              <a:solidFill>
                <a:srgbClr val="000000"/>
              </a:solidFill>
              <a:miter lim="800000"/>
              <a:headEnd/>
              <a:tailEnd/>
            </a:ln>
          </p:spPr>
          <p:txBody>
            <a:bodyPr lIns="0" tIns="0" rIns="0" bIns="0" anchor="ctr"/>
            <a:lstStyle/>
            <a:p>
              <a:pPr algn="ctr"/>
              <a:r>
                <a:rPr lang="en-US" sz="2000" b="1" dirty="0">
                  <a:solidFill>
                    <a:srgbClr val="FFFFFF"/>
                  </a:solidFill>
                </a:rPr>
                <a:t>7</a:t>
              </a:r>
              <a:endParaRPr lang="en-US" sz="2000" dirty="0"/>
            </a:p>
          </p:txBody>
        </p:sp>
        <p:sp>
          <p:nvSpPr>
            <p:cNvPr id="27" name="AutoShape 30"/>
            <p:cNvSpPr>
              <a:spLocks noChangeArrowheads="1"/>
            </p:cNvSpPr>
            <p:nvPr/>
          </p:nvSpPr>
          <p:spPr bwMode="auto">
            <a:xfrm>
              <a:off x="106994030" y="108814061"/>
              <a:ext cx="427038" cy="336549"/>
            </a:xfrm>
            <a:prstGeom prst="hexagon">
              <a:avLst>
                <a:gd name="adj" fmla="val 31722"/>
                <a:gd name="vf" fmla="val 115470"/>
              </a:avLst>
            </a:prstGeom>
            <a:solidFill>
              <a:srgbClr val="E8E8E8"/>
            </a:solidFill>
            <a:ln w="9525" algn="ctr">
              <a:solidFill>
                <a:srgbClr val="000000"/>
              </a:solidFill>
              <a:miter lim="800000"/>
              <a:headEnd/>
              <a:tailEnd/>
            </a:ln>
          </p:spPr>
          <p:txBody>
            <a:bodyPr lIns="0" tIns="0" rIns="0" bIns="0" anchor="ctr"/>
            <a:lstStyle/>
            <a:p>
              <a:pPr algn="ctr"/>
              <a:r>
                <a:rPr lang="en-US" sz="2000" b="1" dirty="0">
                  <a:solidFill>
                    <a:srgbClr val="000000"/>
                  </a:solidFill>
                </a:rPr>
                <a:t>9</a:t>
              </a:r>
              <a:endParaRPr lang="en-US" sz="2000" dirty="0"/>
            </a:p>
          </p:txBody>
        </p:sp>
        <p:sp>
          <p:nvSpPr>
            <p:cNvPr id="28" name="AutoShape 31"/>
            <p:cNvSpPr>
              <a:spLocks noChangeArrowheads="1"/>
            </p:cNvSpPr>
            <p:nvPr/>
          </p:nvSpPr>
          <p:spPr bwMode="auto">
            <a:xfrm>
              <a:off x="107635380" y="109150610"/>
              <a:ext cx="427038" cy="336549"/>
            </a:xfrm>
            <a:prstGeom prst="hexagon">
              <a:avLst>
                <a:gd name="adj" fmla="val 31722"/>
                <a:gd name="vf" fmla="val 115470"/>
              </a:avLst>
            </a:prstGeom>
            <a:solidFill>
              <a:srgbClr val="FFFFFF"/>
            </a:solidFill>
            <a:ln w="9525" algn="ctr">
              <a:solidFill>
                <a:srgbClr val="000000"/>
              </a:solidFill>
              <a:miter lim="800000"/>
              <a:headEnd/>
              <a:tailEnd/>
            </a:ln>
          </p:spPr>
          <p:txBody>
            <a:bodyPr anchor="ctr"/>
            <a:lstStyle/>
            <a:p>
              <a:pPr algn="ctr"/>
              <a:endParaRPr lang="en-US" sz="2000"/>
            </a:p>
          </p:txBody>
        </p:sp>
        <p:sp>
          <p:nvSpPr>
            <p:cNvPr id="29" name="AutoShape 32"/>
            <p:cNvSpPr>
              <a:spLocks noChangeArrowheads="1"/>
            </p:cNvSpPr>
            <p:nvPr/>
          </p:nvSpPr>
          <p:spPr bwMode="auto">
            <a:xfrm>
              <a:off x="107635104" y="109486630"/>
              <a:ext cx="427474" cy="336902"/>
            </a:xfrm>
            <a:prstGeom prst="hexagon">
              <a:avLst>
                <a:gd name="adj" fmla="val 31722"/>
                <a:gd name="vf" fmla="val 115470"/>
              </a:avLst>
            </a:prstGeom>
            <a:solidFill>
              <a:srgbClr val="FFFFFF"/>
            </a:solidFill>
            <a:ln w="9525" algn="ctr">
              <a:solidFill>
                <a:srgbClr val="000000"/>
              </a:solidFill>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30" name="AutoShape 33"/>
            <p:cNvSpPr>
              <a:spLocks noChangeArrowheads="1"/>
            </p:cNvSpPr>
            <p:nvPr/>
          </p:nvSpPr>
          <p:spPr bwMode="auto">
            <a:xfrm>
              <a:off x="107635380" y="108814061"/>
              <a:ext cx="427038" cy="336549"/>
            </a:xfrm>
            <a:prstGeom prst="hexagon">
              <a:avLst>
                <a:gd name="adj" fmla="val 31722"/>
                <a:gd name="vf" fmla="val 115470"/>
              </a:avLst>
            </a:prstGeom>
            <a:solidFill>
              <a:srgbClr val="E8E8E8"/>
            </a:solidFill>
            <a:ln w="9525" algn="ctr">
              <a:solidFill>
                <a:srgbClr val="000000"/>
              </a:solidFill>
              <a:miter lim="800000"/>
              <a:headEnd/>
              <a:tailEnd/>
            </a:ln>
          </p:spPr>
          <p:txBody>
            <a:bodyPr lIns="0" tIns="0" rIns="0" bIns="0" anchor="ctr"/>
            <a:lstStyle/>
            <a:p>
              <a:pPr algn="ctr"/>
              <a:r>
                <a:rPr lang="en-US" sz="2000" b="1">
                  <a:solidFill>
                    <a:srgbClr val="000000"/>
                  </a:solidFill>
                </a:rPr>
                <a:t>3</a:t>
              </a:r>
              <a:endParaRPr lang="en-US" sz="2000"/>
            </a:p>
          </p:txBody>
        </p:sp>
        <p:sp>
          <p:nvSpPr>
            <p:cNvPr id="31" name="AutoShape 34"/>
            <p:cNvSpPr>
              <a:spLocks noChangeArrowheads="1"/>
            </p:cNvSpPr>
            <p:nvPr/>
          </p:nvSpPr>
          <p:spPr bwMode="auto">
            <a:xfrm>
              <a:off x="107955183" y="108646482"/>
              <a:ext cx="427474" cy="336902"/>
            </a:xfrm>
            <a:prstGeom prst="hexagon">
              <a:avLst>
                <a:gd name="adj" fmla="val 31722"/>
                <a:gd name="vf" fmla="val 115470"/>
              </a:avLst>
            </a:prstGeom>
            <a:solidFill>
              <a:srgbClr val="FFFFFF"/>
            </a:solidFill>
            <a:ln w="9525" algn="ctr">
              <a:solidFill>
                <a:srgbClr val="000000"/>
              </a:solidFill>
              <a:prstDash val="dash"/>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32" name="AutoShape 35"/>
            <p:cNvSpPr>
              <a:spLocks noChangeArrowheads="1"/>
            </p:cNvSpPr>
            <p:nvPr/>
          </p:nvSpPr>
          <p:spPr bwMode="auto">
            <a:xfrm>
              <a:off x="107955183" y="108983384"/>
              <a:ext cx="427474" cy="334795"/>
            </a:xfrm>
            <a:prstGeom prst="hexagon">
              <a:avLst>
                <a:gd name="adj" fmla="val 31722"/>
                <a:gd name="vf" fmla="val 115470"/>
              </a:avLst>
            </a:prstGeom>
            <a:solidFill>
              <a:srgbClr val="FFFFFF"/>
            </a:solidFill>
            <a:ln w="9525" algn="ctr">
              <a:solidFill>
                <a:srgbClr val="000000"/>
              </a:solidFill>
              <a:miter lim="800000"/>
              <a:headEnd/>
              <a:tailEnd/>
            </a:ln>
            <a:effectLst>
              <a:outerShdw dist="71842" dir="2700000" algn="ctr" rotWithShape="0">
                <a:srgbClr val="808080">
                  <a:alpha val="50000"/>
                </a:srgbClr>
              </a:outerShdw>
            </a:effectLst>
          </p:spPr>
          <p:txBody>
            <a:bodyPr lIns="0" tIns="0" rIns="0" bIns="0" anchor="ctr"/>
            <a:lstStyle/>
            <a:p>
              <a:pPr algn="ctr">
                <a:defRPr/>
              </a:pPr>
              <a:r>
                <a:rPr lang="en-US" sz="2000" b="1">
                  <a:solidFill>
                    <a:srgbClr val="000000"/>
                  </a:solidFill>
                  <a:latin typeface="Arial" pitchFamily="34" charset="0"/>
                </a:rPr>
                <a:t>4</a:t>
              </a:r>
              <a:endParaRPr lang="en-US" sz="2000">
                <a:latin typeface="Arial" pitchFamily="34" charset="0"/>
              </a:endParaRPr>
            </a:p>
          </p:txBody>
        </p:sp>
        <p:sp>
          <p:nvSpPr>
            <p:cNvPr id="33" name="AutoShape 36"/>
            <p:cNvSpPr>
              <a:spLocks noChangeArrowheads="1"/>
            </p:cNvSpPr>
            <p:nvPr/>
          </p:nvSpPr>
          <p:spPr bwMode="auto">
            <a:xfrm>
              <a:off x="107955183" y="109318179"/>
              <a:ext cx="427474" cy="336902"/>
            </a:xfrm>
            <a:prstGeom prst="hexagon">
              <a:avLst>
                <a:gd name="adj" fmla="val 31722"/>
                <a:gd name="vf" fmla="val 115470"/>
              </a:avLst>
            </a:prstGeom>
            <a:solidFill>
              <a:srgbClr val="FFFFFF"/>
            </a:solidFill>
            <a:ln w="9525" algn="ctr">
              <a:solidFill>
                <a:srgbClr val="000000"/>
              </a:solidFill>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34" name="AutoShape 38"/>
            <p:cNvSpPr>
              <a:spLocks noChangeArrowheads="1"/>
            </p:cNvSpPr>
            <p:nvPr/>
          </p:nvSpPr>
          <p:spPr bwMode="auto">
            <a:xfrm>
              <a:off x="107314705" y="108645787"/>
              <a:ext cx="427038" cy="336549"/>
            </a:xfrm>
            <a:prstGeom prst="hexagon">
              <a:avLst>
                <a:gd name="adj" fmla="val 31722"/>
                <a:gd name="vf" fmla="val 115470"/>
              </a:avLst>
            </a:prstGeom>
            <a:solidFill>
              <a:srgbClr val="FFFFFF"/>
            </a:solidFill>
            <a:ln w="9525" algn="ctr">
              <a:solidFill>
                <a:srgbClr val="000000"/>
              </a:solidFill>
              <a:miter lim="800000"/>
              <a:headEnd/>
              <a:tailEnd/>
            </a:ln>
          </p:spPr>
          <p:txBody>
            <a:bodyPr anchor="ctr"/>
            <a:lstStyle/>
            <a:p>
              <a:pPr algn="ctr"/>
              <a:endParaRPr lang="en-US" sz="2000"/>
            </a:p>
          </p:txBody>
        </p:sp>
        <p:sp>
          <p:nvSpPr>
            <p:cNvPr id="35" name="AutoShape 39"/>
            <p:cNvSpPr>
              <a:spLocks noChangeArrowheads="1"/>
            </p:cNvSpPr>
            <p:nvPr/>
          </p:nvSpPr>
          <p:spPr bwMode="auto">
            <a:xfrm>
              <a:off x="106673354" y="108645787"/>
              <a:ext cx="427038" cy="336549"/>
            </a:xfrm>
            <a:prstGeom prst="hexagon">
              <a:avLst>
                <a:gd name="adj" fmla="val 31722"/>
                <a:gd name="vf" fmla="val 115470"/>
              </a:avLst>
            </a:prstGeom>
            <a:solidFill>
              <a:srgbClr val="FFFFFF"/>
            </a:solidFill>
            <a:ln w="9525" algn="ctr">
              <a:solidFill>
                <a:srgbClr val="000000"/>
              </a:solidFill>
              <a:prstDash val="dash"/>
              <a:miter lim="800000"/>
              <a:headEnd/>
              <a:tailEnd/>
            </a:ln>
          </p:spPr>
          <p:txBody>
            <a:bodyPr anchor="ctr"/>
            <a:lstStyle/>
            <a:p>
              <a:pPr algn="ctr"/>
              <a:endParaRPr lang="en-US" sz="2000"/>
            </a:p>
          </p:txBody>
        </p:sp>
        <p:sp>
          <p:nvSpPr>
            <p:cNvPr id="36" name="AutoShape 40"/>
            <p:cNvSpPr>
              <a:spLocks noChangeArrowheads="1"/>
            </p:cNvSpPr>
            <p:nvPr/>
          </p:nvSpPr>
          <p:spPr bwMode="auto">
            <a:xfrm>
              <a:off x="106994030" y="108475925"/>
              <a:ext cx="427038" cy="336549"/>
            </a:xfrm>
            <a:prstGeom prst="hexagon">
              <a:avLst>
                <a:gd name="adj" fmla="val 31722"/>
                <a:gd name="vf" fmla="val 115470"/>
              </a:avLst>
            </a:prstGeom>
            <a:solidFill>
              <a:srgbClr val="FFFFFF"/>
            </a:solidFill>
            <a:ln w="9525" algn="ctr">
              <a:solidFill>
                <a:srgbClr val="000000"/>
              </a:solidFill>
              <a:prstDash val="dash"/>
              <a:miter lim="800000"/>
              <a:headEnd/>
              <a:tailEnd/>
            </a:ln>
          </p:spPr>
          <p:txBody>
            <a:bodyPr anchor="ctr"/>
            <a:lstStyle/>
            <a:p>
              <a:pPr algn="ctr"/>
              <a:endParaRPr lang="en-US" sz="2000"/>
            </a:p>
          </p:txBody>
        </p:sp>
        <p:sp>
          <p:nvSpPr>
            <p:cNvPr id="37" name="AutoShape 41"/>
            <p:cNvSpPr>
              <a:spLocks noChangeArrowheads="1"/>
            </p:cNvSpPr>
            <p:nvPr/>
          </p:nvSpPr>
          <p:spPr bwMode="auto">
            <a:xfrm>
              <a:off x="107955183" y="109655080"/>
              <a:ext cx="427474" cy="336902"/>
            </a:xfrm>
            <a:prstGeom prst="hexagon">
              <a:avLst>
                <a:gd name="adj" fmla="val 31722"/>
                <a:gd name="vf" fmla="val 115470"/>
              </a:avLst>
            </a:prstGeom>
            <a:solidFill>
              <a:srgbClr val="FFFFFF"/>
            </a:solidFill>
            <a:ln w="9525" algn="ctr">
              <a:solidFill>
                <a:srgbClr val="000000"/>
              </a:solidFill>
              <a:prstDash val="dash"/>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38" name="AutoShape 42"/>
            <p:cNvSpPr>
              <a:spLocks noChangeArrowheads="1"/>
            </p:cNvSpPr>
            <p:nvPr/>
          </p:nvSpPr>
          <p:spPr bwMode="auto">
            <a:xfrm>
              <a:off x="106672759" y="109655080"/>
              <a:ext cx="427475" cy="336902"/>
            </a:xfrm>
            <a:prstGeom prst="hexagon">
              <a:avLst>
                <a:gd name="adj" fmla="val 31722"/>
                <a:gd name="vf" fmla="val 115470"/>
              </a:avLst>
            </a:prstGeom>
            <a:solidFill>
              <a:srgbClr val="FFFFFF"/>
            </a:solidFill>
            <a:ln w="9525" algn="ctr">
              <a:solidFill>
                <a:srgbClr val="000000"/>
              </a:solidFill>
              <a:prstDash val="dash"/>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39" name="AutoShape 43"/>
            <p:cNvSpPr>
              <a:spLocks noChangeArrowheads="1"/>
            </p:cNvSpPr>
            <p:nvPr/>
          </p:nvSpPr>
          <p:spPr bwMode="auto">
            <a:xfrm>
              <a:off x="108277368" y="109149728"/>
              <a:ext cx="425369" cy="334797"/>
            </a:xfrm>
            <a:prstGeom prst="hexagon">
              <a:avLst>
                <a:gd name="adj" fmla="val 31722"/>
                <a:gd name="vf" fmla="val 115470"/>
              </a:avLst>
            </a:prstGeom>
            <a:solidFill>
              <a:srgbClr val="FFFFFF"/>
            </a:solidFill>
            <a:ln w="9525" algn="ctr">
              <a:solidFill>
                <a:srgbClr val="000000"/>
              </a:solidFill>
              <a:prstDash val="dash"/>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40" name="Line 44"/>
            <p:cNvSpPr>
              <a:spLocks noChangeShapeType="1"/>
            </p:cNvSpPr>
            <p:nvPr/>
          </p:nvSpPr>
          <p:spPr bwMode="auto">
            <a:xfrm flipV="1">
              <a:off x="107635380" y="108580238"/>
              <a:ext cx="1347289" cy="572829"/>
            </a:xfrm>
            <a:prstGeom prst="line">
              <a:avLst/>
            </a:prstGeom>
            <a:noFill/>
            <a:ln w="19050" algn="ctr">
              <a:solidFill>
                <a:srgbClr val="000000"/>
              </a:solidFill>
              <a:round/>
              <a:headEnd/>
              <a:tailEnd/>
            </a:ln>
          </p:spPr>
          <p:txBody>
            <a:bodyPr/>
            <a:lstStyle/>
            <a:p>
              <a:pPr algn="ctr"/>
              <a:endParaRPr lang="en-US" sz="2000"/>
            </a:p>
          </p:txBody>
        </p:sp>
        <p:sp>
          <p:nvSpPr>
            <p:cNvPr id="41" name="Line 45"/>
            <p:cNvSpPr>
              <a:spLocks noChangeShapeType="1"/>
            </p:cNvSpPr>
            <p:nvPr/>
          </p:nvSpPr>
          <p:spPr bwMode="auto">
            <a:xfrm>
              <a:off x="107635380" y="109153067"/>
              <a:ext cx="1478759" cy="383379"/>
            </a:xfrm>
            <a:prstGeom prst="line">
              <a:avLst/>
            </a:prstGeom>
            <a:noFill/>
            <a:ln w="19050" algn="ctr">
              <a:solidFill>
                <a:srgbClr val="000000"/>
              </a:solidFill>
              <a:round/>
              <a:headEnd/>
              <a:tailEnd/>
            </a:ln>
          </p:spPr>
          <p:txBody>
            <a:bodyPr/>
            <a:lstStyle/>
            <a:p>
              <a:pPr algn="ctr"/>
              <a:endParaRPr lang="en-US" sz="2000"/>
            </a:p>
          </p:txBody>
        </p:sp>
        <p:sp>
          <p:nvSpPr>
            <p:cNvPr id="42" name="Oval 41"/>
            <p:cNvSpPr>
              <a:spLocks noChangeArrowheads="1"/>
            </p:cNvSpPr>
            <p:nvPr/>
          </p:nvSpPr>
          <p:spPr bwMode="auto">
            <a:xfrm>
              <a:off x="108681025" y="108530292"/>
              <a:ext cx="1072500" cy="1018342"/>
            </a:xfrm>
            <a:prstGeom prst="ellipse">
              <a:avLst/>
            </a:prstGeom>
            <a:solidFill>
              <a:srgbClr val="FFFFFF"/>
            </a:solidFill>
            <a:ln w="19050" algn="ctr">
              <a:solidFill>
                <a:srgbClr val="000000"/>
              </a:solidFill>
              <a:round/>
              <a:headEnd/>
              <a:tailEnd/>
            </a:ln>
          </p:spPr>
          <p:txBody>
            <a:bodyPr anchor="ctr"/>
            <a:lstStyle/>
            <a:p>
              <a:pPr algn="ctr"/>
              <a:endParaRPr lang="en-US" sz="2000"/>
            </a:p>
          </p:txBody>
        </p:sp>
        <p:sp>
          <p:nvSpPr>
            <p:cNvPr id="44" name="AutoShape 23"/>
            <p:cNvSpPr>
              <a:spLocks noChangeArrowheads="1"/>
            </p:cNvSpPr>
            <p:nvPr/>
          </p:nvSpPr>
          <p:spPr bwMode="auto">
            <a:xfrm>
              <a:off x="106673354" y="108982336"/>
              <a:ext cx="427038" cy="336548"/>
            </a:xfrm>
            <a:prstGeom prst="hexagon">
              <a:avLst>
                <a:gd name="adj" fmla="val 31722"/>
                <a:gd name="vf" fmla="val 115470"/>
              </a:avLst>
            </a:prstGeom>
            <a:solidFill>
              <a:srgbClr val="FFFFFF"/>
            </a:solidFill>
            <a:ln w="9525" algn="ctr">
              <a:solidFill>
                <a:srgbClr val="000000"/>
              </a:solidFill>
              <a:miter lim="800000"/>
              <a:headEnd/>
              <a:tailEnd/>
            </a:ln>
          </p:spPr>
          <p:txBody>
            <a:bodyPr anchor="ctr"/>
            <a:lstStyle/>
            <a:p>
              <a:pPr algn="ctr"/>
              <a:endParaRPr lang="en-US" sz="2000"/>
            </a:p>
          </p:txBody>
        </p:sp>
        <p:sp>
          <p:nvSpPr>
            <p:cNvPr id="45" name="AutoShape 24"/>
            <p:cNvSpPr>
              <a:spLocks noChangeArrowheads="1"/>
            </p:cNvSpPr>
            <p:nvPr/>
          </p:nvSpPr>
          <p:spPr bwMode="auto">
            <a:xfrm>
              <a:off x="106994030" y="109150610"/>
              <a:ext cx="427038" cy="336549"/>
            </a:xfrm>
            <a:prstGeom prst="hexagon">
              <a:avLst>
                <a:gd name="adj" fmla="val 31722"/>
                <a:gd name="vf" fmla="val 115470"/>
              </a:avLst>
            </a:prstGeom>
            <a:solidFill>
              <a:srgbClr val="E8E8E8"/>
            </a:solidFill>
            <a:ln w="9525" algn="ctr">
              <a:solidFill>
                <a:srgbClr val="000000"/>
              </a:solidFill>
              <a:miter lim="800000"/>
              <a:headEnd/>
              <a:tailEnd/>
            </a:ln>
          </p:spPr>
          <p:txBody>
            <a:bodyPr lIns="0" tIns="0" rIns="0" bIns="0" anchor="ctr"/>
            <a:lstStyle/>
            <a:p>
              <a:pPr algn="ctr"/>
              <a:r>
                <a:rPr lang="en-US" sz="2000" b="1" dirty="0">
                  <a:solidFill>
                    <a:srgbClr val="000000"/>
                  </a:solidFill>
                </a:rPr>
                <a:t>2</a:t>
              </a:r>
              <a:endParaRPr lang="en-US" sz="2000" dirty="0"/>
            </a:p>
          </p:txBody>
        </p:sp>
        <p:sp>
          <p:nvSpPr>
            <p:cNvPr id="46" name="AutoShape 27"/>
            <p:cNvSpPr>
              <a:spLocks noChangeArrowheads="1"/>
            </p:cNvSpPr>
            <p:nvPr/>
          </p:nvSpPr>
          <p:spPr bwMode="auto">
            <a:xfrm>
              <a:off x="106994945" y="109486630"/>
              <a:ext cx="425369" cy="336902"/>
            </a:xfrm>
            <a:prstGeom prst="hexagon">
              <a:avLst>
                <a:gd name="adj" fmla="val 31722"/>
                <a:gd name="vf" fmla="val 115470"/>
              </a:avLst>
            </a:prstGeom>
            <a:solidFill>
              <a:srgbClr val="FFFFFF"/>
            </a:solidFill>
            <a:ln w="9525" algn="ctr">
              <a:solidFill>
                <a:srgbClr val="000000"/>
              </a:solidFill>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47" name="AutoShape 37"/>
            <p:cNvSpPr>
              <a:spLocks noChangeArrowheads="1"/>
            </p:cNvSpPr>
            <p:nvPr/>
          </p:nvSpPr>
          <p:spPr bwMode="auto">
            <a:xfrm>
              <a:off x="107315024" y="109655080"/>
              <a:ext cx="427474" cy="336902"/>
            </a:xfrm>
            <a:prstGeom prst="hexagon">
              <a:avLst>
                <a:gd name="adj" fmla="val 31722"/>
                <a:gd name="vf" fmla="val 115470"/>
              </a:avLst>
            </a:prstGeom>
            <a:solidFill>
              <a:srgbClr val="FFFFFF"/>
            </a:solidFill>
            <a:ln w="9525" algn="ctr">
              <a:solidFill>
                <a:srgbClr val="000000"/>
              </a:solidFill>
              <a:miter lim="800000"/>
              <a:headEnd/>
              <a:tailEnd/>
            </a:ln>
            <a:effectLst>
              <a:outerShdw blurRad="50800" dist="38100" dir="2700000" algn="tl" rotWithShape="0">
                <a:prstClr val="black">
                  <a:alpha val="40000"/>
                </a:prstClr>
              </a:outerShdw>
            </a:effectLst>
          </p:spPr>
          <p:txBody>
            <a:bodyPr anchor="ctr"/>
            <a:lstStyle/>
            <a:p>
              <a:pPr algn="ctr">
                <a:defRPr/>
              </a:pPr>
              <a:endParaRPr lang="en-US" sz="2000">
                <a:latin typeface="Arial" pitchFamily="34" charset="0"/>
              </a:endParaRPr>
            </a:p>
          </p:txBody>
        </p:sp>
        <p:sp>
          <p:nvSpPr>
            <p:cNvPr id="48" name="AutoShape 28"/>
            <p:cNvSpPr>
              <a:spLocks noChangeArrowheads="1"/>
            </p:cNvSpPr>
            <p:nvPr/>
          </p:nvSpPr>
          <p:spPr bwMode="auto">
            <a:xfrm>
              <a:off x="107314705" y="109318884"/>
              <a:ext cx="427038" cy="336549"/>
            </a:xfrm>
            <a:prstGeom prst="hexagon">
              <a:avLst>
                <a:gd name="adj" fmla="val 31722"/>
                <a:gd name="vf" fmla="val 115470"/>
              </a:avLst>
            </a:prstGeom>
            <a:solidFill>
              <a:srgbClr val="E8E8E8"/>
            </a:solidFill>
            <a:ln w="9525" algn="ctr">
              <a:solidFill>
                <a:srgbClr val="000000"/>
              </a:solidFill>
              <a:miter lim="800000"/>
              <a:headEnd/>
              <a:tailEnd/>
            </a:ln>
          </p:spPr>
          <p:txBody>
            <a:bodyPr lIns="0" tIns="0" rIns="0" bIns="0" anchor="ctr"/>
            <a:lstStyle/>
            <a:p>
              <a:pPr algn="ctr"/>
              <a:r>
                <a:rPr lang="en-US" sz="2000" b="1">
                  <a:solidFill>
                    <a:srgbClr val="000000"/>
                  </a:solidFill>
                </a:rPr>
                <a:t>1</a:t>
              </a:r>
              <a:endParaRPr lang="en-US" sz="2000"/>
            </a:p>
          </p:txBody>
        </p:sp>
      </p:grpSp>
      <p:sp>
        <p:nvSpPr>
          <p:cNvPr id="50" name="TextBox 49"/>
          <p:cNvSpPr txBox="1"/>
          <p:nvPr/>
        </p:nvSpPr>
        <p:spPr>
          <a:xfrm>
            <a:off x="228600" y="990600"/>
            <a:ext cx="4343400" cy="461665"/>
          </a:xfrm>
          <a:prstGeom prst="rect">
            <a:avLst/>
          </a:prstGeom>
          <a:noFill/>
        </p:spPr>
        <p:txBody>
          <a:bodyPr wrap="square" rtlCol="0">
            <a:spAutoFit/>
          </a:bodyPr>
          <a:lstStyle/>
          <a:p>
            <a:pPr algn="ctr"/>
            <a:r>
              <a:rPr lang="en-US" sz="2400" dirty="0" smtClean="0"/>
              <a:t>Wireless Sensor Network</a:t>
            </a:r>
            <a:endParaRPr lang="en-US" sz="2400" dirty="0"/>
          </a:p>
        </p:txBody>
      </p:sp>
      <p:sp>
        <p:nvSpPr>
          <p:cNvPr id="51" name="TextBox 50"/>
          <p:cNvSpPr txBox="1"/>
          <p:nvPr/>
        </p:nvSpPr>
        <p:spPr>
          <a:xfrm>
            <a:off x="4572000" y="990600"/>
            <a:ext cx="4343400" cy="461665"/>
          </a:xfrm>
          <a:prstGeom prst="rect">
            <a:avLst/>
          </a:prstGeom>
          <a:noFill/>
        </p:spPr>
        <p:txBody>
          <a:bodyPr wrap="square" rtlCol="0">
            <a:spAutoFit/>
          </a:bodyPr>
          <a:lstStyle/>
          <a:p>
            <a:pPr algn="ctr"/>
            <a:r>
              <a:rPr lang="en-US" sz="2400" dirty="0" smtClean="0"/>
              <a:t>Self-Organizing Map</a:t>
            </a:r>
          </a:p>
        </p:txBody>
      </p:sp>
      <p:sp>
        <p:nvSpPr>
          <p:cNvPr id="53" name="Content Placeholder 2"/>
          <p:cNvSpPr txBox="1">
            <a:spLocks/>
          </p:cNvSpPr>
          <p:nvPr/>
        </p:nvSpPr>
        <p:spPr>
          <a:xfrm>
            <a:off x="4724400" y="3657600"/>
            <a:ext cx="4191000" cy="1676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Neuron</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Adjacent Neurons</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Weight</a:t>
            </a:r>
            <a:r>
              <a:rPr kumimoji="0" lang="en-US" sz="2800" b="0" i="0" u="none" strike="noStrike" kern="1200" cap="none" spc="0" normalizeH="0" noProof="0" dirty="0" smtClean="0">
                <a:ln>
                  <a:noFill/>
                </a:ln>
                <a:solidFill>
                  <a:schemeClr val="tx1"/>
                </a:solidFill>
                <a:effectLst/>
                <a:uLnTx/>
                <a:uFillTx/>
                <a:latin typeface="+mn-lt"/>
                <a:ea typeface="+mn-ea"/>
                <a:cs typeface="+mn-cs"/>
              </a:rPr>
              <a:t> vector [</a:t>
            </a:r>
            <a:r>
              <a:rPr kumimoji="0" lang="en-US" sz="2800" b="0" i="0" u="none" strike="noStrike" kern="1200" cap="none" spc="0" normalizeH="0" noProof="0" dirty="0" err="1" smtClean="0">
                <a:ln>
                  <a:noFill/>
                </a:ln>
                <a:solidFill>
                  <a:schemeClr val="tx1"/>
                </a:solidFill>
                <a:effectLst/>
                <a:uLnTx/>
                <a:uFillTx/>
                <a:latin typeface="+mn-lt"/>
                <a:ea typeface="+mn-ea"/>
                <a:cs typeface="+mn-cs"/>
              </a:rPr>
              <a:t>x,y</a:t>
            </a:r>
            <a:r>
              <a:rPr lang="en-US" sz="2800" dirty="0" smtClean="0"/>
              <a:t>]</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4" name="Rectangle 53"/>
          <p:cNvSpPr/>
          <p:nvPr/>
        </p:nvSpPr>
        <p:spPr>
          <a:xfrm>
            <a:off x="228600" y="5410200"/>
            <a:ext cx="8686800" cy="954107"/>
          </a:xfrm>
          <a:prstGeom prst="rect">
            <a:avLst/>
          </a:prstGeom>
        </p:spPr>
        <p:txBody>
          <a:bodyPr wrap="square">
            <a:spAutoFit/>
          </a:bodyPr>
          <a:lstStyle/>
          <a:p>
            <a:r>
              <a:rPr lang="en-US" sz="2800" dirty="0" smtClean="0"/>
              <a:t>The maps is trained with random weights [</a:t>
            </a:r>
            <a:r>
              <a:rPr lang="en-US" sz="2800" dirty="0" err="1" smtClean="0"/>
              <a:t>x,y</a:t>
            </a:r>
            <a:r>
              <a:rPr lang="en-US" sz="2800" dirty="0" smtClean="0"/>
              <a:t>] from an uniform distribution.</a:t>
            </a:r>
          </a:p>
        </p:txBody>
      </p:sp>
      <p:cxnSp>
        <p:nvCxnSpPr>
          <p:cNvPr id="56" name="Straight Arrow Connector 55"/>
          <p:cNvCxnSpPr/>
          <p:nvPr/>
        </p:nvCxnSpPr>
        <p:spPr>
          <a:xfrm>
            <a:off x="3683000" y="3924300"/>
            <a:ext cx="9652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8" name="Straight Arrow Connector 57"/>
          <p:cNvCxnSpPr/>
          <p:nvPr/>
        </p:nvCxnSpPr>
        <p:spPr>
          <a:xfrm>
            <a:off x="3683000" y="4456112"/>
            <a:ext cx="9652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9" name="Straight Arrow Connector 58"/>
          <p:cNvCxnSpPr/>
          <p:nvPr/>
        </p:nvCxnSpPr>
        <p:spPr>
          <a:xfrm>
            <a:off x="3683000" y="4951412"/>
            <a:ext cx="9652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2050" name="Picture 2"/>
          <p:cNvPicPr>
            <a:picLocks noChangeAspect="1" noChangeArrowheads="1"/>
          </p:cNvPicPr>
          <p:nvPr/>
        </p:nvPicPr>
        <p:blipFill>
          <a:blip r:embed="rId4" cstate="print"/>
          <a:srcRect/>
          <a:stretch>
            <a:fillRect/>
          </a:stretch>
        </p:blipFill>
        <p:spPr bwMode="auto">
          <a:xfrm>
            <a:off x="2286000" y="1971675"/>
            <a:ext cx="990600" cy="376954"/>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8105775" y="1809750"/>
            <a:ext cx="556451" cy="83686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3">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 Interactive Demo</a:t>
            </a:r>
            <a:endParaRPr lang="en-US" dirty="0"/>
          </a:p>
        </p:txBody>
      </p:sp>
    </p:spTree>
    <p:controls>
      <p:control spid="56322" name="ShockwaveFlash1" r:id="rId2" imgW="8685714" imgH="5028571"/>
    </p:controls>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522" name="Rectangle 2"/>
          <p:cNvSpPr>
            <a:spLocks noGrp="1" noChangeArrowheads="1"/>
          </p:cNvSpPr>
          <p:nvPr>
            <p:ph type="title"/>
          </p:nvPr>
        </p:nvSpPr>
        <p:spPr/>
        <p:txBody>
          <a:bodyPr>
            <a:normAutofit fontScale="90000"/>
          </a:bodyPr>
          <a:lstStyle/>
          <a:p>
            <a:r>
              <a:rPr lang="en-US"/>
              <a:t>Virtual Coordinates</a:t>
            </a:r>
          </a:p>
        </p:txBody>
      </p:sp>
      <p:sp>
        <p:nvSpPr>
          <p:cNvPr id="1131524" name="Text Box 4"/>
          <p:cNvSpPr txBox="1">
            <a:spLocks noChangeArrowheads="1"/>
          </p:cNvSpPr>
          <p:nvPr/>
        </p:nvSpPr>
        <p:spPr bwMode="auto">
          <a:xfrm>
            <a:off x="627063" y="1449388"/>
            <a:ext cx="184150" cy="457200"/>
          </a:xfrm>
          <a:prstGeom prst="rect">
            <a:avLst/>
          </a:prstGeom>
          <a:noFill/>
          <a:ln w="12700">
            <a:noFill/>
            <a:miter lim="800000"/>
            <a:headEnd/>
            <a:tailEnd/>
          </a:ln>
          <a:effectLst/>
        </p:spPr>
        <p:txBody>
          <a:bodyPr wrap="none">
            <a:spAutoFit/>
          </a:bodyPr>
          <a:lstStyle/>
          <a:p>
            <a:pPr algn="ctr"/>
            <a:endParaRPr lang="en-US"/>
          </a:p>
        </p:txBody>
      </p:sp>
      <p:sp>
        <p:nvSpPr>
          <p:cNvPr id="1131525" name="Text Box 5"/>
          <p:cNvSpPr txBox="1">
            <a:spLocks noChangeArrowheads="1"/>
          </p:cNvSpPr>
          <p:nvPr/>
        </p:nvSpPr>
        <p:spPr bwMode="auto">
          <a:xfrm>
            <a:off x="228600" y="990600"/>
            <a:ext cx="8648700" cy="954107"/>
          </a:xfrm>
          <a:prstGeom prst="rect">
            <a:avLst/>
          </a:prstGeom>
          <a:noFill/>
          <a:ln w="12700">
            <a:noFill/>
            <a:miter lim="800000"/>
            <a:headEnd/>
            <a:tailEnd/>
          </a:ln>
          <a:effectLst/>
        </p:spPr>
        <p:txBody>
          <a:bodyPr wrap="square">
            <a:spAutoFit/>
          </a:bodyPr>
          <a:lstStyle/>
          <a:p>
            <a:r>
              <a:rPr lang="en-US" sz="2800" b="1" dirty="0" smtClean="0"/>
              <a:t>Virtual Coordinates </a:t>
            </a:r>
            <a:r>
              <a:rPr lang="en-US" sz="2800" dirty="0" smtClean="0"/>
              <a:t>can be used to implement efficient </a:t>
            </a:r>
            <a:r>
              <a:rPr lang="en-US" sz="2800" b="1" dirty="0"/>
              <a:t>Geo-Routing</a:t>
            </a:r>
          </a:p>
        </p:txBody>
      </p:sp>
      <p:sp>
        <p:nvSpPr>
          <p:cNvPr id="1131581" name="Rectangle 61"/>
          <p:cNvSpPr>
            <a:spLocks noChangeArrowheads="1"/>
          </p:cNvSpPr>
          <p:nvPr/>
        </p:nvSpPr>
        <p:spPr bwMode="auto">
          <a:xfrm>
            <a:off x="4338638" y="2514600"/>
            <a:ext cx="4614862" cy="3657600"/>
          </a:xfrm>
          <a:prstGeom prst="rect">
            <a:avLst/>
          </a:prstGeom>
          <a:noFill/>
          <a:ln w="28575">
            <a:noFill/>
            <a:miter lim="800000"/>
            <a:headEnd/>
            <a:tailEnd/>
          </a:ln>
          <a:effectLst/>
        </p:spPr>
        <p:txBody>
          <a:bodyPr anchor="ctr">
            <a:spAutoFit/>
          </a:bodyPr>
          <a:lstStyle/>
          <a:p>
            <a:endParaRPr lang="en-US"/>
          </a:p>
        </p:txBody>
      </p:sp>
      <p:grpSp>
        <p:nvGrpSpPr>
          <p:cNvPr id="2" name="Group 66"/>
          <p:cNvGrpSpPr/>
          <p:nvPr/>
        </p:nvGrpSpPr>
        <p:grpSpPr>
          <a:xfrm>
            <a:off x="304800" y="2133599"/>
            <a:ext cx="3520993" cy="1828800"/>
            <a:chOff x="381000" y="2895600"/>
            <a:chExt cx="3520993" cy="1828800"/>
          </a:xfrm>
        </p:grpSpPr>
        <p:pic>
          <p:nvPicPr>
            <p:cNvPr id="58" name="Picture 2"/>
            <p:cNvPicPr>
              <a:picLocks noChangeAspect="1" noChangeArrowheads="1"/>
            </p:cNvPicPr>
            <p:nvPr/>
          </p:nvPicPr>
          <p:blipFill>
            <a:blip r:embed="rId4" cstate="print"/>
            <a:srcRect/>
            <a:stretch>
              <a:fillRect/>
            </a:stretch>
          </p:blipFill>
          <p:spPr bwMode="auto">
            <a:xfrm>
              <a:off x="381000" y="2895600"/>
              <a:ext cx="3520993" cy="1828800"/>
            </a:xfrm>
            <a:prstGeom prst="rect">
              <a:avLst/>
            </a:prstGeom>
            <a:noFill/>
            <a:ln w="9525">
              <a:noFill/>
              <a:miter lim="800000"/>
              <a:headEnd/>
              <a:tailEnd/>
            </a:ln>
            <a:effectLst/>
          </p:spPr>
        </p:pic>
        <p:sp>
          <p:nvSpPr>
            <p:cNvPr id="60" name="Right Arrow 59"/>
            <p:cNvSpPr/>
            <p:nvPr/>
          </p:nvSpPr>
          <p:spPr>
            <a:xfrm rot="19531789" flipV="1">
              <a:off x="2209800" y="4343400"/>
              <a:ext cx="230567" cy="736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ight Arrow 63"/>
            <p:cNvSpPr/>
            <p:nvPr/>
          </p:nvSpPr>
          <p:spPr>
            <a:xfrm rot="15770469" flipV="1">
              <a:off x="2425170" y="3436774"/>
              <a:ext cx="127530" cy="6842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ight Arrow 64"/>
            <p:cNvSpPr/>
            <p:nvPr/>
          </p:nvSpPr>
          <p:spPr>
            <a:xfrm rot="15754294" flipV="1">
              <a:off x="2450731" y="3892258"/>
              <a:ext cx="230567" cy="736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ight Arrow 65"/>
            <p:cNvSpPr/>
            <p:nvPr/>
          </p:nvSpPr>
          <p:spPr>
            <a:xfrm rot="11846441" flipV="1">
              <a:off x="2206095" y="3198649"/>
              <a:ext cx="127530" cy="6842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noChangeArrowheads="1"/>
          </p:cNvPicPr>
          <p:nvPr/>
        </p:nvPicPr>
        <p:blipFill>
          <a:blip r:embed="rId5" cstate="print"/>
          <a:srcRect/>
          <a:stretch>
            <a:fillRect/>
          </a:stretch>
        </p:blipFill>
        <p:spPr bwMode="auto">
          <a:xfrm>
            <a:off x="4041457" y="1808412"/>
            <a:ext cx="4873943" cy="3601788"/>
          </a:xfrm>
          <a:prstGeom prst="rect">
            <a:avLst/>
          </a:prstGeom>
          <a:noFill/>
          <a:ln w="9525">
            <a:noFill/>
            <a:miter lim="800000"/>
            <a:headEnd/>
            <a:tailEnd/>
          </a:ln>
          <a:effectLst/>
        </p:spPr>
      </p:pic>
      <p:sp>
        <p:nvSpPr>
          <p:cNvPr id="16" name="TextBox 15"/>
          <p:cNvSpPr txBox="1"/>
          <p:nvPr/>
        </p:nvSpPr>
        <p:spPr>
          <a:xfrm>
            <a:off x="228600" y="5715000"/>
            <a:ext cx="8686800" cy="646331"/>
          </a:xfrm>
          <a:prstGeom prst="rect">
            <a:avLst/>
          </a:prstGeom>
          <a:noFill/>
        </p:spPr>
        <p:txBody>
          <a:bodyPr wrap="square" rtlCol="0">
            <a:spAutoFit/>
          </a:bodyPr>
          <a:lstStyle/>
          <a:p>
            <a:r>
              <a:rPr lang="en-US" dirty="0" smtClean="0"/>
              <a:t>Simulation sets based on 50 random topologies with 64 nodes. Greedy geo-routing is used to route messages between 50 pairs of nodes for each network.</a:t>
            </a:r>
          </a:p>
        </p:txBody>
      </p:sp>
      <p:grpSp>
        <p:nvGrpSpPr>
          <p:cNvPr id="38" name="Group 37"/>
          <p:cNvGrpSpPr/>
          <p:nvPr/>
        </p:nvGrpSpPr>
        <p:grpSpPr>
          <a:xfrm>
            <a:off x="247650" y="1905000"/>
            <a:ext cx="7296150" cy="4038600"/>
            <a:chOff x="247650" y="1905000"/>
            <a:chExt cx="7296150" cy="4038600"/>
          </a:xfrm>
        </p:grpSpPr>
        <p:grpSp>
          <p:nvGrpSpPr>
            <p:cNvPr id="36" name="Group 35"/>
            <p:cNvGrpSpPr/>
            <p:nvPr/>
          </p:nvGrpSpPr>
          <p:grpSpPr>
            <a:xfrm>
              <a:off x="247650" y="1905000"/>
              <a:ext cx="7296150" cy="4038600"/>
              <a:chOff x="95250" y="1752601"/>
              <a:chExt cx="7296150" cy="4038600"/>
            </a:xfrm>
          </p:grpSpPr>
          <p:grpSp>
            <p:nvGrpSpPr>
              <p:cNvPr id="23" name="Group 66"/>
              <p:cNvGrpSpPr/>
              <p:nvPr/>
            </p:nvGrpSpPr>
            <p:grpSpPr>
              <a:xfrm flipH="1">
                <a:off x="3870407" y="1981200"/>
                <a:ext cx="3520993" cy="1828800"/>
                <a:chOff x="381000" y="2895600"/>
                <a:chExt cx="3520993" cy="1828800"/>
              </a:xfrm>
            </p:grpSpPr>
            <p:pic>
              <p:nvPicPr>
                <p:cNvPr id="24" name="Picture 2"/>
                <p:cNvPicPr>
                  <a:picLocks noChangeAspect="1" noChangeArrowheads="1"/>
                </p:cNvPicPr>
                <p:nvPr/>
              </p:nvPicPr>
              <p:blipFill>
                <a:blip r:embed="rId4" cstate="print"/>
                <a:srcRect/>
                <a:stretch>
                  <a:fillRect/>
                </a:stretch>
              </p:blipFill>
              <p:spPr bwMode="auto">
                <a:xfrm>
                  <a:off x="381000" y="2895600"/>
                  <a:ext cx="3520993" cy="1828800"/>
                </a:xfrm>
                <a:prstGeom prst="rect">
                  <a:avLst/>
                </a:prstGeom>
                <a:noFill/>
                <a:ln w="9525">
                  <a:noFill/>
                  <a:miter lim="800000"/>
                  <a:headEnd/>
                  <a:tailEnd/>
                </a:ln>
                <a:effectLst/>
              </p:spPr>
            </p:pic>
            <p:sp>
              <p:nvSpPr>
                <p:cNvPr id="25" name="Right Arrow 24"/>
                <p:cNvSpPr/>
                <p:nvPr/>
              </p:nvSpPr>
              <p:spPr>
                <a:xfrm rot="19531789" flipV="1">
                  <a:off x="2209800" y="4343400"/>
                  <a:ext cx="230567" cy="736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rot="15770469" flipV="1">
                  <a:off x="2425170" y="3436774"/>
                  <a:ext cx="127530" cy="6842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rot="15754294" flipV="1">
                  <a:off x="2450731" y="3892258"/>
                  <a:ext cx="230567" cy="736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11846441" flipV="1">
                  <a:off x="2206095" y="3198649"/>
                  <a:ext cx="127530" cy="6842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p:cNvGrpSpPr/>
              <p:nvPr/>
            </p:nvGrpSpPr>
            <p:grpSpPr>
              <a:xfrm>
                <a:off x="95250" y="1752601"/>
                <a:ext cx="7296150" cy="4038600"/>
                <a:chOff x="95250" y="1752601"/>
                <a:chExt cx="7296150" cy="4038600"/>
              </a:xfrm>
            </p:grpSpPr>
            <p:grpSp>
              <p:nvGrpSpPr>
                <p:cNvPr id="17" name="Group 66"/>
                <p:cNvGrpSpPr/>
                <p:nvPr/>
              </p:nvGrpSpPr>
              <p:grpSpPr>
                <a:xfrm flipV="1">
                  <a:off x="152400" y="3962400"/>
                  <a:ext cx="3520993" cy="1828800"/>
                  <a:chOff x="381000" y="2895600"/>
                  <a:chExt cx="3520993" cy="1828800"/>
                </a:xfrm>
              </p:grpSpPr>
              <p:pic>
                <p:nvPicPr>
                  <p:cNvPr id="18" name="Picture 2"/>
                  <p:cNvPicPr>
                    <a:picLocks noChangeAspect="1" noChangeArrowheads="1"/>
                  </p:cNvPicPr>
                  <p:nvPr/>
                </p:nvPicPr>
                <p:blipFill>
                  <a:blip r:embed="rId4" cstate="print"/>
                  <a:srcRect/>
                  <a:stretch>
                    <a:fillRect/>
                  </a:stretch>
                </p:blipFill>
                <p:spPr bwMode="auto">
                  <a:xfrm>
                    <a:off x="381000" y="2895600"/>
                    <a:ext cx="3520993" cy="1828800"/>
                  </a:xfrm>
                  <a:prstGeom prst="rect">
                    <a:avLst/>
                  </a:prstGeom>
                  <a:noFill/>
                  <a:ln w="9525">
                    <a:noFill/>
                    <a:miter lim="800000"/>
                    <a:headEnd/>
                    <a:tailEnd/>
                  </a:ln>
                  <a:effectLst/>
                </p:spPr>
              </p:pic>
              <p:sp>
                <p:nvSpPr>
                  <p:cNvPr id="19" name="Right Arrow 18"/>
                  <p:cNvSpPr/>
                  <p:nvPr/>
                </p:nvSpPr>
                <p:spPr>
                  <a:xfrm rot="19531789" flipV="1">
                    <a:off x="2209800" y="4343400"/>
                    <a:ext cx="230567" cy="736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rot="15770469" flipV="1">
                    <a:off x="2425170" y="3436774"/>
                    <a:ext cx="127530" cy="6842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rot="15754294" flipV="1">
                    <a:off x="2450731" y="3892258"/>
                    <a:ext cx="230567" cy="736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11846441" flipV="1">
                    <a:off x="2206095" y="3198649"/>
                    <a:ext cx="127530" cy="6842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p:cNvGrpSpPr/>
                <p:nvPr/>
              </p:nvGrpSpPr>
              <p:grpSpPr>
                <a:xfrm>
                  <a:off x="95250" y="1752601"/>
                  <a:ext cx="7296150" cy="4038600"/>
                  <a:chOff x="114300" y="1752601"/>
                  <a:chExt cx="7296150" cy="4038600"/>
                </a:xfrm>
              </p:grpSpPr>
              <p:cxnSp>
                <p:nvCxnSpPr>
                  <p:cNvPr id="30" name="Straight Connector 29"/>
                  <p:cNvCxnSpPr/>
                  <p:nvPr/>
                </p:nvCxnSpPr>
                <p:spPr>
                  <a:xfrm rot="5400000">
                    <a:off x="1714500" y="3771901"/>
                    <a:ext cx="403860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4300" y="3886200"/>
                    <a:ext cx="729615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37" name="Picture 2"/>
            <p:cNvPicPr>
              <a:picLocks noChangeAspect="1" noChangeArrowheads="1"/>
            </p:cNvPicPr>
            <p:nvPr/>
          </p:nvPicPr>
          <p:blipFill>
            <a:blip r:embed="rId6" cstate="print"/>
            <a:srcRect/>
            <a:stretch>
              <a:fillRect/>
            </a:stretch>
          </p:blipFill>
          <p:spPr bwMode="auto">
            <a:xfrm rot="1677611">
              <a:off x="4161631" y="4277723"/>
              <a:ext cx="2892506" cy="1508681"/>
            </a:xfrm>
            <a:prstGeom prst="rect">
              <a:avLst/>
            </a:prstGeom>
            <a:noFill/>
            <a:ln w="9525">
              <a:noFill/>
              <a:miter lim="800000"/>
              <a:headEnd/>
              <a:tailEnd/>
            </a:ln>
            <a:effectLst/>
          </p:spPr>
        </p:pic>
      </p:grpSp>
    </p:spTree>
    <p:custDataLst>
      <p:tags r:id="rId1"/>
    </p:custData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Absolute Positioning</a:t>
            </a:r>
            <a:endParaRPr lang="en-US" dirty="0"/>
          </a:p>
        </p:txBody>
      </p:sp>
      <p:sp>
        <p:nvSpPr>
          <p:cNvPr id="4" name="Content Placeholder 3"/>
          <p:cNvSpPr>
            <a:spLocks noGrp="1"/>
          </p:cNvSpPr>
          <p:nvPr>
            <p:ph idx="1"/>
          </p:nvPr>
        </p:nvSpPr>
        <p:spPr>
          <a:xfrm>
            <a:off x="304800" y="4953000"/>
            <a:ext cx="8534400" cy="1173163"/>
          </a:xfrm>
        </p:spPr>
        <p:txBody>
          <a:bodyPr>
            <a:normAutofit/>
          </a:bodyPr>
          <a:lstStyle/>
          <a:p>
            <a:r>
              <a:rPr lang="en-US" sz="2800" dirty="0" smtClean="0"/>
              <a:t>50% error reduction </a:t>
            </a:r>
            <a:r>
              <a:rPr lang="en-US" sz="2800" dirty="0" err="1" smtClean="0"/>
              <a:t>w.r.t</a:t>
            </a:r>
            <a:r>
              <a:rPr lang="en-US" sz="2800" dirty="0" smtClean="0"/>
              <a:t>. DVH and MDS for networks with low connectivity (</a:t>
            </a:r>
            <a:r>
              <a:rPr lang="en-US" sz="2800" dirty="0" err="1" smtClean="0"/>
              <a:t>conn</a:t>
            </a:r>
            <a:r>
              <a:rPr lang="en-US" sz="2800" dirty="0" smtClean="0"/>
              <a:t>. &lt; 6)</a:t>
            </a:r>
            <a:endParaRPr lang="en-US" sz="2800" dirty="0"/>
          </a:p>
        </p:txBody>
      </p:sp>
      <p:pic>
        <p:nvPicPr>
          <p:cNvPr id="43009" name="Picture 1"/>
          <p:cNvPicPr>
            <a:picLocks noChangeAspect="1" noChangeArrowheads="1"/>
          </p:cNvPicPr>
          <p:nvPr/>
        </p:nvPicPr>
        <p:blipFill>
          <a:blip r:embed="rId3" cstate="print"/>
          <a:srcRect/>
          <a:stretch>
            <a:fillRect/>
          </a:stretch>
        </p:blipFill>
        <p:spPr bwMode="auto">
          <a:xfrm>
            <a:off x="109538" y="1047751"/>
            <a:ext cx="4364831" cy="3207544"/>
          </a:xfrm>
          <a:prstGeom prst="rect">
            <a:avLst/>
          </a:prstGeom>
          <a:noFill/>
          <a:ln w="9525">
            <a:noFill/>
            <a:miter lim="800000"/>
            <a:headEnd/>
            <a:tailEnd/>
          </a:ln>
          <a:effectLst/>
        </p:spPr>
      </p:pic>
      <p:pic>
        <p:nvPicPr>
          <p:cNvPr id="43010" name="Picture 2"/>
          <p:cNvPicPr>
            <a:picLocks noChangeAspect="1" noChangeArrowheads="1"/>
          </p:cNvPicPr>
          <p:nvPr/>
        </p:nvPicPr>
        <p:blipFill>
          <a:blip r:embed="rId4" cstate="print"/>
          <a:srcRect/>
          <a:stretch>
            <a:fillRect/>
          </a:stretch>
        </p:blipFill>
        <p:spPr bwMode="auto">
          <a:xfrm>
            <a:off x="4550569" y="981075"/>
            <a:ext cx="4364831" cy="3278981"/>
          </a:xfrm>
          <a:prstGeom prst="rect">
            <a:avLst/>
          </a:prstGeom>
          <a:noFill/>
          <a:ln w="9525">
            <a:noFill/>
            <a:miter lim="800000"/>
            <a:headEnd/>
            <a:tailEnd/>
          </a:ln>
          <a:effectLst/>
        </p:spPr>
      </p:pic>
      <p:sp>
        <p:nvSpPr>
          <p:cNvPr id="7" name="TextBox 6"/>
          <p:cNvSpPr txBox="1"/>
          <p:nvPr/>
        </p:nvSpPr>
        <p:spPr>
          <a:xfrm>
            <a:off x="5226681" y="1566446"/>
            <a:ext cx="1707519" cy="338554"/>
          </a:xfrm>
          <a:prstGeom prst="rect">
            <a:avLst/>
          </a:prstGeom>
          <a:noFill/>
        </p:spPr>
        <p:txBody>
          <a:bodyPr wrap="none" rtlCol="0">
            <a:spAutoFit/>
          </a:bodyPr>
          <a:lstStyle/>
          <a:p>
            <a:r>
              <a:rPr lang="en-US" sz="1600" b="1" dirty="0" smtClean="0">
                <a:latin typeface="Arial" pitchFamily="34" charset="0"/>
                <a:cs typeface="Arial" pitchFamily="34" charset="0"/>
              </a:rPr>
              <a:t>Connectivity= 5</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6" name="Rectangle 2"/>
          <p:cNvSpPr>
            <a:spLocks noGrp="1" noChangeArrowheads="1"/>
          </p:cNvSpPr>
          <p:nvPr>
            <p:ph type="title"/>
          </p:nvPr>
        </p:nvSpPr>
        <p:spPr/>
        <p:txBody>
          <a:bodyPr>
            <a:normAutofit fontScale="90000"/>
          </a:bodyPr>
          <a:lstStyle/>
          <a:p>
            <a:r>
              <a:rPr lang="en-US" dirty="0" smtClean="0"/>
              <a:t>SOM Implementation</a:t>
            </a:r>
            <a:endParaRPr lang="en-US" dirty="0"/>
          </a:p>
        </p:txBody>
      </p:sp>
      <p:graphicFrame>
        <p:nvGraphicFramePr>
          <p:cNvPr id="1142820" name="Group 36"/>
          <p:cNvGraphicFramePr>
            <a:graphicFrameLocks noGrp="1"/>
          </p:cNvGraphicFramePr>
          <p:nvPr/>
        </p:nvGraphicFramePr>
        <p:xfrm>
          <a:off x="1582738" y="4872038"/>
          <a:ext cx="5951537" cy="1584960"/>
        </p:xfrm>
        <a:graphic>
          <a:graphicData uri="http://schemas.openxmlformats.org/drawingml/2006/table">
            <a:tbl>
              <a:tblPr/>
              <a:tblGrid>
                <a:gridCol w="1487487"/>
                <a:gridCol w="1489075"/>
                <a:gridCol w="1487488"/>
                <a:gridCol w="1487487"/>
              </a:tblGrid>
              <a:tr h="374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rPr>
                        <a:t>N. Nodes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rPr>
                        <a:t>Memory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rPr>
                        <a:t>Pre-proc.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rPr>
                        <a:t>1000 iter.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36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0.42 KB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1 sec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62 sec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1.48 KB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6 sec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102 sec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3.42 KB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22 sec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156 sec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42821" name="Text Box 37"/>
          <p:cNvSpPr txBox="1">
            <a:spLocks noChangeArrowheads="1"/>
          </p:cNvSpPr>
          <p:nvPr/>
        </p:nvSpPr>
        <p:spPr bwMode="auto">
          <a:xfrm>
            <a:off x="763521" y="4368800"/>
            <a:ext cx="7616958" cy="461665"/>
          </a:xfrm>
          <a:prstGeom prst="rect">
            <a:avLst/>
          </a:prstGeom>
          <a:noFill/>
          <a:ln w="12700">
            <a:noFill/>
            <a:miter lim="800000"/>
            <a:headEnd/>
            <a:tailEnd/>
          </a:ln>
          <a:effectLst/>
        </p:spPr>
        <p:txBody>
          <a:bodyPr wrap="none">
            <a:spAutoFit/>
          </a:bodyPr>
          <a:lstStyle/>
          <a:p>
            <a:pPr algn="ctr"/>
            <a:r>
              <a:rPr lang="en-US" sz="2400" b="1" dirty="0"/>
              <a:t>Memory occupation and execution time on a </a:t>
            </a:r>
            <a:r>
              <a:rPr lang="en-US" sz="2400" b="1" dirty="0" err="1"/>
              <a:t>TelosB</a:t>
            </a:r>
            <a:r>
              <a:rPr lang="en-US" sz="2400" b="1" dirty="0"/>
              <a:t> board</a:t>
            </a:r>
          </a:p>
        </p:txBody>
      </p:sp>
      <p:grpSp>
        <p:nvGrpSpPr>
          <p:cNvPr id="2" name="Group 8"/>
          <p:cNvGrpSpPr/>
          <p:nvPr/>
        </p:nvGrpSpPr>
        <p:grpSpPr>
          <a:xfrm>
            <a:off x="160338" y="2088198"/>
            <a:ext cx="5173662" cy="2229802"/>
            <a:chOff x="-463549" y="953136"/>
            <a:chExt cx="5173662" cy="2229802"/>
          </a:xfrm>
        </p:grpSpPr>
        <p:pic>
          <p:nvPicPr>
            <p:cNvPr id="1142787" name="Picture 3"/>
            <p:cNvPicPr>
              <a:picLocks noChangeAspect="1" noChangeArrowheads="1"/>
            </p:cNvPicPr>
            <p:nvPr/>
          </p:nvPicPr>
          <p:blipFill>
            <a:blip r:embed="rId3" cstate="print"/>
            <a:srcRect/>
            <a:stretch>
              <a:fillRect/>
            </a:stretch>
          </p:blipFill>
          <p:spPr bwMode="auto">
            <a:xfrm>
              <a:off x="1863726" y="1020763"/>
              <a:ext cx="2846387" cy="2162175"/>
            </a:xfrm>
            <a:prstGeom prst="rect">
              <a:avLst/>
            </a:prstGeom>
            <a:noFill/>
            <a:ln w="9525">
              <a:noFill/>
              <a:miter lim="800000"/>
              <a:headEnd/>
              <a:tailEnd/>
            </a:ln>
            <a:effectLst/>
          </p:spPr>
        </p:pic>
        <p:sp>
          <p:nvSpPr>
            <p:cNvPr id="1142885" name="Text Box 101"/>
            <p:cNvSpPr txBox="1">
              <a:spLocks noChangeArrowheads="1"/>
            </p:cNvSpPr>
            <p:nvPr/>
          </p:nvSpPr>
          <p:spPr bwMode="auto">
            <a:xfrm>
              <a:off x="-463549" y="953136"/>
              <a:ext cx="2386013" cy="1877437"/>
            </a:xfrm>
            <a:prstGeom prst="rect">
              <a:avLst/>
            </a:prstGeom>
            <a:solidFill>
              <a:schemeClr val="bg1"/>
            </a:solidFill>
            <a:ln w="19050">
              <a:solidFill>
                <a:schemeClr val="tx1"/>
              </a:solidFill>
              <a:round/>
              <a:headEnd type="oval" w="med" len="med"/>
              <a:tailEnd/>
            </a:ln>
            <a:effectLst>
              <a:outerShdw blurRad="50800" dist="38100" dir="2700000" algn="tl" rotWithShape="0">
                <a:prstClr val="black">
                  <a:alpha val="40000"/>
                </a:prstClr>
              </a:outerShdw>
            </a:effectLst>
          </p:spPr>
          <p:txBody>
            <a:bodyPr wrap="square" anchor="ctr">
              <a:spAutoFit/>
            </a:bodyPr>
            <a:lstStyle/>
            <a:p>
              <a:r>
                <a:rPr lang="en-US" sz="2000" dirty="0"/>
                <a:t>MSP430F1611</a:t>
              </a:r>
            </a:p>
            <a:p>
              <a:pPr>
                <a:lnSpc>
                  <a:spcPct val="120000"/>
                </a:lnSpc>
                <a:buFontTx/>
                <a:buChar char="•"/>
              </a:pPr>
              <a:r>
                <a:rPr lang="en-US" sz="2000" dirty="0"/>
                <a:t> Arch: 16-bit RISC</a:t>
              </a:r>
            </a:p>
            <a:p>
              <a:pPr>
                <a:lnSpc>
                  <a:spcPct val="120000"/>
                </a:lnSpc>
                <a:buFontTx/>
                <a:buChar char="•"/>
              </a:pPr>
              <a:r>
                <a:rPr lang="en-US" sz="2000" dirty="0"/>
                <a:t> Clock: 8.00MHz</a:t>
              </a:r>
            </a:p>
            <a:p>
              <a:pPr>
                <a:lnSpc>
                  <a:spcPct val="120000"/>
                </a:lnSpc>
                <a:buFontTx/>
                <a:buChar char="•"/>
              </a:pPr>
              <a:r>
                <a:rPr lang="en-US" sz="2000" dirty="0"/>
                <a:t> Ram: 10 KB</a:t>
              </a:r>
            </a:p>
            <a:p>
              <a:pPr>
                <a:lnSpc>
                  <a:spcPct val="120000"/>
                </a:lnSpc>
                <a:buFontTx/>
                <a:buChar char="•"/>
              </a:pPr>
              <a:r>
                <a:rPr lang="en-US" sz="2000" dirty="0"/>
                <a:t> Flash: 48 KB</a:t>
              </a:r>
            </a:p>
          </p:txBody>
        </p:sp>
        <p:sp>
          <p:nvSpPr>
            <p:cNvPr id="1142886" name="Line 102"/>
            <p:cNvSpPr>
              <a:spLocks noChangeShapeType="1"/>
            </p:cNvSpPr>
            <p:nvPr/>
          </p:nvSpPr>
          <p:spPr bwMode="auto">
            <a:xfrm flipH="1" flipV="1">
              <a:off x="1966912" y="1257934"/>
              <a:ext cx="1371600" cy="609601"/>
            </a:xfrm>
            <a:prstGeom prst="line">
              <a:avLst/>
            </a:prstGeom>
            <a:noFill/>
            <a:ln w="19050">
              <a:solidFill>
                <a:schemeClr val="tx1"/>
              </a:solidFill>
              <a:round/>
              <a:headEnd type="oval" w="med" len="med"/>
              <a:tailEnd/>
            </a:ln>
            <a:effectLst/>
          </p:spPr>
          <p:txBody>
            <a:bodyPr wrap="square" anchor="ctr">
              <a:spAutoFit/>
            </a:bodyPr>
            <a:lstStyle/>
            <a:p>
              <a:endParaRPr lang="en-US"/>
            </a:p>
          </p:txBody>
        </p:sp>
      </p:grpSp>
      <p:sp>
        <p:nvSpPr>
          <p:cNvPr id="10" name="TextBox 9"/>
          <p:cNvSpPr txBox="1"/>
          <p:nvPr/>
        </p:nvSpPr>
        <p:spPr>
          <a:xfrm>
            <a:off x="228601" y="990600"/>
            <a:ext cx="8686800" cy="954107"/>
          </a:xfrm>
          <a:prstGeom prst="rect">
            <a:avLst/>
          </a:prstGeom>
          <a:noFill/>
        </p:spPr>
        <p:txBody>
          <a:bodyPr wrap="square" rtlCol="0">
            <a:spAutoFit/>
          </a:bodyPr>
          <a:lstStyle/>
          <a:p>
            <a:r>
              <a:rPr lang="en-US" sz="2800" dirty="0" smtClean="0"/>
              <a:t>The SOM algorithm is linear in the number of nodes and it is based on simple operations.</a:t>
            </a:r>
          </a:p>
        </p:txBody>
      </p:sp>
      <p:sp>
        <p:nvSpPr>
          <p:cNvPr id="12" name="Rounded Rectangle 11"/>
          <p:cNvSpPr/>
          <p:nvPr/>
        </p:nvSpPr>
        <p:spPr>
          <a:xfrm>
            <a:off x="4542972" y="6061484"/>
            <a:ext cx="3048000" cy="4572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927122" y="4462730"/>
            <a:ext cx="3886200" cy="147732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spAutoFit/>
          </a:bodyPr>
          <a:lstStyle/>
          <a:p>
            <a:pPr indent="-342900" algn="ctr">
              <a:spcAft>
                <a:spcPts val="1200"/>
              </a:spcAft>
              <a:defRPr/>
            </a:pPr>
            <a:r>
              <a:rPr lang="en-US" sz="2000" b="1" u="sng" dirty="0" smtClean="0">
                <a:solidFill>
                  <a:schemeClr val="bg1"/>
                </a:solidFill>
                <a:latin typeface="Arial" pitchFamily="34" charset="0"/>
              </a:rPr>
              <a:t>Energy Budget:</a:t>
            </a:r>
          </a:p>
          <a:p>
            <a:pPr indent="-342900" algn="ctr">
              <a:defRPr/>
            </a:pPr>
            <a:r>
              <a:rPr lang="en-US" sz="2000" b="1" dirty="0" smtClean="0">
                <a:solidFill>
                  <a:schemeClr val="bg1"/>
                </a:solidFill>
                <a:latin typeface="Arial" pitchFamily="34" charset="0"/>
              </a:rPr>
              <a:t>200 sec CPU</a:t>
            </a:r>
          </a:p>
          <a:p>
            <a:pPr indent="-342900" algn="ctr">
              <a:defRPr/>
            </a:pPr>
            <a:r>
              <a:rPr lang="en-US" sz="2000" b="1" dirty="0" smtClean="0">
                <a:solidFill>
                  <a:schemeClr val="bg1"/>
                </a:solidFill>
                <a:latin typeface="Arial" pitchFamily="34" charset="0"/>
              </a:rPr>
              <a:t>=</a:t>
            </a:r>
          </a:p>
          <a:p>
            <a:pPr indent="-342900" algn="ctr">
              <a:defRPr/>
            </a:pPr>
            <a:r>
              <a:rPr lang="en-US" sz="2000" b="1" dirty="0" smtClean="0">
                <a:solidFill>
                  <a:schemeClr val="bg1"/>
                </a:solidFill>
                <a:latin typeface="Arial" pitchFamily="34" charset="0"/>
              </a:rPr>
              <a:t>20 sec Radio ON</a:t>
            </a:r>
          </a:p>
        </p:txBody>
      </p:sp>
      <p:grpSp>
        <p:nvGrpSpPr>
          <p:cNvPr id="22" name="Group 21"/>
          <p:cNvGrpSpPr/>
          <p:nvPr/>
        </p:nvGrpSpPr>
        <p:grpSpPr>
          <a:xfrm>
            <a:off x="190500" y="1219200"/>
            <a:ext cx="8763000" cy="3962400"/>
            <a:chOff x="1066800" y="838200"/>
            <a:chExt cx="8763000" cy="3962400"/>
          </a:xfrm>
        </p:grpSpPr>
        <p:grpSp>
          <p:nvGrpSpPr>
            <p:cNvPr id="19" name="Group 18"/>
            <p:cNvGrpSpPr/>
            <p:nvPr/>
          </p:nvGrpSpPr>
          <p:grpSpPr>
            <a:xfrm>
              <a:off x="1066800" y="838200"/>
              <a:ext cx="8763000" cy="3962400"/>
              <a:chOff x="-6781800" y="7315200"/>
              <a:chExt cx="8763000" cy="3962400"/>
            </a:xfrm>
            <a:effectLst>
              <a:outerShdw blurRad="50800" dist="38100" dir="2700000" algn="tl" rotWithShape="0">
                <a:prstClr val="black">
                  <a:alpha val="40000"/>
                </a:prstClr>
              </a:outerShdw>
            </a:effectLst>
          </p:grpSpPr>
          <p:sp>
            <p:nvSpPr>
              <p:cNvPr id="16" name="Rectangle 15"/>
              <p:cNvSpPr/>
              <p:nvPr/>
            </p:nvSpPr>
            <p:spPr>
              <a:xfrm>
                <a:off x="-6781800" y="7315200"/>
                <a:ext cx="8763000" cy="396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z</a:t>
                </a:r>
                <a:endParaRPr lang="en-US" dirty="0"/>
              </a:p>
            </p:txBody>
          </p:sp>
          <p:sp>
            <p:nvSpPr>
              <p:cNvPr id="17" name="TextBox 16"/>
              <p:cNvSpPr txBox="1"/>
              <p:nvPr/>
            </p:nvSpPr>
            <p:spPr>
              <a:xfrm>
                <a:off x="-6629400" y="7367568"/>
                <a:ext cx="8229600" cy="1200329"/>
              </a:xfrm>
              <a:prstGeom prst="rect">
                <a:avLst/>
              </a:prstGeom>
              <a:noFill/>
            </p:spPr>
            <p:txBody>
              <a:bodyPr wrap="square" rtlCol="0">
                <a:spAutoFit/>
              </a:bodyPr>
              <a:lstStyle/>
              <a:p>
                <a:r>
                  <a:rPr lang="en-US" sz="2400" b="1" dirty="0" smtClean="0"/>
                  <a:t>Newer Wireless Processor</a:t>
                </a:r>
              </a:p>
              <a:p>
                <a:r>
                  <a:rPr lang="en-US" sz="2400" dirty="0" smtClean="0"/>
                  <a:t>32-bit - 16MIPs with low power.  192kB ROM, 96kB RAM</a:t>
                </a:r>
              </a:p>
              <a:p>
                <a:endParaRPr lang="en-US" sz="2400" dirty="0" smtClean="0"/>
              </a:p>
            </p:txBody>
          </p:sp>
          <p:pic>
            <p:nvPicPr>
              <p:cNvPr id="18" name="Picture 6" descr="http://www.jennic.com/files/media/Jennic_3_module_2.jpg"/>
              <p:cNvPicPr>
                <a:picLocks noChangeAspect="1" noChangeArrowheads="1"/>
              </p:cNvPicPr>
              <p:nvPr/>
            </p:nvPicPr>
            <p:blipFill>
              <a:blip r:embed="rId4" cstate="print"/>
              <a:srcRect/>
              <a:stretch>
                <a:fillRect/>
              </a:stretch>
            </p:blipFill>
            <p:spPr bwMode="auto">
              <a:xfrm>
                <a:off x="-6400800" y="8200766"/>
                <a:ext cx="2590800" cy="2600804"/>
              </a:xfrm>
              <a:prstGeom prst="rect">
                <a:avLst/>
              </a:prstGeom>
              <a:noFill/>
            </p:spPr>
          </p:pic>
        </p:grpSp>
        <p:pic>
          <p:nvPicPr>
            <p:cNvPr id="20" name="Picture 2"/>
            <p:cNvPicPr>
              <a:picLocks noChangeAspect="1" noChangeArrowheads="1"/>
            </p:cNvPicPr>
            <p:nvPr/>
          </p:nvPicPr>
          <p:blipFill>
            <a:blip r:embed="rId5" cstate="print"/>
            <a:srcRect/>
            <a:stretch>
              <a:fillRect/>
            </a:stretch>
          </p:blipFill>
          <p:spPr bwMode="auto">
            <a:xfrm>
              <a:off x="4800600" y="1728768"/>
              <a:ext cx="4876800" cy="2912343"/>
            </a:xfrm>
            <a:prstGeom prst="rect">
              <a:avLst/>
            </a:prstGeom>
            <a:noFill/>
            <a:ln w="9525">
              <a:noFill/>
              <a:miter lim="800000"/>
              <a:headEnd/>
              <a:tailEnd/>
            </a:ln>
            <a:effectLst/>
          </p:spPr>
        </p:pic>
        <p:sp>
          <p:nvSpPr>
            <p:cNvPr id="21" name="TextBox 20"/>
            <p:cNvSpPr txBox="1"/>
            <p:nvPr/>
          </p:nvSpPr>
          <p:spPr>
            <a:xfrm>
              <a:off x="1600200" y="4360143"/>
              <a:ext cx="2207207" cy="338554"/>
            </a:xfrm>
            <a:prstGeom prst="rect">
              <a:avLst/>
            </a:prstGeom>
            <a:noFill/>
          </p:spPr>
          <p:txBody>
            <a:bodyPr wrap="none" rtlCol="0">
              <a:spAutoFit/>
            </a:bodyPr>
            <a:lstStyle/>
            <a:p>
              <a:r>
                <a:rPr lang="en-US" sz="1600" dirty="0" smtClean="0"/>
                <a:t>http://www.jennic.com</a:t>
              </a:r>
            </a:p>
          </p:txBody>
        </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28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428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2821" grpId="0"/>
      <p:bldP spid="12"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Internet of Things</a:t>
            </a:r>
            <a:endParaRPr lang="en-US" dirty="0"/>
          </a:p>
        </p:txBody>
      </p:sp>
      <p:cxnSp>
        <p:nvCxnSpPr>
          <p:cNvPr id="8" name="Straight Connector 7"/>
          <p:cNvCxnSpPr/>
          <p:nvPr/>
        </p:nvCxnSpPr>
        <p:spPr>
          <a:xfrm rot="5400000">
            <a:off x="-2490609" y="3617688"/>
            <a:ext cx="5334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4" descr="http://www.franceresidence.co.uk/images/storyimages/823B50A8C133476AB63B9B0F6826A3E6.jpg"/>
          <p:cNvPicPr>
            <a:picLocks noChangeAspect="1" noChangeArrowheads="1"/>
          </p:cNvPicPr>
          <p:nvPr/>
        </p:nvPicPr>
        <p:blipFill>
          <a:blip r:embed="rId4" cstate="print">
            <a:clrChange>
              <a:clrFrom>
                <a:srgbClr val="FFFFFF"/>
              </a:clrFrom>
              <a:clrTo>
                <a:srgbClr val="FFFFFF">
                  <a:alpha val="0"/>
                </a:srgbClr>
              </a:clrTo>
            </a:clrChange>
          </a:blip>
          <a:srcRect t="11364" r="6191" b="17614"/>
          <a:stretch>
            <a:fillRect/>
          </a:stretch>
        </p:blipFill>
        <p:spPr bwMode="auto">
          <a:xfrm>
            <a:off x="-304800" y="762000"/>
            <a:ext cx="5029200" cy="2857500"/>
          </a:xfrm>
          <a:prstGeom prst="rect">
            <a:avLst/>
          </a:prstGeom>
          <a:noFill/>
        </p:spPr>
      </p:pic>
      <p:pic>
        <p:nvPicPr>
          <p:cNvPr id="4" name="Picture 3" descr="M&amp;E Coordinated Model (Rhonnda Valley Hospital – Wales)"/>
          <p:cNvPicPr>
            <a:picLocks noChangeAspect="1" noChangeArrowheads="1"/>
          </p:cNvPicPr>
          <p:nvPr/>
        </p:nvPicPr>
        <p:blipFill>
          <a:blip r:embed="rId5" cstate="print"/>
          <a:srcRect r="5467"/>
          <a:stretch>
            <a:fillRect/>
          </a:stretch>
        </p:blipFill>
        <p:spPr bwMode="auto">
          <a:xfrm>
            <a:off x="178278" y="3562350"/>
            <a:ext cx="4322064" cy="2743200"/>
          </a:xfrm>
          <a:prstGeom prst="rect">
            <a:avLst/>
          </a:prstGeom>
          <a:noFill/>
        </p:spPr>
      </p:pic>
      <p:cxnSp>
        <p:nvCxnSpPr>
          <p:cNvPr id="7" name="Straight Connector 6"/>
          <p:cNvCxnSpPr/>
          <p:nvPr/>
        </p:nvCxnSpPr>
        <p:spPr>
          <a:xfrm>
            <a:off x="159592" y="3588201"/>
            <a:ext cx="4343400" cy="0"/>
          </a:xfrm>
          <a:prstGeom prst="line">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8" name="Group 77"/>
          <p:cNvGrpSpPr/>
          <p:nvPr/>
        </p:nvGrpSpPr>
        <p:grpSpPr>
          <a:xfrm>
            <a:off x="-306234" y="762000"/>
            <a:ext cx="5029200" cy="5543550"/>
            <a:chOff x="-304800" y="762000"/>
            <a:chExt cx="5029200" cy="5543550"/>
          </a:xfrm>
        </p:grpSpPr>
        <p:pic>
          <p:nvPicPr>
            <p:cNvPr id="79" name="Picture 4" descr="http://www.franceresidence.co.uk/images/storyimages/823B50A8C133476AB63B9B0F6826A3E6.jpg"/>
            <p:cNvPicPr>
              <a:picLocks noChangeAspect="1" noChangeArrowheads="1"/>
            </p:cNvPicPr>
            <p:nvPr/>
          </p:nvPicPr>
          <p:blipFill>
            <a:blip r:embed="rId4" cstate="print">
              <a:clrChange>
                <a:clrFrom>
                  <a:srgbClr val="FFFFFF"/>
                </a:clrFrom>
                <a:clrTo>
                  <a:srgbClr val="FFFFFF">
                    <a:alpha val="0"/>
                  </a:srgbClr>
                </a:clrTo>
              </a:clrChange>
              <a:duotone>
                <a:schemeClr val="bg2">
                  <a:shade val="45000"/>
                  <a:satMod val="135000"/>
                </a:schemeClr>
                <a:prstClr val="white"/>
              </a:duotone>
            </a:blip>
            <a:srcRect t="11364" r="6191" b="17614"/>
            <a:stretch>
              <a:fillRect/>
            </a:stretch>
          </p:blipFill>
          <p:spPr bwMode="auto">
            <a:xfrm>
              <a:off x="-304800" y="762000"/>
              <a:ext cx="5029200" cy="2857500"/>
            </a:xfrm>
            <a:prstGeom prst="rect">
              <a:avLst/>
            </a:prstGeom>
            <a:noFill/>
          </p:spPr>
        </p:pic>
        <p:pic>
          <p:nvPicPr>
            <p:cNvPr id="80" name="Picture 79" descr="M&amp;E Coordinated Model (Rhonnda Valley Hospital – Wales)"/>
            <p:cNvPicPr>
              <a:picLocks noChangeAspect="1" noChangeArrowheads="1"/>
            </p:cNvPicPr>
            <p:nvPr/>
          </p:nvPicPr>
          <p:blipFill>
            <a:blip r:embed="rId5" cstate="print">
              <a:duotone>
                <a:schemeClr val="bg2">
                  <a:shade val="45000"/>
                  <a:satMod val="135000"/>
                </a:schemeClr>
                <a:prstClr val="white"/>
              </a:duotone>
            </a:blip>
            <a:srcRect r="5467"/>
            <a:stretch>
              <a:fillRect/>
            </a:stretch>
          </p:blipFill>
          <p:spPr bwMode="auto">
            <a:xfrm>
              <a:off x="178278" y="3562350"/>
              <a:ext cx="4322064" cy="2743200"/>
            </a:xfrm>
            <a:prstGeom prst="rect">
              <a:avLst/>
            </a:prstGeom>
            <a:noFill/>
          </p:spPr>
        </p:pic>
        <p:cxnSp>
          <p:nvCxnSpPr>
            <p:cNvPr id="81" name="Straight Connector 80"/>
            <p:cNvCxnSpPr/>
            <p:nvPr/>
          </p:nvCxnSpPr>
          <p:spPr>
            <a:xfrm>
              <a:off x="159592" y="3588201"/>
              <a:ext cx="4343400" cy="0"/>
            </a:xfrm>
            <a:prstGeom prst="line">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2" name="Group 81"/>
            <p:cNvGrpSpPr/>
            <p:nvPr/>
          </p:nvGrpSpPr>
          <p:grpSpPr>
            <a:xfrm>
              <a:off x="990620" y="798613"/>
              <a:ext cx="2819407" cy="2630396"/>
              <a:chOff x="6019803" y="2590800"/>
              <a:chExt cx="2039344" cy="1776769"/>
            </a:xfrm>
          </p:grpSpPr>
          <p:sp>
            <p:nvSpPr>
              <p:cNvPr id="106" name="Oval 49"/>
              <p:cNvSpPr>
                <a:spLocks noChangeAspect="1" noChangeArrowheads="1"/>
              </p:cNvSpPr>
              <p:nvPr/>
            </p:nvSpPr>
            <p:spPr bwMode="auto">
              <a:xfrm>
                <a:off x="6477000" y="2971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07" name="Oval 49"/>
              <p:cNvSpPr>
                <a:spLocks noChangeAspect="1" noChangeArrowheads="1"/>
              </p:cNvSpPr>
              <p:nvPr/>
            </p:nvSpPr>
            <p:spPr bwMode="auto">
              <a:xfrm>
                <a:off x="7926906" y="3558924"/>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08" name="Oval 49"/>
              <p:cNvSpPr>
                <a:spLocks noChangeAspect="1" noChangeArrowheads="1"/>
              </p:cNvSpPr>
              <p:nvPr/>
            </p:nvSpPr>
            <p:spPr bwMode="auto">
              <a:xfrm>
                <a:off x="6858000" y="3657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09" name="Oval 49"/>
              <p:cNvSpPr>
                <a:spLocks noChangeAspect="1" noChangeArrowheads="1"/>
              </p:cNvSpPr>
              <p:nvPr/>
            </p:nvSpPr>
            <p:spPr bwMode="auto">
              <a:xfrm>
                <a:off x="7424837" y="4248200"/>
                <a:ext cx="158688" cy="119369"/>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10" name="Oval 49"/>
              <p:cNvSpPr>
                <a:spLocks noChangeAspect="1" noChangeArrowheads="1"/>
              </p:cNvSpPr>
              <p:nvPr/>
            </p:nvSpPr>
            <p:spPr bwMode="auto">
              <a:xfrm>
                <a:off x="6019803" y="3276602"/>
                <a:ext cx="136471" cy="102657"/>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111" name="Oval 49"/>
              <p:cNvSpPr>
                <a:spLocks noChangeAspect="1" noChangeArrowheads="1"/>
              </p:cNvSpPr>
              <p:nvPr/>
            </p:nvSpPr>
            <p:spPr bwMode="auto">
              <a:xfrm>
                <a:off x="6801959" y="3276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12" name="Straight Connector 111"/>
              <p:cNvCxnSpPr/>
              <p:nvPr/>
            </p:nvCxnSpPr>
            <p:spPr>
              <a:xfrm rot="5400000">
                <a:off x="7348060" y="2786479"/>
                <a:ext cx="351720" cy="17683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13" name="Straight Connector 112"/>
              <p:cNvCxnSpPr/>
              <p:nvPr/>
            </p:nvCxnSpPr>
            <p:spPr>
              <a:xfrm flipV="1">
                <a:off x="6959600" y="3124200"/>
                <a:ext cx="355600" cy="16827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14" name="Straight Connector 113"/>
              <p:cNvCxnSpPr/>
              <p:nvPr/>
            </p:nvCxnSpPr>
            <p:spPr>
              <a:xfrm rot="10800000">
                <a:off x="6594477" y="3076577"/>
                <a:ext cx="215898" cy="1968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15" name="Straight Connector 114"/>
              <p:cNvCxnSpPr/>
              <p:nvPr/>
            </p:nvCxnSpPr>
            <p:spPr>
              <a:xfrm rot="10800000" flipV="1">
                <a:off x="6162675" y="3070225"/>
                <a:ext cx="295275" cy="200026"/>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16" name="Straight Connector 115"/>
              <p:cNvCxnSpPr/>
              <p:nvPr/>
            </p:nvCxnSpPr>
            <p:spPr>
              <a:xfrm rot="16200000" flipH="1">
                <a:off x="6777037" y="3503611"/>
                <a:ext cx="241301" cy="3492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17" name="Straight Connector 116"/>
              <p:cNvCxnSpPr/>
              <p:nvPr/>
            </p:nvCxnSpPr>
            <p:spPr>
              <a:xfrm>
                <a:off x="7445377" y="3165475"/>
                <a:ext cx="506191" cy="40548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118" name="Oval 49"/>
              <p:cNvSpPr>
                <a:spLocks noChangeAspect="1" noChangeArrowheads="1"/>
              </p:cNvSpPr>
              <p:nvPr/>
            </p:nvSpPr>
            <p:spPr bwMode="auto">
              <a:xfrm>
                <a:off x="7563959" y="2590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19" name="Straight Connector 118"/>
              <p:cNvCxnSpPr/>
              <p:nvPr/>
            </p:nvCxnSpPr>
            <p:spPr>
              <a:xfrm flipV="1">
                <a:off x="7065757" y="2651854"/>
                <a:ext cx="484573" cy="171571"/>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20" name="Straight Connector 119"/>
              <p:cNvCxnSpPr/>
              <p:nvPr/>
            </p:nvCxnSpPr>
            <p:spPr>
              <a:xfrm rot="16200000" flipH="1">
                <a:off x="6943857" y="3765415"/>
                <a:ext cx="473860" cy="467774"/>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121" name="Oval 49"/>
              <p:cNvSpPr>
                <a:spLocks noChangeAspect="1" noChangeArrowheads="1"/>
              </p:cNvSpPr>
              <p:nvPr/>
            </p:nvSpPr>
            <p:spPr bwMode="auto">
              <a:xfrm>
                <a:off x="6935679" y="2804973"/>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22" name="Straight Connector 121"/>
              <p:cNvCxnSpPr/>
              <p:nvPr/>
            </p:nvCxnSpPr>
            <p:spPr>
              <a:xfrm rot="10800000" flipV="1">
                <a:off x="6620614" y="2878705"/>
                <a:ext cx="288747" cy="126334"/>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123" name="Oval 49"/>
              <p:cNvSpPr>
                <a:spLocks noChangeAspect="1" noChangeArrowheads="1"/>
              </p:cNvSpPr>
              <p:nvPr/>
            </p:nvSpPr>
            <p:spPr bwMode="auto">
              <a:xfrm>
                <a:off x="7335717" y="30567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24" name="Straight Connector 123"/>
              <p:cNvCxnSpPr/>
              <p:nvPr/>
            </p:nvCxnSpPr>
            <p:spPr>
              <a:xfrm>
                <a:off x="7067271" y="2905676"/>
                <a:ext cx="263183" cy="148339"/>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grpSp>
          <p:nvGrpSpPr>
            <p:cNvPr id="83" name="Group 5"/>
            <p:cNvGrpSpPr/>
            <p:nvPr/>
          </p:nvGrpSpPr>
          <p:grpSpPr>
            <a:xfrm>
              <a:off x="838211" y="3733805"/>
              <a:ext cx="2697426" cy="2538922"/>
              <a:chOff x="6019803" y="2566072"/>
              <a:chExt cx="1951115" cy="1714981"/>
            </a:xfrm>
          </p:grpSpPr>
          <p:sp>
            <p:nvSpPr>
              <p:cNvPr id="84" name="Oval 49"/>
              <p:cNvSpPr>
                <a:spLocks noChangeAspect="1" noChangeArrowheads="1"/>
              </p:cNvSpPr>
              <p:nvPr/>
            </p:nvSpPr>
            <p:spPr bwMode="auto">
              <a:xfrm>
                <a:off x="6681212" y="2566072"/>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5" name="Oval 49"/>
              <p:cNvSpPr>
                <a:spLocks noChangeAspect="1" noChangeArrowheads="1"/>
              </p:cNvSpPr>
              <p:nvPr/>
            </p:nvSpPr>
            <p:spPr bwMode="auto">
              <a:xfrm>
                <a:off x="6477000" y="29718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6" name="Oval 49"/>
              <p:cNvSpPr>
                <a:spLocks noChangeAspect="1" noChangeArrowheads="1"/>
              </p:cNvSpPr>
              <p:nvPr/>
            </p:nvSpPr>
            <p:spPr bwMode="auto">
              <a:xfrm>
                <a:off x="7838677" y="32352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7" name="Oval 49"/>
              <p:cNvSpPr>
                <a:spLocks noChangeAspect="1" noChangeArrowheads="1"/>
              </p:cNvSpPr>
              <p:nvPr/>
            </p:nvSpPr>
            <p:spPr bwMode="auto">
              <a:xfrm>
                <a:off x="6858000" y="3657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8" name="Oval 49"/>
              <p:cNvSpPr>
                <a:spLocks noChangeAspect="1" noChangeArrowheads="1"/>
              </p:cNvSpPr>
              <p:nvPr/>
            </p:nvSpPr>
            <p:spPr bwMode="auto">
              <a:xfrm>
                <a:off x="7507973" y="4161684"/>
                <a:ext cx="158688" cy="119369"/>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89" name="Oval 49"/>
              <p:cNvSpPr>
                <a:spLocks noChangeAspect="1" noChangeArrowheads="1"/>
              </p:cNvSpPr>
              <p:nvPr/>
            </p:nvSpPr>
            <p:spPr bwMode="auto">
              <a:xfrm>
                <a:off x="6019803" y="3646970"/>
                <a:ext cx="136471" cy="102657"/>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sp>
            <p:nvSpPr>
              <p:cNvPr id="90" name="Oval 49"/>
              <p:cNvSpPr>
                <a:spLocks noChangeAspect="1" noChangeArrowheads="1"/>
              </p:cNvSpPr>
              <p:nvPr/>
            </p:nvSpPr>
            <p:spPr bwMode="auto">
              <a:xfrm>
                <a:off x="6801959" y="32766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91" name="Straight Connector 90"/>
              <p:cNvCxnSpPr/>
              <p:nvPr/>
            </p:nvCxnSpPr>
            <p:spPr>
              <a:xfrm rot="16200000" flipH="1">
                <a:off x="7285986" y="3244010"/>
                <a:ext cx="412266" cy="188761"/>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2" name="Straight Connector 91"/>
              <p:cNvCxnSpPr/>
              <p:nvPr/>
            </p:nvCxnSpPr>
            <p:spPr>
              <a:xfrm flipV="1">
                <a:off x="6959600" y="3124200"/>
                <a:ext cx="355600" cy="16827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3" name="Straight Connector 92"/>
              <p:cNvCxnSpPr/>
              <p:nvPr/>
            </p:nvCxnSpPr>
            <p:spPr>
              <a:xfrm rot="10800000">
                <a:off x="6594477" y="3076577"/>
                <a:ext cx="215898" cy="196848"/>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4" name="Straight Connector 93"/>
              <p:cNvCxnSpPr/>
              <p:nvPr/>
            </p:nvCxnSpPr>
            <p:spPr>
              <a:xfrm rot="10800000">
                <a:off x="6161044" y="3692007"/>
                <a:ext cx="671742" cy="643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5" name="Straight Connector 94"/>
              <p:cNvCxnSpPr/>
              <p:nvPr/>
            </p:nvCxnSpPr>
            <p:spPr>
              <a:xfrm rot="16200000" flipH="1">
                <a:off x="6777037" y="3503611"/>
                <a:ext cx="241301" cy="34925"/>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6" name="Straight Connector 95"/>
              <p:cNvCxnSpPr/>
              <p:nvPr/>
            </p:nvCxnSpPr>
            <p:spPr>
              <a:xfrm>
                <a:off x="7476275" y="3122602"/>
                <a:ext cx="351373" cy="136720"/>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97" name="Oval 49"/>
              <p:cNvSpPr>
                <a:spLocks noChangeAspect="1" noChangeArrowheads="1"/>
              </p:cNvSpPr>
              <p:nvPr/>
            </p:nvSpPr>
            <p:spPr bwMode="auto">
              <a:xfrm>
                <a:off x="7507973" y="3544028"/>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98" name="Straight Connector 97"/>
              <p:cNvCxnSpPr/>
              <p:nvPr/>
            </p:nvCxnSpPr>
            <p:spPr>
              <a:xfrm flipV="1">
                <a:off x="7011916" y="3595500"/>
                <a:ext cx="496057" cy="102943"/>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99" name="Straight Connector 98"/>
              <p:cNvCxnSpPr/>
              <p:nvPr/>
            </p:nvCxnSpPr>
            <p:spPr>
              <a:xfrm>
                <a:off x="6946900" y="3762372"/>
                <a:ext cx="561073" cy="399312"/>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100" name="Oval 49"/>
              <p:cNvSpPr>
                <a:spLocks noChangeAspect="1" noChangeArrowheads="1"/>
              </p:cNvSpPr>
              <p:nvPr/>
            </p:nvSpPr>
            <p:spPr bwMode="auto">
              <a:xfrm>
                <a:off x="6935679" y="2804973"/>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01" name="Straight Connector 100"/>
              <p:cNvCxnSpPr/>
              <p:nvPr/>
            </p:nvCxnSpPr>
            <p:spPr>
              <a:xfrm rot="10800000" flipV="1">
                <a:off x="6620614" y="2878705"/>
                <a:ext cx="288747" cy="126334"/>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sp>
            <p:nvSpPr>
              <p:cNvPr id="102" name="Oval 49"/>
              <p:cNvSpPr>
                <a:spLocks noChangeAspect="1" noChangeArrowheads="1"/>
              </p:cNvSpPr>
              <p:nvPr/>
            </p:nvSpPr>
            <p:spPr bwMode="auto">
              <a:xfrm>
                <a:off x="7335717" y="3056700"/>
                <a:ext cx="132241" cy="9947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defRPr/>
                </a:pPr>
                <a:endParaRPr lang="en-US" sz="2400" b="1" dirty="0">
                  <a:solidFill>
                    <a:schemeClr val="bg1"/>
                  </a:solidFill>
                  <a:latin typeface="Arial" pitchFamily="34" charset="0"/>
                </a:endParaRPr>
              </a:p>
            </p:txBody>
          </p:sp>
          <p:cxnSp>
            <p:nvCxnSpPr>
              <p:cNvPr id="103" name="Straight Connector 102"/>
              <p:cNvCxnSpPr/>
              <p:nvPr/>
            </p:nvCxnSpPr>
            <p:spPr>
              <a:xfrm>
                <a:off x="7073229" y="2889372"/>
                <a:ext cx="265252" cy="170499"/>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cxnSp>
            <p:nvCxnSpPr>
              <p:cNvPr id="104" name="Straight Connector 103"/>
              <p:cNvCxnSpPr/>
              <p:nvPr/>
            </p:nvCxnSpPr>
            <p:spPr>
              <a:xfrm>
                <a:off x="6799365" y="2657752"/>
                <a:ext cx="153295" cy="141546"/>
              </a:xfrm>
              <a:prstGeom prst="line">
                <a:avLst/>
              </a:prstGeom>
              <a:ln>
                <a:prstDash val="sysDash"/>
              </a:ln>
            </p:spPr>
            <p:style>
              <a:lnRef idx="2">
                <a:schemeClr val="accent6"/>
              </a:lnRef>
              <a:fillRef idx="0">
                <a:schemeClr val="accent6"/>
              </a:fillRef>
              <a:effectRef idx="1">
                <a:schemeClr val="accent6"/>
              </a:effectRef>
              <a:fontRef idx="minor">
                <a:schemeClr val="tx1"/>
              </a:fontRef>
            </p:style>
          </p:cxnSp>
        </p:grpSp>
      </p:grpSp>
      <p:grpSp>
        <p:nvGrpSpPr>
          <p:cNvPr id="134" name="Group 133"/>
          <p:cNvGrpSpPr/>
          <p:nvPr/>
        </p:nvGrpSpPr>
        <p:grpSpPr>
          <a:xfrm>
            <a:off x="5507371" y="3745468"/>
            <a:ext cx="2874629" cy="2731532"/>
            <a:chOff x="5507371" y="3745468"/>
            <a:chExt cx="2874629" cy="2731532"/>
          </a:xfrm>
        </p:grpSpPr>
        <p:pic>
          <p:nvPicPr>
            <p:cNvPr id="13" name="Picture 2"/>
            <p:cNvPicPr>
              <a:picLocks noChangeAspect="1" noChangeArrowheads="1"/>
            </p:cNvPicPr>
            <p:nvPr/>
          </p:nvPicPr>
          <p:blipFill>
            <a:blip r:embed="rId6" cstate="print"/>
            <a:srcRect/>
            <a:stretch>
              <a:fillRect/>
            </a:stretch>
          </p:blipFill>
          <p:spPr bwMode="auto">
            <a:xfrm>
              <a:off x="5507371" y="3803650"/>
              <a:ext cx="2874629" cy="2673350"/>
            </a:xfrm>
            <a:prstGeom prst="rect">
              <a:avLst/>
            </a:prstGeom>
            <a:noFill/>
            <a:ln w="9525">
              <a:noFill/>
              <a:miter lim="800000"/>
              <a:headEnd/>
              <a:tailEnd/>
            </a:ln>
            <a:effectLst/>
          </p:spPr>
        </p:pic>
        <p:sp>
          <p:nvSpPr>
            <p:cNvPr id="131" name="TextBox 130"/>
            <p:cNvSpPr txBox="1"/>
            <p:nvPr/>
          </p:nvSpPr>
          <p:spPr>
            <a:xfrm>
              <a:off x="5867400" y="3745468"/>
              <a:ext cx="2007473" cy="369332"/>
            </a:xfrm>
            <a:prstGeom prst="rect">
              <a:avLst/>
            </a:prstGeom>
            <a:noFill/>
          </p:spPr>
          <p:txBody>
            <a:bodyPr wrap="none" rtlCol="0">
              <a:spAutoFit/>
            </a:bodyPr>
            <a:lstStyle/>
            <a:p>
              <a:r>
                <a:rPr lang="en-US" dirty="0" smtClean="0"/>
                <a:t>COTS Sensor Nodes</a:t>
              </a:r>
            </a:p>
          </p:txBody>
        </p:sp>
      </p:grpSp>
      <p:grpSp>
        <p:nvGrpSpPr>
          <p:cNvPr id="133" name="Group 132"/>
          <p:cNvGrpSpPr/>
          <p:nvPr/>
        </p:nvGrpSpPr>
        <p:grpSpPr>
          <a:xfrm>
            <a:off x="5486400" y="805934"/>
            <a:ext cx="3011699" cy="2899584"/>
            <a:chOff x="5486400" y="805934"/>
            <a:chExt cx="3011699" cy="2899584"/>
          </a:xfrm>
        </p:grpSpPr>
        <p:pic>
          <p:nvPicPr>
            <p:cNvPr id="14" name="Picture 4" descr="http://www.ieee802.org/15/pub/ieee802-15%20logo.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791200" y="2695282"/>
              <a:ext cx="2049334" cy="1010236"/>
            </a:xfrm>
            <a:prstGeom prst="rect">
              <a:avLst/>
            </a:prstGeom>
            <a:noFill/>
          </p:spPr>
        </p:pic>
        <p:pic>
          <p:nvPicPr>
            <p:cNvPr id="15" name="Picture 6" descr="http://news.soft32.com/wp-content/upload/ZigBeeLogo.jpg"/>
            <p:cNvPicPr>
              <a:picLocks noChangeAspect="1" noChangeArrowheads="1"/>
            </p:cNvPicPr>
            <p:nvPr/>
          </p:nvPicPr>
          <p:blipFill>
            <a:blip r:embed="rId8" cstate="print"/>
            <a:srcRect/>
            <a:stretch>
              <a:fillRect/>
            </a:stretch>
          </p:blipFill>
          <p:spPr bwMode="auto">
            <a:xfrm>
              <a:off x="5486400" y="1752600"/>
              <a:ext cx="1024667" cy="793757"/>
            </a:xfrm>
            <a:prstGeom prst="rect">
              <a:avLst/>
            </a:prstGeom>
            <a:noFill/>
          </p:spPr>
        </p:pic>
        <p:pic>
          <p:nvPicPr>
            <p:cNvPr id="16" name="Picture 8" descr="http://upload.wikimedia.org/wikipedia/commons/c/c6/Tos-jwall.jpg"/>
            <p:cNvPicPr>
              <a:picLocks noChangeAspect="1" noChangeArrowheads="1"/>
            </p:cNvPicPr>
            <p:nvPr/>
          </p:nvPicPr>
          <p:blipFill>
            <a:blip r:embed="rId9" cstate="print"/>
            <a:srcRect/>
            <a:stretch>
              <a:fillRect/>
            </a:stretch>
          </p:blipFill>
          <p:spPr bwMode="auto">
            <a:xfrm>
              <a:off x="6705600" y="1827366"/>
              <a:ext cx="1792499" cy="685517"/>
            </a:xfrm>
            <a:prstGeom prst="rect">
              <a:avLst/>
            </a:prstGeom>
            <a:noFill/>
          </p:spPr>
        </p:pic>
        <p:sp>
          <p:nvSpPr>
            <p:cNvPr id="17" name="TextBox 16"/>
            <p:cNvSpPr txBox="1"/>
            <p:nvPr/>
          </p:nvSpPr>
          <p:spPr>
            <a:xfrm>
              <a:off x="5791200" y="1167825"/>
              <a:ext cx="2206053" cy="584775"/>
            </a:xfrm>
            <a:prstGeom prst="rect">
              <a:avLst/>
            </a:prstGeom>
            <a:noFill/>
          </p:spPr>
          <p:txBody>
            <a:bodyPr wrap="none" rtlCol="0">
              <a:spAutoFit/>
            </a:bodyPr>
            <a:lstStyle/>
            <a:p>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cs typeface="Arial" pitchFamily="34" charset="0"/>
                </a:rPr>
                <a:t>6LoWPAN</a:t>
              </a:r>
            </a:p>
          </p:txBody>
        </p:sp>
        <p:sp>
          <p:nvSpPr>
            <p:cNvPr id="132" name="TextBox 131"/>
            <p:cNvSpPr txBox="1"/>
            <p:nvPr/>
          </p:nvSpPr>
          <p:spPr>
            <a:xfrm>
              <a:off x="5656819" y="805934"/>
              <a:ext cx="2306081" cy="369332"/>
            </a:xfrm>
            <a:prstGeom prst="rect">
              <a:avLst/>
            </a:prstGeom>
            <a:noFill/>
          </p:spPr>
          <p:txBody>
            <a:bodyPr wrap="none" rtlCol="0">
              <a:spAutoFit/>
            </a:bodyPr>
            <a:lstStyle/>
            <a:p>
              <a:r>
                <a:rPr lang="en-US" dirty="0" smtClean="0"/>
                <a:t>Communication Stacks</a:t>
              </a:r>
            </a:p>
          </p:txBody>
        </p:sp>
      </p:grpSp>
      <p:grpSp>
        <p:nvGrpSpPr>
          <p:cNvPr id="151" name="Group 150"/>
          <p:cNvGrpSpPr/>
          <p:nvPr/>
        </p:nvGrpSpPr>
        <p:grpSpPr>
          <a:xfrm>
            <a:off x="304800" y="914400"/>
            <a:ext cx="4267200" cy="5093732"/>
            <a:chOff x="304800" y="914400"/>
            <a:chExt cx="4267200" cy="5093732"/>
          </a:xfrm>
        </p:grpSpPr>
        <p:sp>
          <p:nvSpPr>
            <p:cNvPr id="135" name="TextBox 134"/>
            <p:cNvSpPr txBox="1"/>
            <p:nvPr/>
          </p:nvSpPr>
          <p:spPr>
            <a:xfrm>
              <a:off x="381000" y="20574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36" name="TextBox 135"/>
            <p:cNvSpPr txBox="1"/>
            <p:nvPr/>
          </p:nvSpPr>
          <p:spPr>
            <a:xfrm>
              <a:off x="2291636" y="28194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37" name="TextBox 136"/>
            <p:cNvSpPr txBox="1"/>
            <p:nvPr/>
          </p:nvSpPr>
          <p:spPr>
            <a:xfrm>
              <a:off x="2901236" y="1764268"/>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38" name="TextBox 137"/>
            <p:cNvSpPr txBox="1"/>
            <p:nvPr/>
          </p:nvSpPr>
          <p:spPr>
            <a:xfrm>
              <a:off x="762000" y="9144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39" name="TextBox 138"/>
            <p:cNvSpPr txBox="1"/>
            <p:nvPr/>
          </p:nvSpPr>
          <p:spPr>
            <a:xfrm>
              <a:off x="304800" y="49530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40" name="TextBox 139"/>
            <p:cNvSpPr txBox="1"/>
            <p:nvPr/>
          </p:nvSpPr>
          <p:spPr>
            <a:xfrm>
              <a:off x="2362200" y="56388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41" name="TextBox 140"/>
            <p:cNvSpPr txBox="1"/>
            <p:nvPr/>
          </p:nvSpPr>
          <p:spPr>
            <a:xfrm>
              <a:off x="457200" y="39624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42" name="TextBox 141"/>
            <p:cNvSpPr txBox="1"/>
            <p:nvPr/>
          </p:nvSpPr>
          <p:spPr>
            <a:xfrm>
              <a:off x="2286000" y="38100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sp>
          <p:nvSpPr>
            <p:cNvPr id="150" name="TextBox 149"/>
            <p:cNvSpPr txBox="1"/>
            <p:nvPr/>
          </p:nvSpPr>
          <p:spPr>
            <a:xfrm>
              <a:off x="3053636" y="5029200"/>
              <a:ext cx="1518364" cy="369332"/>
            </a:xfrm>
            <a:prstGeom prst="rect">
              <a:avLst/>
            </a:prstGeom>
            <a:noFill/>
          </p:spPr>
          <p:txBody>
            <a:bodyPr wrap="none" rtlCol="0">
              <a:spAutoFit/>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rPr>
                <a:t>Loc = (?,?)</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ahoma" pitchFamily="34" charset="0"/>
                <a:cs typeface="Tahoma" pitchFamily="34" charset="0"/>
              </a:endParaRPr>
            </a:p>
          </p:txBody>
        </p:sp>
      </p:grpSp>
      <p:sp>
        <p:nvSpPr>
          <p:cNvPr id="152" name="Text Box 93"/>
          <p:cNvSpPr txBox="1">
            <a:spLocks noChangeArrowheads="1"/>
          </p:cNvSpPr>
          <p:nvPr/>
        </p:nvSpPr>
        <p:spPr bwMode="auto">
          <a:xfrm>
            <a:off x="4953000" y="998003"/>
            <a:ext cx="4267200" cy="5372882"/>
          </a:xfrm>
          <a:prstGeom prst="rect">
            <a:avLst/>
          </a:prstGeom>
          <a:noFill/>
          <a:ln w="9525">
            <a:noFill/>
            <a:miter lim="800000"/>
            <a:headEnd/>
            <a:tailEnd/>
          </a:ln>
        </p:spPr>
        <p:txBody>
          <a:bodyPr wrap="square" lIns="90000" tIns="46800" rIns="90000" bIns="46800">
            <a:spAutoFit/>
          </a:bodyPr>
          <a:lstStyle/>
          <a:p>
            <a:pPr eaLnBrk="1" hangingPunct="1">
              <a:spcAft>
                <a:spcPts val="600"/>
              </a:spcAft>
              <a:buClr>
                <a:srgbClr val="000000"/>
              </a:buClr>
              <a:buSzPct val="100000"/>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b="1" dirty="0"/>
              <a:t>Location awareness</a:t>
            </a:r>
            <a:r>
              <a:rPr lang="en-US" sz="2400" dirty="0"/>
              <a:t>:</a:t>
            </a:r>
          </a:p>
          <a:p>
            <a:pPr eaLnBrk="1" hangingPunct="1">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a:ea typeface="Gothic" charset="0"/>
                <a:cs typeface="Gothic" charset="0"/>
              </a:rPr>
              <a:t> </a:t>
            </a:r>
            <a:r>
              <a:rPr lang="en-US" sz="2400" dirty="0" smtClean="0">
                <a:ea typeface="Gothic" charset="0"/>
                <a:cs typeface="Gothic" charset="0"/>
              </a:rPr>
              <a:t>Context-Aware  Applications</a:t>
            </a:r>
          </a:p>
          <a:p>
            <a:pPr eaLnBrk="1" hangingPunct="1">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Ubiquitous Computing</a:t>
            </a:r>
            <a:endParaRPr lang="en-US" sz="2400" dirty="0">
              <a:ea typeface="Gothic" charset="0"/>
              <a:cs typeface="Gothic" charset="0"/>
            </a:endParaRPr>
          </a:p>
          <a:p>
            <a:pPr eaLnBrk="1" hangingPunct="1">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a:ea typeface="Gothic" charset="0"/>
                <a:cs typeface="Gothic" charset="0"/>
              </a:rPr>
              <a:t> Resource &amp; </a:t>
            </a:r>
            <a:r>
              <a:rPr lang="en-US" sz="2400" dirty="0" smtClean="0">
                <a:ea typeface="Gothic" charset="0"/>
                <a:cs typeface="Gothic" charset="0"/>
              </a:rPr>
              <a:t>Service </a:t>
            </a:r>
            <a:r>
              <a:rPr lang="en-US" sz="2400" dirty="0">
                <a:ea typeface="Gothic" charset="0"/>
                <a:cs typeface="Gothic" charset="0"/>
              </a:rPr>
              <a:t>Discovery</a:t>
            </a:r>
          </a:p>
          <a:p>
            <a:pPr eaLnBrk="1" hangingPunct="1">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a:ea typeface="Gothic" charset="0"/>
                <a:cs typeface="Gothic" charset="0"/>
              </a:rPr>
              <a:t> </a:t>
            </a:r>
            <a:r>
              <a:rPr lang="en-US" sz="2400" dirty="0" smtClean="0">
                <a:ea typeface="Gothic" charset="0"/>
                <a:cs typeface="Gothic" charset="0"/>
              </a:rPr>
              <a:t>Asset Management </a:t>
            </a:r>
          </a:p>
          <a:p>
            <a:pPr eaLnBrk="1" hangingPunct="1">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Personnel Tracking</a:t>
            </a:r>
          </a:p>
          <a:p>
            <a:pPr>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In-</a:t>
            </a:r>
            <a:r>
              <a:rPr lang="en-US" sz="2400" dirty="0" err="1" smtClean="0">
                <a:ea typeface="Gothic" charset="0"/>
                <a:cs typeface="Gothic" charset="0"/>
              </a:rPr>
              <a:t>Buidling</a:t>
            </a:r>
            <a:r>
              <a:rPr lang="en-US" sz="2400" dirty="0" smtClean="0">
                <a:ea typeface="Gothic" charset="0"/>
                <a:cs typeface="Gothic" charset="0"/>
              </a:rPr>
              <a:t> Navigation</a:t>
            </a:r>
          </a:p>
          <a:p>
            <a:pPr>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Consumer behavior /</a:t>
            </a:r>
            <a:r>
              <a:rPr lang="en-US" sz="2400" dirty="0" err="1" smtClean="0">
                <a:ea typeface="Gothic" charset="0"/>
                <a:cs typeface="Gothic" charset="0"/>
              </a:rPr>
              <a:t>advertis</a:t>
            </a:r>
            <a:r>
              <a:rPr lang="en-US" sz="2400" dirty="0" smtClean="0">
                <a:ea typeface="Gothic" charset="0"/>
                <a:cs typeface="Gothic" charset="0"/>
              </a:rPr>
              <a:t>.</a:t>
            </a:r>
          </a:p>
          <a:p>
            <a:pPr>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Security  (Location-Based AC)</a:t>
            </a:r>
          </a:p>
          <a:p>
            <a:pPr>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Safety (First Responders)</a:t>
            </a:r>
          </a:p>
          <a:p>
            <a:pPr>
              <a:spcAft>
                <a:spcPts val="600"/>
              </a:spcAft>
              <a:buClr>
                <a:srgbClr val="000000"/>
              </a:buClr>
              <a:buSzPct val="100000"/>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400" dirty="0" smtClean="0">
                <a:ea typeface="Gothic" charset="0"/>
                <a:cs typeface="Gothic" charset="0"/>
              </a:rPr>
              <a:t> …</a:t>
            </a:r>
          </a:p>
          <a:p>
            <a:pPr eaLnBrk="1" hangingPunct="1">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24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30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1"/>
                                        </p:tgtEl>
                                        <p:attrNameLst>
                                          <p:attrName>style.visibility</p:attrName>
                                        </p:attrNameLst>
                                      </p:cBhvr>
                                      <p:to>
                                        <p:strVal val="visible"/>
                                      </p:to>
                                    </p:set>
                                    <p:animEffect transition="in" filter="fade">
                                      <p:cBhvr>
                                        <p:cTn id="20" dur="1000"/>
                                        <p:tgtEl>
                                          <p:spTgt spid="151"/>
                                        </p:tgtEl>
                                      </p:cBhvr>
                                    </p:animEffect>
                                  </p:childTnLst>
                                </p:cTn>
                              </p:par>
                            </p:childTnLst>
                          </p:cTn>
                        </p:par>
                        <p:par>
                          <p:cTn id="21" fill="hold">
                            <p:stCondLst>
                              <p:cond delay="1000"/>
                            </p:stCondLst>
                            <p:childTnLst>
                              <p:par>
                                <p:cTn id="22" presetID="26" presetClass="emph" presetSubtype="0" fill="hold" nodeType="afterEffect">
                                  <p:stCondLst>
                                    <p:cond delay="0"/>
                                  </p:stCondLst>
                                  <p:childTnLst>
                                    <p:animEffect transition="out" filter="fade">
                                      <p:cBhvr>
                                        <p:cTn id="23" dur="500" tmFilter="0, 0; .2, .5; .8, .5; 1, 0"/>
                                        <p:tgtEl>
                                          <p:spTgt spid="151"/>
                                        </p:tgtEl>
                                      </p:cBhvr>
                                    </p:animEffect>
                                    <p:animScale>
                                      <p:cBhvr>
                                        <p:cTn id="24" dur="250" autoRev="1" fill="hold"/>
                                        <p:tgtEl>
                                          <p:spTgt spid="151"/>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2" presetClass="exit" presetSubtype="2" fill="hold" nodeType="clickEffect">
                                  <p:stCondLst>
                                    <p:cond delay="0"/>
                                  </p:stCondLst>
                                  <p:childTnLst>
                                    <p:anim calcmode="lin" valueType="num">
                                      <p:cBhvr additive="base">
                                        <p:cTn id="28" dur="500"/>
                                        <p:tgtEl>
                                          <p:spTgt spid="133"/>
                                        </p:tgtEl>
                                        <p:attrNameLst>
                                          <p:attrName>ppt_x</p:attrName>
                                        </p:attrNameLst>
                                      </p:cBhvr>
                                      <p:tavLst>
                                        <p:tav tm="0">
                                          <p:val>
                                            <p:strVal val="ppt_x"/>
                                          </p:val>
                                        </p:tav>
                                        <p:tav tm="100000">
                                          <p:val>
                                            <p:strVal val="1+ppt_w/2"/>
                                          </p:val>
                                        </p:tav>
                                      </p:tavLst>
                                    </p:anim>
                                    <p:anim calcmode="lin" valueType="num">
                                      <p:cBhvr additive="base">
                                        <p:cTn id="29" dur="500"/>
                                        <p:tgtEl>
                                          <p:spTgt spid="133"/>
                                        </p:tgtEl>
                                        <p:attrNameLst>
                                          <p:attrName>ppt_y</p:attrName>
                                        </p:attrNameLst>
                                      </p:cBhvr>
                                      <p:tavLst>
                                        <p:tav tm="0">
                                          <p:val>
                                            <p:strVal val="ppt_y"/>
                                          </p:val>
                                        </p:tav>
                                        <p:tav tm="100000">
                                          <p:val>
                                            <p:strVal val="ppt_y"/>
                                          </p:val>
                                        </p:tav>
                                      </p:tavLst>
                                    </p:anim>
                                    <p:set>
                                      <p:cBhvr>
                                        <p:cTn id="30" dur="1" fill="hold">
                                          <p:stCondLst>
                                            <p:cond delay="499"/>
                                          </p:stCondLst>
                                        </p:cTn>
                                        <p:tgtEl>
                                          <p:spTgt spid="133"/>
                                        </p:tgtEl>
                                        <p:attrNameLst>
                                          <p:attrName>style.visibility</p:attrName>
                                        </p:attrNameLst>
                                      </p:cBhvr>
                                      <p:to>
                                        <p:strVal val="hidden"/>
                                      </p:to>
                                    </p:set>
                                  </p:childTnLst>
                                </p:cTn>
                              </p:par>
                              <p:par>
                                <p:cTn id="31" presetID="2" presetClass="exit" presetSubtype="2" fill="hold" nodeType="withEffect">
                                  <p:stCondLst>
                                    <p:cond delay="0"/>
                                  </p:stCondLst>
                                  <p:childTnLst>
                                    <p:anim calcmode="lin" valueType="num">
                                      <p:cBhvr additive="base">
                                        <p:cTn id="32" dur="500"/>
                                        <p:tgtEl>
                                          <p:spTgt spid="134"/>
                                        </p:tgtEl>
                                        <p:attrNameLst>
                                          <p:attrName>ppt_x</p:attrName>
                                        </p:attrNameLst>
                                      </p:cBhvr>
                                      <p:tavLst>
                                        <p:tav tm="0">
                                          <p:val>
                                            <p:strVal val="ppt_x"/>
                                          </p:val>
                                        </p:tav>
                                        <p:tav tm="100000">
                                          <p:val>
                                            <p:strVal val="1+ppt_w/2"/>
                                          </p:val>
                                        </p:tav>
                                      </p:tavLst>
                                    </p:anim>
                                    <p:anim calcmode="lin" valueType="num">
                                      <p:cBhvr additive="base">
                                        <p:cTn id="33" dur="500"/>
                                        <p:tgtEl>
                                          <p:spTgt spid="134"/>
                                        </p:tgtEl>
                                        <p:attrNameLst>
                                          <p:attrName>ppt_y</p:attrName>
                                        </p:attrNameLst>
                                      </p:cBhvr>
                                      <p:tavLst>
                                        <p:tav tm="0">
                                          <p:val>
                                            <p:strVal val="ppt_y"/>
                                          </p:val>
                                        </p:tav>
                                        <p:tav tm="100000">
                                          <p:val>
                                            <p:strVal val="ppt_y"/>
                                          </p:val>
                                        </p:tav>
                                      </p:tavLst>
                                    </p:anim>
                                    <p:set>
                                      <p:cBhvr>
                                        <p:cTn id="34" dur="1" fill="hold">
                                          <p:stCondLst>
                                            <p:cond delay="499"/>
                                          </p:stCondLst>
                                        </p:cTn>
                                        <p:tgtEl>
                                          <p:spTgt spid="134"/>
                                        </p:tgtEl>
                                        <p:attrNameLst>
                                          <p:attrName>style.visibility</p:attrName>
                                        </p:attrNameLst>
                                      </p:cBhvr>
                                      <p:to>
                                        <p:strVal val="hidden"/>
                                      </p:to>
                                    </p:set>
                                  </p:childTnLst>
                                </p:cTn>
                              </p:par>
                              <p:par>
                                <p:cTn id="35" presetID="2" presetClass="entr" presetSubtype="2" fill="hold" grpId="1" nodeType="withEffect">
                                  <p:stCondLst>
                                    <p:cond delay="0"/>
                                  </p:stCondLst>
                                  <p:childTnLst>
                                    <p:set>
                                      <p:cBhvr>
                                        <p:cTn id="36" dur="1" fill="hold">
                                          <p:stCondLst>
                                            <p:cond delay="0"/>
                                          </p:stCondLst>
                                        </p:cTn>
                                        <p:tgtEl>
                                          <p:spTgt spid="152"/>
                                        </p:tgtEl>
                                        <p:attrNameLst>
                                          <p:attrName>style.visibility</p:attrName>
                                        </p:attrNameLst>
                                      </p:cBhvr>
                                      <p:to>
                                        <p:strVal val="visible"/>
                                      </p:to>
                                    </p:set>
                                    <p:anim calcmode="lin" valueType="num">
                                      <p:cBhvr additive="base">
                                        <p:cTn id="37" dur="500" fill="hold"/>
                                        <p:tgtEl>
                                          <p:spTgt spid="152"/>
                                        </p:tgtEl>
                                        <p:attrNameLst>
                                          <p:attrName>ppt_x</p:attrName>
                                        </p:attrNameLst>
                                      </p:cBhvr>
                                      <p:tavLst>
                                        <p:tav tm="0">
                                          <p:val>
                                            <p:strVal val="1+#ppt_w/2"/>
                                          </p:val>
                                        </p:tav>
                                        <p:tav tm="100000">
                                          <p:val>
                                            <p:strVal val="#ppt_x"/>
                                          </p:val>
                                        </p:tav>
                                      </p:tavLst>
                                    </p:anim>
                                    <p:anim calcmode="lin" valueType="num">
                                      <p:cBhvr additive="base">
                                        <p:cTn id="38" dur="50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160338" y="1786956"/>
            <a:ext cx="6469062" cy="4495800"/>
          </a:xfrm>
        </p:spPr>
        <p:txBody>
          <a:bodyPr>
            <a:normAutofit/>
          </a:bodyPr>
          <a:lstStyle/>
          <a:p>
            <a:pPr marL="514350" indent="-514350">
              <a:buFont typeface="+mj-lt"/>
              <a:buAutoNum type="arabicPeriod"/>
            </a:pPr>
            <a:r>
              <a:rPr lang="en-US" sz="2800" dirty="0" smtClean="0">
                <a:solidFill>
                  <a:schemeClr val="bg1">
                    <a:lumMod val="65000"/>
                  </a:schemeClr>
                </a:solidFill>
              </a:rPr>
              <a:t>Range-Free Localization</a:t>
            </a:r>
          </a:p>
          <a:p>
            <a:pPr marL="914400" lvl="1" indent="-514350">
              <a:buFont typeface="Arial" pitchFamily="34" charset="0"/>
              <a:buChar char="•"/>
            </a:pPr>
            <a:r>
              <a:rPr lang="en-US" sz="2400" dirty="0" smtClean="0">
                <a:solidFill>
                  <a:schemeClr val="bg1">
                    <a:lumMod val="65000"/>
                  </a:schemeClr>
                </a:solidFill>
              </a:rPr>
              <a:t>Self Organizing Maps</a:t>
            </a:r>
          </a:p>
          <a:p>
            <a:pPr marL="514350" indent="-514350">
              <a:spcBef>
                <a:spcPts val="1200"/>
              </a:spcBef>
              <a:buFont typeface="+mj-lt"/>
              <a:buAutoNum type="arabicPeriod"/>
            </a:pPr>
            <a:r>
              <a:rPr lang="en-US" sz="2800" b="1" dirty="0" smtClean="0"/>
              <a:t>Theoretical Analysis </a:t>
            </a:r>
          </a:p>
          <a:p>
            <a:pPr marL="914400" lvl="1" indent="-514350">
              <a:buFont typeface="Arial" pitchFamily="34" charset="0"/>
              <a:buChar char="•"/>
            </a:pPr>
            <a:r>
              <a:rPr lang="en-US" sz="2400" dirty="0" smtClean="0"/>
              <a:t>Optimal Connectivity in Range-Free Loc</a:t>
            </a:r>
          </a:p>
          <a:p>
            <a:pPr marL="914400" lvl="1" indent="-514350">
              <a:buFont typeface="Arial" pitchFamily="34" charset="0"/>
              <a:buChar char="•"/>
            </a:pPr>
            <a:r>
              <a:rPr lang="en-US" sz="2400" dirty="0" smtClean="0"/>
              <a:t>Comparison Range-Free, Range-Based Loc</a:t>
            </a:r>
          </a:p>
          <a:p>
            <a:pPr marL="514350" indent="-514350">
              <a:spcBef>
                <a:spcPts val="1200"/>
              </a:spcBef>
              <a:buFont typeface="+mj-lt"/>
              <a:buAutoNum type="arabicPeriod"/>
            </a:pPr>
            <a:r>
              <a:rPr lang="en-US" sz="2800" dirty="0" smtClean="0">
                <a:solidFill>
                  <a:schemeClr val="bg1">
                    <a:lumMod val="65000"/>
                  </a:schemeClr>
                </a:solidFill>
              </a:rPr>
              <a:t>Experimental Results &amp; Systems</a:t>
            </a:r>
          </a:p>
          <a:p>
            <a:pPr marL="914400" lvl="1" indent="-514350">
              <a:buFont typeface="Arial" pitchFamily="34" charset="0"/>
              <a:buChar char="•"/>
            </a:pPr>
            <a:r>
              <a:rPr lang="en-US" sz="2400" dirty="0" smtClean="0">
                <a:solidFill>
                  <a:schemeClr val="bg1">
                    <a:lumMod val="65000"/>
                  </a:schemeClr>
                </a:solidFill>
              </a:rPr>
              <a:t>Hybrid Localization (SOM-R)</a:t>
            </a:r>
          </a:p>
          <a:p>
            <a:pPr marL="914400" lvl="1" indent="-514350">
              <a:buFont typeface="Arial" pitchFamily="34" charset="0"/>
              <a:buChar char="•"/>
            </a:pPr>
            <a:r>
              <a:rPr lang="en-US" sz="2400" dirty="0" smtClean="0">
                <a:solidFill>
                  <a:schemeClr val="bg1">
                    <a:lumMod val="65000"/>
                  </a:schemeClr>
                </a:solidFill>
              </a:rPr>
              <a:t>Angle of Arrival Estimation using Directional Antennas</a:t>
            </a:r>
            <a:endParaRPr lang="en-US" sz="2400" dirty="0">
              <a:solidFill>
                <a:schemeClr val="bg1">
                  <a:lumMod val="65000"/>
                </a:schemeClr>
              </a:solidFill>
            </a:endParaRPr>
          </a:p>
        </p:txBody>
      </p:sp>
      <p:pic>
        <p:nvPicPr>
          <p:cNvPr id="4" name="Picture 3"/>
          <p:cNvPicPr>
            <a:picLocks noChangeAspect="1" noChangeArrowheads="1"/>
          </p:cNvPicPr>
          <p:nvPr/>
        </p:nvPicPr>
        <p:blipFill>
          <a:blip r:embed="rId4" cstate="print"/>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6" cstate="print">
            <a:duotone>
              <a:schemeClr val="bg2">
                <a:shade val="45000"/>
                <a:satMod val="135000"/>
              </a:schemeClr>
              <a:prstClr val="white"/>
            </a:duotone>
          </a:blip>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160338" y="990600"/>
            <a:ext cx="8755062"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4" nodeType="clickEffect">
                                  <p:stCondLst>
                                    <p:cond delay="0"/>
                                  </p:stCondLst>
                                  <p:childTnLst>
                                    <p:set>
                                      <p:cBhvr override="childStyle">
                                        <p:cTn id="6" dur="indefinite"/>
                                        <p:tgtEl>
                                          <p:spTgt spid="3">
                                            <p:txEl>
                                              <p:pRg st="3" end="3"/>
                                            </p:txEl>
                                          </p:spTgt>
                                        </p:tgtEl>
                                        <p:attrNameLst>
                                          <p:attrName>style.fontStyle</p:attrName>
                                        </p:attrNameLst>
                                      </p:cBhvr>
                                      <p:to>
                                        <p:strVal val="normal"/>
                                      </p:to>
                                    </p:set>
                                    <p:set>
                                      <p:cBhvr override="childStyle">
                                        <p:cTn id="7" dur="indefinite"/>
                                        <p:tgtEl>
                                          <p:spTgt spid="3">
                                            <p:txEl>
                                              <p:pRg st="3" end="3"/>
                                            </p:txEl>
                                          </p:spTgt>
                                        </p:tgtEl>
                                        <p:attrNameLst>
                                          <p:attrName>style.fontWeight</p:attrName>
                                        </p:attrNameLst>
                                      </p:cBhvr>
                                      <p:to>
                                        <p:strVal val="normal"/>
                                      </p:to>
                                    </p:set>
                                    <p:set>
                                      <p:cBhvr override="childStyle">
                                        <p:cTn id="8" dur="indefinite"/>
                                        <p:tgtEl>
                                          <p:spTgt spid="3">
                                            <p:txEl>
                                              <p:pRg st="3" end="3"/>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p:cNvPicPr>
            <a:picLocks noChangeAspect="1" noChangeArrowheads="1"/>
          </p:cNvPicPr>
          <p:nvPr/>
        </p:nvPicPr>
        <p:blipFill>
          <a:blip r:embed="rId4" cstate="print"/>
          <a:srcRect/>
          <a:stretch>
            <a:fillRect/>
          </a:stretch>
        </p:blipFill>
        <p:spPr bwMode="auto">
          <a:xfrm>
            <a:off x="723900" y="1022350"/>
            <a:ext cx="7429500" cy="5168900"/>
          </a:xfrm>
          <a:prstGeom prst="rect">
            <a:avLst/>
          </a:prstGeom>
          <a:noFill/>
          <a:ln w="9525">
            <a:noFill/>
            <a:miter lim="800000"/>
            <a:headEnd/>
            <a:tailEnd/>
          </a:ln>
        </p:spPr>
      </p:pic>
      <p:sp>
        <p:nvSpPr>
          <p:cNvPr id="14" name="Oval 13"/>
          <p:cNvSpPr/>
          <p:nvPr/>
        </p:nvSpPr>
        <p:spPr>
          <a:xfrm>
            <a:off x="1295400" y="1404937"/>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1295400" y="2976562"/>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3867150" y="2976562"/>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3938588" y="1404937"/>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Example – 49 node network</a:t>
            </a:r>
            <a:endParaRPr lang="en-US" dirty="0"/>
          </a:p>
        </p:txBody>
      </p:sp>
      <p:sp>
        <p:nvSpPr>
          <p:cNvPr id="9" name="Freeform 8"/>
          <p:cNvSpPr/>
          <p:nvPr/>
        </p:nvSpPr>
        <p:spPr>
          <a:xfrm>
            <a:off x="723900" y="990600"/>
            <a:ext cx="7950200" cy="5257800"/>
          </a:xfrm>
          <a:custGeom>
            <a:avLst/>
            <a:gdLst>
              <a:gd name="connsiteX0" fmla="*/ 0 w 7950200"/>
              <a:gd name="connsiteY0" fmla="*/ 2641600 h 5257800"/>
              <a:gd name="connsiteX1" fmla="*/ 4013200 w 7950200"/>
              <a:gd name="connsiteY1" fmla="*/ 2730500 h 5257800"/>
              <a:gd name="connsiteX2" fmla="*/ 4013200 w 7950200"/>
              <a:gd name="connsiteY2" fmla="*/ 0 h 5257800"/>
              <a:gd name="connsiteX3" fmla="*/ 7950200 w 7950200"/>
              <a:gd name="connsiteY3" fmla="*/ 0 h 5257800"/>
              <a:gd name="connsiteX4" fmla="*/ 7937500 w 7950200"/>
              <a:gd name="connsiteY4" fmla="*/ 5245100 h 5257800"/>
              <a:gd name="connsiteX5" fmla="*/ 101600 w 7950200"/>
              <a:gd name="connsiteY5" fmla="*/ 5257800 h 5257800"/>
              <a:gd name="connsiteX6" fmla="*/ 0 w 7950200"/>
              <a:gd name="connsiteY6" fmla="*/ 264160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0200" h="5257800">
                <a:moveTo>
                  <a:pt x="0" y="2641600"/>
                </a:moveTo>
                <a:lnTo>
                  <a:pt x="4013200" y="2730500"/>
                </a:lnTo>
                <a:lnTo>
                  <a:pt x="4013200" y="0"/>
                </a:lnTo>
                <a:lnTo>
                  <a:pt x="7950200" y="0"/>
                </a:lnTo>
                <a:cubicBezTo>
                  <a:pt x="7945967" y="1748367"/>
                  <a:pt x="7941733" y="3496733"/>
                  <a:pt x="7937500" y="5245100"/>
                </a:cubicBezTo>
                <a:lnTo>
                  <a:pt x="101600" y="5257800"/>
                </a:lnTo>
                <a:lnTo>
                  <a:pt x="0" y="2641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Picture 2"/>
          <p:cNvPicPr>
            <a:picLocks noChangeAspect="1" noChangeArrowheads="1"/>
          </p:cNvPicPr>
          <p:nvPr/>
        </p:nvPicPr>
        <p:blipFill>
          <a:blip r:embed="rId5" cstate="print"/>
          <a:srcRect b="4848"/>
          <a:stretch>
            <a:fillRect/>
          </a:stretch>
        </p:blipFill>
        <p:spPr bwMode="auto">
          <a:xfrm>
            <a:off x="366713" y="762000"/>
            <a:ext cx="4102100" cy="2928937"/>
          </a:xfrm>
          <a:prstGeom prst="rect">
            <a:avLst/>
          </a:prstGeom>
          <a:noFill/>
          <a:ln w="9525">
            <a:noFill/>
            <a:miter lim="800000"/>
            <a:headEnd/>
            <a:tailEnd/>
          </a:ln>
        </p:spPr>
      </p:pic>
      <p:grpSp>
        <p:nvGrpSpPr>
          <p:cNvPr id="3" name="Group 18"/>
          <p:cNvGrpSpPr>
            <a:grpSpLocks/>
          </p:cNvGrpSpPr>
          <p:nvPr/>
        </p:nvGrpSpPr>
        <p:grpSpPr bwMode="auto">
          <a:xfrm>
            <a:off x="611188" y="1030287"/>
            <a:ext cx="6215062" cy="2286000"/>
            <a:chOff x="714348" y="1196975"/>
            <a:chExt cx="6215106" cy="2286016"/>
          </a:xfrm>
        </p:grpSpPr>
        <p:pic>
          <p:nvPicPr>
            <p:cNvPr id="2053" name="Picture 5"/>
            <p:cNvPicPr>
              <a:picLocks noChangeAspect="1" noChangeArrowheads="1"/>
            </p:cNvPicPr>
            <p:nvPr/>
          </p:nvPicPr>
          <p:blipFill>
            <a:blip r:embed="rId6" cstate="print"/>
            <a:srcRect b="27675"/>
            <a:stretch>
              <a:fillRect/>
            </a:stretch>
          </p:blipFill>
          <p:spPr bwMode="auto">
            <a:xfrm>
              <a:off x="714348" y="1196975"/>
              <a:ext cx="3602063" cy="2286016"/>
            </a:xfrm>
            <a:prstGeom prst="rect">
              <a:avLst/>
            </a:prstGeom>
            <a:ln w="57150">
              <a:solidFill>
                <a:schemeClr val="tx2">
                  <a:lumMod val="75000"/>
                </a:schemeClr>
              </a:solidFill>
            </a:ln>
            <a:effectLst>
              <a:outerShdw blurRad="292100" dist="139700" dir="2700000" algn="tl" rotWithShape="0">
                <a:srgbClr val="333333">
                  <a:alpha val="65000"/>
                </a:srgbClr>
              </a:outerShdw>
            </a:effectLst>
          </p:spPr>
        </p:pic>
        <p:sp>
          <p:nvSpPr>
            <p:cNvPr id="10" name="Rectangle 9"/>
            <p:cNvSpPr/>
            <p:nvPr/>
          </p:nvSpPr>
          <p:spPr>
            <a:xfrm>
              <a:off x="6143636" y="2428884"/>
              <a:ext cx="785818" cy="35719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2" name="Straight Connector 11"/>
            <p:cNvCxnSpPr/>
            <p:nvPr/>
          </p:nvCxnSpPr>
          <p:spPr>
            <a:xfrm rot="10800000">
              <a:off x="4381499" y="1247775"/>
              <a:ext cx="1762137" cy="1181108"/>
            </a:xfrm>
            <a:prstGeom prst="line">
              <a:avLst/>
            </a:prstGeom>
            <a:noFill/>
            <a:ln w="38100"/>
          </p:spPr>
          <p:style>
            <a:lnRef idx="2">
              <a:schemeClr val="accent1">
                <a:shade val="50000"/>
              </a:schemeClr>
            </a:lnRef>
            <a:fillRef idx="1">
              <a:schemeClr val="accent1"/>
            </a:fillRef>
            <a:effectRef idx="0">
              <a:schemeClr val="accent1"/>
            </a:effectRef>
            <a:fontRef idx="minor">
              <a:schemeClr val="lt1"/>
            </a:fontRef>
          </p:style>
        </p:cxnSp>
        <p:cxnSp>
          <p:nvCxnSpPr>
            <p:cNvPr id="13" name="Straight Connector 12"/>
            <p:cNvCxnSpPr/>
            <p:nvPr/>
          </p:nvCxnSpPr>
          <p:spPr>
            <a:xfrm rot="10800000" flipV="1">
              <a:off x="4391024" y="2781311"/>
              <a:ext cx="1768488" cy="590554"/>
            </a:xfrm>
            <a:prstGeom prst="line">
              <a:avLst/>
            </a:prstGeom>
            <a:noFill/>
            <a:ln w="38100"/>
          </p:spPr>
          <p:style>
            <a:lnRef idx="2">
              <a:schemeClr val="accent1">
                <a:shade val="50000"/>
              </a:schemeClr>
            </a:lnRef>
            <a:fillRef idx="1">
              <a:schemeClr val="accent1"/>
            </a:fillRef>
            <a:effectRef idx="0">
              <a:schemeClr val="accent1"/>
            </a:effectRef>
            <a:fontRef idx="minor">
              <a:schemeClr val="lt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7"/>
                                        </p:tgtEl>
                                      </p:cBhvr>
                                    </p:animEffect>
                                    <p:set>
                                      <p:cBhvr>
                                        <p:cTn id="7" dur="1" fill="hold">
                                          <p:stCondLst>
                                            <p:cond delay="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1000"/>
                                        <p:tgtEl>
                                          <p:spTgt spid="9"/>
                                        </p:tgtEl>
                                      </p:cBhvr>
                                    </p:animEffect>
                                    <p:set>
                                      <p:cBhvr>
                                        <p:cTn id="12" dur="1" fill="hold">
                                          <p:stCondLst>
                                            <p:cond delay="9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cstate="print"/>
          <a:srcRect/>
          <a:stretch>
            <a:fillRect/>
          </a:stretch>
        </p:blipFill>
        <p:spPr bwMode="auto">
          <a:xfrm>
            <a:off x="1128713" y="1034142"/>
            <a:ext cx="2728912" cy="2565400"/>
          </a:xfrm>
          <a:prstGeom prst="rect">
            <a:avLst/>
          </a:prstGeom>
          <a:noFill/>
          <a:ln w="9525">
            <a:noFill/>
            <a:miter lim="800000"/>
            <a:headEnd/>
            <a:tailEnd/>
          </a:ln>
        </p:spPr>
      </p:pic>
      <p:sp>
        <p:nvSpPr>
          <p:cNvPr id="9" name="Oval 8"/>
          <p:cNvSpPr/>
          <p:nvPr/>
        </p:nvSpPr>
        <p:spPr>
          <a:xfrm>
            <a:off x="1500188" y="1428750"/>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1571625" y="3000375"/>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3500438" y="3000375"/>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3571875" y="1428750"/>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Does it work indoors?</a:t>
            </a:r>
            <a:endParaRPr lang="en-US" dirty="0"/>
          </a:p>
        </p:txBody>
      </p:sp>
      <p:pic>
        <p:nvPicPr>
          <p:cNvPr id="7" name="Picture 4"/>
          <p:cNvPicPr>
            <a:picLocks noChangeAspect="1" noChangeArrowheads="1"/>
          </p:cNvPicPr>
          <p:nvPr/>
        </p:nvPicPr>
        <p:blipFill>
          <a:blip r:embed="rId5" cstate="print"/>
          <a:srcRect l="14500" t="18919"/>
          <a:stretch>
            <a:fillRect/>
          </a:stretch>
        </p:blipFill>
        <p:spPr bwMode="auto">
          <a:xfrm>
            <a:off x="243114" y="900339"/>
            <a:ext cx="4267200" cy="2695575"/>
          </a:xfrm>
          <a:prstGeom prst="rect">
            <a:avLst/>
          </a:prstGeom>
          <a:noFill/>
          <a:ln w="9525">
            <a:noFill/>
            <a:miter lim="800000"/>
            <a:headEnd/>
            <a:tailEnd/>
          </a:ln>
        </p:spPr>
      </p:pic>
      <p:pic>
        <p:nvPicPr>
          <p:cNvPr id="47105" name="Picture 1"/>
          <p:cNvPicPr>
            <a:picLocks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075445" y="3742944"/>
            <a:ext cx="2911031" cy="2962656"/>
          </a:xfrm>
          <a:prstGeom prst="rect">
            <a:avLst/>
          </a:prstGeom>
          <a:noFill/>
          <a:ln w="9525">
            <a:noFill/>
            <a:miter lim="800000"/>
            <a:headEnd/>
            <a:tailEnd/>
          </a:ln>
        </p:spPr>
      </p:pic>
      <p:pic>
        <p:nvPicPr>
          <p:cNvPr id="47106" name="Picture 2"/>
          <p:cNvPicPr>
            <a:picLocks noChangeAspect="1" noChangeArrowheads="1"/>
          </p:cNvPicPr>
          <p:nvPr/>
        </p:nvPicPr>
        <p:blipFill>
          <a:blip r:embed="rId7" cstate="print"/>
          <a:srcRect/>
          <a:stretch>
            <a:fillRect/>
          </a:stretch>
        </p:blipFill>
        <p:spPr bwMode="auto">
          <a:xfrm>
            <a:off x="5058229" y="852714"/>
            <a:ext cx="2790371" cy="2804886"/>
          </a:xfrm>
          <a:prstGeom prst="rect">
            <a:avLst/>
          </a:prstGeom>
          <a:noFill/>
          <a:ln w="9525">
            <a:noFill/>
            <a:miter lim="800000"/>
            <a:headEnd/>
            <a:tailEnd/>
          </a:ln>
        </p:spPr>
      </p:pic>
      <p:pic>
        <p:nvPicPr>
          <p:cNvPr id="47108" name="Picture 4"/>
          <p:cNvPicPr>
            <a:picLocks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4953002" y="3790640"/>
            <a:ext cx="2925128" cy="277063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6"/>
                                        </p:tgtEl>
                                        <p:attrNameLst>
                                          <p:attrName>style.visibility</p:attrName>
                                        </p:attrNameLst>
                                      </p:cBhvr>
                                      <p:to>
                                        <p:strVal val="visible"/>
                                      </p:to>
                                    </p:set>
                                    <p:animEffect transition="in" filter="fade">
                                      <p:cBhvr>
                                        <p:cTn id="12" dur="500"/>
                                        <p:tgtEl>
                                          <p:spTgt spid="4710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105"/>
                                        </p:tgtEl>
                                        <p:attrNameLst>
                                          <p:attrName>style.visibility</p:attrName>
                                        </p:attrNameLst>
                                      </p:cBhvr>
                                      <p:to>
                                        <p:strVal val="visible"/>
                                      </p:to>
                                    </p:set>
                                    <p:animEffect transition="in" filter="fade">
                                      <p:cBhvr>
                                        <p:cTn id="17" dur="500"/>
                                        <p:tgtEl>
                                          <p:spTgt spid="47105"/>
                                        </p:tgtEl>
                                      </p:cBhvr>
                                    </p:animEffect>
                                  </p:childTnLst>
                                </p:cTn>
                              </p:par>
                              <p:par>
                                <p:cTn id="18" presetID="10" presetClass="entr" presetSubtype="0" fill="hold" nodeType="withEffect">
                                  <p:stCondLst>
                                    <p:cond delay="0"/>
                                  </p:stCondLst>
                                  <p:childTnLst>
                                    <p:set>
                                      <p:cBhvr>
                                        <p:cTn id="19" dur="1" fill="hold">
                                          <p:stCondLst>
                                            <p:cond delay="0"/>
                                          </p:stCondLst>
                                        </p:cTn>
                                        <p:tgtEl>
                                          <p:spTgt spid="47108"/>
                                        </p:tgtEl>
                                        <p:attrNameLst>
                                          <p:attrName>style.visibility</p:attrName>
                                        </p:attrNameLst>
                                      </p:cBhvr>
                                      <p:to>
                                        <p:strVal val="visible"/>
                                      </p:to>
                                    </p:set>
                                    <p:animEffect transition="in" filter="fade">
                                      <p:cBhvr>
                                        <p:cTn id="20" dur="5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9"/>
          <p:cNvGrpSpPr>
            <a:grpSpLocks/>
          </p:cNvGrpSpPr>
          <p:nvPr/>
        </p:nvGrpSpPr>
        <p:grpSpPr bwMode="auto">
          <a:xfrm>
            <a:off x="6157912" y="1033462"/>
            <a:ext cx="3441700" cy="161925"/>
            <a:chOff x="5429256" y="4487344"/>
            <a:chExt cx="5121553" cy="227540"/>
          </a:xfrm>
        </p:grpSpPr>
        <p:sp>
          <p:nvSpPr>
            <p:cNvPr id="11" name="Oval 10"/>
            <p:cNvSpPr/>
            <p:nvPr/>
          </p:nvSpPr>
          <p:spPr>
            <a:xfrm>
              <a:off x="5429256" y="4500729"/>
              <a:ext cx="472468" cy="214155"/>
            </a:xfrm>
            <a:prstGeom prst="ellipse">
              <a:avLst/>
            </a:prstGeom>
            <a:solidFill>
              <a:srgbClr val="C00000">
                <a:alpha val="74000"/>
              </a:srgbClr>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8193194" y="4487344"/>
              <a:ext cx="2357615" cy="142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Why it doesn’t work…</a:t>
            </a:r>
            <a:endParaRPr lang="en-US" dirty="0"/>
          </a:p>
        </p:txBody>
      </p:sp>
      <p:sp>
        <p:nvSpPr>
          <p:cNvPr id="18" name="Content Placeholder 17"/>
          <p:cNvSpPr>
            <a:spLocks noGrp="1"/>
          </p:cNvSpPr>
          <p:nvPr>
            <p:ph idx="1"/>
          </p:nvPr>
        </p:nvSpPr>
        <p:spPr>
          <a:xfrm>
            <a:off x="228600" y="990601"/>
            <a:ext cx="4953000" cy="3047999"/>
          </a:xfrm>
        </p:spPr>
        <p:txBody>
          <a:bodyPr>
            <a:normAutofit/>
          </a:bodyPr>
          <a:lstStyle/>
          <a:p>
            <a:r>
              <a:rPr lang="en-US" sz="2800" dirty="0" smtClean="0">
                <a:latin typeface="Calibri" pitchFamily="34" charset="0"/>
              </a:rPr>
              <a:t>Every node is in the radio range of every node</a:t>
            </a:r>
          </a:p>
          <a:p>
            <a:pPr>
              <a:buFont typeface="Arial" charset="0"/>
              <a:buChar char="•"/>
            </a:pPr>
            <a:r>
              <a:rPr lang="en-US" sz="2800" dirty="0" smtClean="0">
                <a:latin typeface="Calibri" pitchFamily="34" charset="0"/>
              </a:rPr>
              <a:t>Nodes at different locations  have  the same neighbor sets</a:t>
            </a:r>
          </a:p>
          <a:p>
            <a:pPr>
              <a:buFont typeface="Arial" charset="0"/>
              <a:buChar char="•"/>
            </a:pPr>
            <a:r>
              <a:rPr lang="en-US" sz="2800" b="1" dirty="0" smtClean="0">
                <a:latin typeface="Calibri" pitchFamily="34" charset="0"/>
              </a:rPr>
              <a:t>Connectivity does not provide information about location</a:t>
            </a:r>
          </a:p>
          <a:p>
            <a:endParaRPr lang="en-US" sz="2800" dirty="0"/>
          </a:p>
        </p:txBody>
      </p:sp>
      <p:grpSp>
        <p:nvGrpSpPr>
          <p:cNvPr id="6" name="Group 2"/>
          <p:cNvGrpSpPr>
            <a:grpSpLocks/>
          </p:cNvGrpSpPr>
          <p:nvPr/>
        </p:nvGrpSpPr>
        <p:grpSpPr bwMode="auto">
          <a:xfrm>
            <a:off x="4572000" y="730250"/>
            <a:ext cx="9258300" cy="3308350"/>
            <a:chOff x="3857620" y="5000636"/>
            <a:chExt cx="5857916" cy="1590702"/>
          </a:xfrm>
        </p:grpSpPr>
        <p:sp>
          <p:nvSpPr>
            <p:cNvPr id="4" name="Oval 3"/>
            <p:cNvSpPr/>
            <p:nvPr/>
          </p:nvSpPr>
          <p:spPr>
            <a:xfrm>
              <a:off x="3857620" y="5000636"/>
              <a:ext cx="3390799" cy="1590702"/>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7357660" y="5714704"/>
              <a:ext cx="2357876" cy="143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 name="Group 5"/>
          <p:cNvGrpSpPr>
            <a:grpSpLocks/>
          </p:cNvGrpSpPr>
          <p:nvPr/>
        </p:nvGrpSpPr>
        <p:grpSpPr bwMode="auto">
          <a:xfrm>
            <a:off x="7069137" y="2255837"/>
            <a:ext cx="2317750" cy="304800"/>
            <a:chOff x="5429256" y="4286256"/>
            <a:chExt cx="3143272" cy="428628"/>
          </a:xfrm>
        </p:grpSpPr>
        <p:sp>
          <p:nvSpPr>
            <p:cNvPr id="7" name="Oval 6"/>
            <p:cNvSpPr/>
            <p:nvPr/>
          </p:nvSpPr>
          <p:spPr>
            <a:xfrm>
              <a:off x="5429256" y="4286256"/>
              <a:ext cx="676019" cy="428628"/>
            </a:xfrm>
            <a:prstGeom prst="ellipse">
              <a:avLst/>
            </a:prstGeom>
            <a:solidFill>
              <a:srgbClr val="C00000">
                <a:alpha val="74000"/>
              </a:srgbClr>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215075" y="4429132"/>
              <a:ext cx="2357453" cy="142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10246" name="Picture 8"/>
          <p:cNvPicPr>
            <a:picLocks noChangeAspect="1" noChangeArrowheads="1"/>
          </p:cNvPicPr>
          <p:nvPr/>
        </p:nvPicPr>
        <p:blipFill>
          <a:blip r:embed="rId4" cstate="print"/>
          <a:srcRect/>
          <a:stretch>
            <a:fillRect/>
          </a:stretch>
        </p:blipFill>
        <p:spPr bwMode="auto">
          <a:xfrm>
            <a:off x="4937125" y="919163"/>
            <a:ext cx="3786188" cy="2000250"/>
          </a:xfrm>
          <a:prstGeom prst="rect">
            <a:avLst/>
          </a:prstGeom>
          <a:noFill/>
          <a:ln w="9525">
            <a:noFill/>
            <a:miter lim="800000"/>
            <a:headEnd/>
            <a:tailEnd/>
          </a:ln>
        </p:spPr>
      </p:pic>
      <p:sp>
        <p:nvSpPr>
          <p:cNvPr id="21" name="Content Placeholder 17"/>
          <p:cNvSpPr txBox="1">
            <a:spLocks/>
          </p:cNvSpPr>
          <p:nvPr/>
        </p:nvSpPr>
        <p:spPr>
          <a:xfrm>
            <a:off x="2133600" y="4648200"/>
            <a:ext cx="8686800" cy="30479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22" name="Content Placeholder 17"/>
          <p:cNvSpPr txBox="1">
            <a:spLocks/>
          </p:cNvSpPr>
          <p:nvPr/>
        </p:nvSpPr>
        <p:spPr>
          <a:xfrm>
            <a:off x="381000" y="3048001"/>
            <a:ext cx="4953000" cy="30479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23" name="Content Placeholder 17"/>
          <p:cNvSpPr txBox="1">
            <a:spLocks/>
          </p:cNvSpPr>
          <p:nvPr/>
        </p:nvSpPr>
        <p:spPr>
          <a:xfrm>
            <a:off x="228600" y="4267201"/>
            <a:ext cx="8686800" cy="1676400"/>
          </a:xfrm>
          <a:prstGeom prst="rect">
            <a:avLst/>
          </a:prstGeom>
        </p:spPr>
        <p:txBody>
          <a:bodyPr vert="horz" lIns="91440" tIns="45720" rIns="91440" bIns="45720" rtlCol="0">
            <a:normAutofit/>
          </a:bodyPr>
          <a:lstStyle/>
          <a:p>
            <a:pPr marL="342900" lvl="0" indent="-342900">
              <a:spcBef>
                <a:spcPct val="20000"/>
              </a:spcBef>
            </a:pPr>
            <a:r>
              <a:rPr lang="en-US" sz="2800" dirty="0" smtClean="0"/>
              <a:t>Possible Solutions:</a:t>
            </a:r>
          </a:p>
          <a:p>
            <a:pPr marL="514350" lvl="0" indent="-514350">
              <a:spcBef>
                <a:spcPct val="20000"/>
              </a:spcBef>
              <a:buFont typeface="+mj-lt"/>
              <a:buAutoNum type="arabicPeriod"/>
            </a:pPr>
            <a:r>
              <a:rPr lang="en-US" sz="2800" dirty="0" smtClean="0"/>
              <a:t>Reduce the transmission power of the transceiver</a:t>
            </a:r>
          </a:p>
          <a:p>
            <a:pPr marL="514350" lvl="0" indent="-514350">
              <a:spcBef>
                <a:spcPct val="20000"/>
              </a:spcBef>
              <a:buFont typeface="+mj-lt"/>
              <a:buAutoNum type="arabicPeriod"/>
            </a:pPr>
            <a:r>
              <a:rPr lang="en-US" sz="2800" dirty="0" smtClean="0"/>
              <a:t>Set a threshold on the Received Signal Strength RSS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23">
                                            <p:txEl>
                                              <p:pRg st="2" end="2"/>
                                            </p:txEl>
                                          </p:spTgt>
                                        </p:tgtEl>
                                        <p:attrNameLst>
                                          <p:attrName>style.fontStyle</p:attrName>
                                        </p:attrNameLst>
                                      </p:cBhvr>
                                      <p:to>
                                        <p:strVal val="normal"/>
                                      </p:to>
                                    </p:set>
                                    <p:set>
                                      <p:cBhvr override="childStyle">
                                        <p:cTn id="23" dur="indefinite"/>
                                        <p:tgtEl>
                                          <p:spTgt spid="23">
                                            <p:txEl>
                                              <p:pRg st="2" end="2"/>
                                            </p:txEl>
                                          </p:spTgt>
                                        </p:tgtEl>
                                        <p:attrNameLst>
                                          <p:attrName>style.fontWeight</p:attrName>
                                        </p:attrNameLst>
                                      </p:cBhvr>
                                      <p:to>
                                        <p:strVal val="bold"/>
                                      </p:to>
                                    </p:set>
                                    <p:set>
                                      <p:cBhvr override="childStyle">
                                        <p:cTn id="24" dur="indefinite"/>
                                        <p:tgtEl>
                                          <p:spTgt spid="2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
          </a:xfrm>
        </p:spPr>
        <p:txBody>
          <a:bodyPr>
            <a:normAutofit fontScale="90000"/>
          </a:bodyPr>
          <a:lstStyle/>
          <a:p>
            <a:r>
              <a:rPr lang="en-US" dirty="0" smtClean="0"/>
              <a:t>Optimal Connectivity</a:t>
            </a:r>
            <a:endParaRPr lang="en-US" dirty="0"/>
          </a:p>
        </p:txBody>
      </p:sp>
      <p:sp>
        <p:nvSpPr>
          <p:cNvPr id="3" name="Content Placeholder 2"/>
          <p:cNvSpPr>
            <a:spLocks noGrp="1"/>
          </p:cNvSpPr>
          <p:nvPr>
            <p:ph idx="1"/>
          </p:nvPr>
        </p:nvSpPr>
        <p:spPr>
          <a:xfrm>
            <a:off x="228600" y="5881914"/>
            <a:ext cx="8686800" cy="609600"/>
          </a:xfrm>
        </p:spPr>
        <p:txBody>
          <a:bodyPr>
            <a:normAutofit/>
          </a:bodyPr>
          <a:lstStyle/>
          <a:p>
            <a:pPr algn="ctr">
              <a:buNone/>
            </a:pPr>
            <a:r>
              <a:rPr lang="en-US" sz="2800" dirty="0" smtClean="0"/>
              <a:t>What is the optimal threshold?</a:t>
            </a:r>
            <a:endParaRPr lang="en-US" sz="2800" dirty="0"/>
          </a:p>
        </p:txBody>
      </p:sp>
    </p:spTree>
    <p:custDataLst>
      <p:tags r:id="rId2"/>
    </p:custDataLst>
    <p:controls>
      <p:control spid="43009" name="ShockwaveFlash1" r:id="rId3" imgW="8685714" imgH="4648849"/>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fontAlgn="auto">
              <a:spcAft>
                <a:spcPts val="0"/>
              </a:spcAft>
              <a:defRPr/>
            </a:pPr>
            <a:r>
              <a:rPr lang="en-US" dirty="0" smtClean="0"/>
              <a:t>1D Localization</a:t>
            </a:r>
            <a:endParaRPr lang="en-US" dirty="0"/>
          </a:p>
        </p:txBody>
      </p:sp>
      <p:grpSp>
        <p:nvGrpSpPr>
          <p:cNvPr id="2" name="Group 98"/>
          <p:cNvGrpSpPr>
            <a:grpSpLocks/>
          </p:cNvGrpSpPr>
          <p:nvPr/>
        </p:nvGrpSpPr>
        <p:grpSpPr bwMode="auto">
          <a:xfrm>
            <a:off x="219044" y="942975"/>
            <a:ext cx="5572125" cy="5305425"/>
            <a:chOff x="205581" y="172244"/>
            <a:chExt cx="2286000" cy="1600995"/>
          </a:xfrm>
        </p:grpSpPr>
        <p:cxnSp>
          <p:nvCxnSpPr>
            <p:cNvPr id="6" name="Straight Connector 5"/>
            <p:cNvCxnSpPr/>
            <p:nvPr/>
          </p:nvCxnSpPr>
          <p:spPr>
            <a:xfrm rot="5400000">
              <a:off x="-61037"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91363"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243763"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96163"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5479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7003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8527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10051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11575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3099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14623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16147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205581" y="324583"/>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205581" y="476922"/>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205581" y="629261"/>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205581" y="782078"/>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a:off x="205581" y="934417"/>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a:off x="205581" y="1086756"/>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05581" y="1239095"/>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205581" y="1391434"/>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0800000">
              <a:off x="205581" y="1543772"/>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205581" y="1696111"/>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517586"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365186"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212786"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grpSp>
      <p:grpSp>
        <p:nvGrpSpPr>
          <p:cNvPr id="3" name="Group 30"/>
          <p:cNvGrpSpPr>
            <a:grpSpLocks/>
          </p:cNvGrpSpPr>
          <p:nvPr/>
        </p:nvGrpSpPr>
        <p:grpSpPr bwMode="auto">
          <a:xfrm>
            <a:off x="3422619" y="1428750"/>
            <a:ext cx="615950" cy="1000125"/>
            <a:chOff x="3660598" y="2014947"/>
            <a:chExt cx="616867" cy="1000612"/>
          </a:xfrm>
        </p:grpSpPr>
        <p:grpSp>
          <p:nvGrpSpPr>
            <p:cNvPr id="5" name="Group 34"/>
            <p:cNvGrpSpPr>
              <a:grpSpLocks/>
            </p:cNvGrpSpPr>
            <p:nvPr/>
          </p:nvGrpSpPr>
          <p:grpSpPr bwMode="auto">
            <a:xfrm flipH="1">
              <a:off x="3660598" y="2014947"/>
              <a:ext cx="566774" cy="675803"/>
              <a:chOff x="3619496" y="2938467"/>
              <a:chExt cx="609600" cy="609600"/>
            </a:xfrm>
          </p:grpSpPr>
          <p:sp>
            <p:nvSpPr>
              <p:cNvPr id="36" name="Arc 35"/>
              <p:cNvSpPr/>
              <p:nvPr/>
            </p:nvSpPr>
            <p:spPr>
              <a:xfrm>
                <a:off x="3734906" y="3047351"/>
                <a:ext cx="379619"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Arc 36"/>
              <p:cNvSpPr/>
              <p:nvPr/>
            </p:nvSpPr>
            <p:spPr>
              <a:xfrm>
                <a:off x="3620337" y="2938467"/>
                <a:ext cx="608759" cy="608891"/>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Arc 37"/>
              <p:cNvSpPr/>
              <p:nvPr/>
            </p:nvSpPr>
            <p:spPr>
              <a:xfrm>
                <a:off x="3825537" y="3143341"/>
                <a:ext cx="189809" cy="184816"/>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1" name="Group 38"/>
            <p:cNvGrpSpPr>
              <a:grpSpLocks/>
            </p:cNvGrpSpPr>
            <p:nvPr/>
          </p:nvGrpSpPr>
          <p:grpSpPr bwMode="auto">
            <a:xfrm>
              <a:off x="3773675" y="2358287"/>
              <a:ext cx="503790" cy="657272"/>
              <a:chOff x="2438400" y="3014667"/>
              <a:chExt cx="304800" cy="338133"/>
            </a:xfrm>
          </p:grpSpPr>
          <p:sp>
            <p:nvSpPr>
              <p:cNvPr id="34" name="Rectangle 33"/>
              <p:cNvSpPr/>
              <p:nvPr/>
            </p:nvSpPr>
            <p:spPr>
              <a:xfrm>
                <a:off x="2438281" y="3200005"/>
                <a:ext cx="304919"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35" name="Straight Connector 34"/>
              <p:cNvCxnSpPr>
                <a:endCxn id="34" idx="0"/>
              </p:cNvCxnSpPr>
              <p:nvPr/>
            </p:nvCxnSpPr>
            <p:spPr>
              <a:xfrm rot="5400000">
                <a:off x="2501368" y="3104380"/>
                <a:ext cx="185479" cy="5771"/>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grpSp>
        <p:nvGrpSpPr>
          <p:cNvPr id="32" name="Group 38"/>
          <p:cNvGrpSpPr>
            <a:grpSpLocks/>
          </p:cNvGrpSpPr>
          <p:nvPr/>
        </p:nvGrpSpPr>
        <p:grpSpPr bwMode="auto">
          <a:xfrm>
            <a:off x="676244" y="1423987"/>
            <a:ext cx="642938" cy="1004888"/>
            <a:chOff x="914400" y="2014947"/>
            <a:chExt cx="642974" cy="1004525"/>
          </a:xfrm>
        </p:grpSpPr>
        <p:grpSp>
          <p:nvGrpSpPr>
            <p:cNvPr id="33" name="Group 30"/>
            <p:cNvGrpSpPr>
              <a:grpSpLocks/>
            </p:cNvGrpSpPr>
            <p:nvPr/>
          </p:nvGrpSpPr>
          <p:grpSpPr bwMode="auto">
            <a:xfrm>
              <a:off x="990600" y="2014947"/>
              <a:ext cx="566774" cy="675803"/>
              <a:chOff x="3619496" y="2938467"/>
              <a:chExt cx="609600" cy="609600"/>
            </a:xfrm>
          </p:grpSpPr>
          <p:sp>
            <p:nvSpPr>
              <p:cNvPr id="44" name="Arc 43"/>
              <p:cNvSpPr/>
              <p:nvPr/>
            </p:nvSpPr>
            <p:spPr>
              <a:xfrm>
                <a:off x="3733907" y="3048691"/>
                <a:ext cx="380783"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Arc 44"/>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Arc 45"/>
              <p:cNvSpPr/>
              <p:nvPr/>
            </p:nvSpPr>
            <p:spPr>
              <a:xfrm>
                <a:off x="3824406" y="3143167"/>
                <a:ext cx="189539"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9" name="Group 46"/>
            <p:cNvGrpSpPr>
              <a:grpSpLocks/>
            </p:cNvGrpSpPr>
            <p:nvPr/>
          </p:nvGrpSpPr>
          <p:grpSpPr bwMode="auto">
            <a:xfrm>
              <a:off x="914296" y="2362200"/>
              <a:ext cx="503777" cy="657272"/>
              <a:chOff x="2438400" y="3014667"/>
              <a:chExt cx="304800" cy="338133"/>
            </a:xfrm>
          </p:grpSpPr>
          <p:cxnSp>
            <p:nvCxnSpPr>
              <p:cNvPr id="42" name="Straight Connector 41"/>
              <p:cNvCxnSpPr>
                <a:endCxn id="43" idx="0"/>
              </p:cNvCxnSpPr>
              <p:nvPr/>
            </p:nvCxnSpPr>
            <p:spPr>
              <a:xfrm rot="5400000">
                <a:off x="2501410" y="3104592"/>
                <a:ext cx="185321" cy="5763"/>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438463" y="3200134"/>
                <a:ext cx="304491" cy="152666"/>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0</a:t>
                </a:r>
              </a:p>
            </p:txBody>
          </p:sp>
        </p:grpSp>
      </p:grpSp>
      <p:sp>
        <p:nvSpPr>
          <p:cNvPr id="47" name="Rectangle 46"/>
          <p:cNvSpPr/>
          <p:nvPr/>
        </p:nvSpPr>
        <p:spPr>
          <a:xfrm>
            <a:off x="425419" y="2449512"/>
            <a:ext cx="4822825"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TextBox 62"/>
          <p:cNvSpPr txBox="1">
            <a:spLocks noChangeArrowheads="1"/>
          </p:cNvSpPr>
          <p:nvPr/>
        </p:nvSpPr>
        <p:spPr bwMode="auto">
          <a:xfrm>
            <a:off x="1285844" y="1390650"/>
            <a:ext cx="1120775" cy="368300"/>
          </a:xfrm>
          <a:prstGeom prst="rect">
            <a:avLst/>
          </a:prstGeom>
          <a:noFill/>
          <a:ln w="9525">
            <a:noFill/>
            <a:miter lim="800000"/>
            <a:headEnd/>
            <a:tailEnd/>
          </a:ln>
        </p:spPr>
        <p:txBody>
          <a:bodyPr wrap="none">
            <a:spAutoFit/>
          </a:bodyPr>
          <a:lstStyle/>
          <a:p>
            <a:r>
              <a:rPr lang="en-US">
                <a:latin typeface="Calibri" pitchFamily="34" charset="0"/>
              </a:rPr>
              <a:t>01010101</a:t>
            </a:r>
          </a:p>
        </p:txBody>
      </p:sp>
      <p:sp>
        <p:nvSpPr>
          <p:cNvPr id="11272" name="TextBox 63"/>
          <p:cNvSpPr txBox="1">
            <a:spLocks noChangeArrowheads="1"/>
          </p:cNvSpPr>
          <p:nvPr/>
        </p:nvSpPr>
        <p:spPr bwMode="auto">
          <a:xfrm>
            <a:off x="6172200" y="1160462"/>
            <a:ext cx="596900" cy="1477963"/>
          </a:xfrm>
          <a:prstGeom prst="rect">
            <a:avLst/>
          </a:prstGeom>
          <a:noFill/>
          <a:ln w="9525">
            <a:noFill/>
            <a:miter lim="800000"/>
            <a:headEnd/>
            <a:tailEnd/>
          </a:ln>
        </p:spPr>
        <p:txBody>
          <a:bodyPr wrap="none">
            <a:spAutoFit/>
          </a:bodyPr>
          <a:lstStyle/>
          <a:p>
            <a:r>
              <a:rPr lang="en-US">
                <a:latin typeface="Calibri" pitchFamily="34" charset="0"/>
              </a:rPr>
              <a:t>RSS</a:t>
            </a:r>
            <a:r>
              <a:rPr lang="en-US" baseline="-25000">
                <a:latin typeface="Calibri" pitchFamily="34" charset="0"/>
              </a:rPr>
              <a:t>1</a:t>
            </a:r>
          </a:p>
          <a:p>
            <a:r>
              <a:rPr lang="en-US">
                <a:latin typeface="Calibri" pitchFamily="34" charset="0"/>
              </a:rPr>
              <a:t>RSS</a:t>
            </a:r>
            <a:r>
              <a:rPr lang="en-US" baseline="-25000">
                <a:latin typeface="Calibri" pitchFamily="34" charset="0"/>
              </a:rPr>
              <a:t>2</a:t>
            </a:r>
          </a:p>
          <a:p>
            <a:r>
              <a:rPr lang="en-US">
                <a:latin typeface="Calibri" pitchFamily="34" charset="0"/>
              </a:rPr>
              <a:t>RSS</a:t>
            </a:r>
            <a:r>
              <a:rPr lang="en-US" baseline="-25000">
                <a:latin typeface="Calibri" pitchFamily="34" charset="0"/>
              </a:rPr>
              <a:t>3</a:t>
            </a:r>
          </a:p>
          <a:p>
            <a:r>
              <a:rPr lang="en-US">
                <a:latin typeface="Calibri" pitchFamily="34" charset="0"/>
              </a:rPr>
              <a:t>RSS</a:t>
            </a:r>
            <a:r>
              <a:rPr lang="en-US" baseline="-25000">
                <a:latin typeface="Calibri" pitchFamily="34" charset="0"/>
              </a:rPr>
              <a:t>4</a:t>
            </a:r>
          </a:p>
          <a:p>
            <a:r>
              <a:rPr lang="en-US">
                <a:latin typeface="Calibri" pitchFamily="34" charset="0"/>
              </a:rPr>
              <a:t>…</a:t>
            </a:r>
          </a:p>
        </p:txBody>
      </p:sp>
      <p:sp>
        <p:nvSpPr>
          <p:cNvPr id="65" name="Rectangle 64"/>
          <p:cNvSpPr/>
          <p:nvPr/>
        </p:nvSpPr>
        <p:spPr>
          <a:xfrm>
            <a:off x="6248400" y="1266825"/>
            <a:ext cx="4572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96" name="Straight Arrow Connector 95"/>
          <p:cNvCxnSpPr/>
          <p:nvPr/>
        </p:nvCxnSpPr>
        <p:spPr>
          <a:xfrm flipV="1">
            <a:off x="1303307" y="2257425"/>
            <a:ext cx="216376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1275" name="Picture 2"/>
          <p:cNvPicPr>
            <a:picLocks noChangeAspect="1" noChangeArrowheads="1"/>
          </p:cNvPicPr>
          <p:nvPr/>
        </p:nvPicPr>
        <p:blipFill>
          <a:blip r:embed="rId3" cstate="print"/>
          <a:srcRect/>
          <a:stretch>
            <a:fillRect/>
          </a:stretch>
        </p:blipFill>
        <p:spPr bwMode="auto">
          <a:xfrm>
            <a:off x="2047844" y="1876425"/>
            <a:ext cx="630238" cy="222250"/>
          </a:xfrm>
          <a:prstGeom prst="rect">
            <a:avLst/>
          </a:prstGeom>
          <a:noFill/>
          <a:ln w="9525">
            <a:noFill/>
            <a:miter lim="800000"/>
            <a:headEnd/>
            <a:tailEnd/>
          </a:ln>
        </p:spPr>
      </p:pic>
      <p:grpSp>
        <p:nvGrpSpPr>
          <p:cNvPr id="40" name="Group 99"/>
          <p:cNvGrpSpPr>
            <a:grpSpLocks/>
          </p:cNvGrpSpPr>
          <p:nvPr/>
        </p:nvGrpSpPr>
        <p:grpSpPr bwMode="auto">
          <a:xfrm>
            <a:off x="7010400" y="1190625"/>
            <a:ext cx="1447800" cy="1371600"/>
            <a:chOff x="6934200" y="1447800"/>
            <a:chExt cx="1447800" cy="1371600"/>
          </a:xfrm>
        </p:grpSpPr>
        <p:sp>
          <p:nvSpPr>
            <p:cNvPr id="99" name="Right Brace 98"/>
            <p:cNvSpPr/>
            <p:nvPr/>
          </p:nvSpPr>
          <p:spPr>
            <a:xfrm>
              <a:off x="6934200" y="1447800"/>
              <a:ext cx="381000" cy="13716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11327" name="Picture 3"/>
            <p:cNvPicPr>
              <a:picLocks noChangeAspect="1" noChangeArrowheads="1"/>
            </p:cNvPicPr>
            <p:nvPr/>
          </p:nvPicPr>
          <p:blipFill>
            <a:blip r:embed="rId4" cstate="print"/>
            <a:srcRect/>
            <a:stretch>
              <a:fillRect/>
            </a:stretch>
          </p:blipFill>
          <p:spPr bwMode="auto">
            <a:xfrm>
              <a:off x="7467600" y="1981200"/>
              <a:ext cx="914400" cy="306766"/>
            </a:xfrm>
            <a:prstGeom prst="rect">
              <a:avLst/>
            </a:prstGeom>
            <a:noFill/>
            <a:ln w="9525">
              <a:noFill/>
              <a:miter lim="800000"/>
              <a:headEnd/>
              <a:tailEnd/>
            </a:ln>
          </p:spPr>
        </p:pic>
      </p:grpSp>
      <p:pic>
        <p:nvPicPr>
          <p:cNvPr id="11368" name="Picture 104"/>
          <p:cNvPicPr>
            <a:picLocks noChangeAspect="1" noChangeArrowheads="1"/>
          </p:cNvPicPr>
          <p:nvPr/>
        </p:nvPicPr>
        <p:blipFill>
          <a:blip r:embed="rId5" cstate="print"/>
          <a:srcRect/>
          <a:stretch>
            <a:fillRect/>
          </a:stretch>
        </p:blipFill>
        <p:spPr bwMode="auto">
          <a:xfrm>
            <a:off x="762000" y="2982912"/>
            <a:ext cx="3886200" cy="3035461"/>
          </a:xfrm>
          <a:prstGeom prst="rect">
            <a:avLst/>
          </a:prstGeom>
          <a:noFill/>
          <a:ln w="38100">
            <a:solidFill>
              <a:schemeClr val="tx1"/>
            </a:solidFill>
            <a:miter lim="800000"/>
            <a:headEnd/>
            <a:tailEnd/>
          </a:ln>
          <a:effectLst/>
        </p:spPr>
      </p:pic>
      <p:sp>
        <p:nvSpPr>
          <p:cNvPr id="55" name="TextBox 54"/>
          <p:cNvSpPr txBox="1"/>
          <p:nvPr/>
        </p:nvSpPr>
        <p:spPr>
          <a:xfrm>
            <a:off x="5715000" y="3482320"/>
            <a:ext cx="3276600" cy="1938992"/>
          </a:xfrm>
          <a:prstGeom prst="rect">
            <a:avLst/>
          </a:prstGeom>
          <a:noFill/>
        </p:spPr>
        <p:txBody>
          <a:bodyPr wrap="square" rtlCol="0">
            <a:spAutoFit/>
          </a:bodyPr>
          <a:lstStyle/>
          <a:p>
            <a:r>
              <a:rPr lang="en-US" sz="2400" dirty="0" smtClean="0"/>
              <a:t>Variability in the RSS readings due to movement of people in proximity of the radio units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repeatCount="5000" accel="50000" decel="50000" fill="hold" grpId="0" nodeType="clickEffect">
                                  <p:stCondLst>
                                    <p:cond delay="0"/>
                                  </p:stCondLst>
                                  <p:childTnLst>
                                    <p:animMotion origin="layout" path="M -1.38889E-6 -7.40741E-7 L 0.18733 -7.40741E-7 " pathEditMode="relative" rAng="0" ptsTypes="AA">
                                      <p:cBhvr>
                                        <p:cTn id="6" dur="1000" fill="hold"/>
                                        <p:tgtEl>
                                          <p:spTgt spid="63"/>
                                        </p:tgtEl>
                                        <p:attrNameLst>
                                          <p:attrName>ppt_x</p:attrName>
                                          <p:attrName>ppt_y</p:attrName>
                                        </p:attrNameLst>
                                      </p:cBhvr>
                                      <p:rCtr x="94" y="0"/>
                                    </p:animMotion>
                                  </p:childTnLst>
                                </p:cTn>
                              </p:par>
                              <p:par>
                                <p:cTn id="7" presetID="42" presetClass="path" presetSubtype="0" fill="hold" grpId="0" nodeType="withEffect">
                                  <p:stCondLst>
                                    <p:cond delay="0"/>
                                  </p:stCondLst>
                                  <p:childTnLst>
                                    <p:animMotion origin="layout" path="M 0.00069 -3.72803E-6 L 0 0.18317 " pathEditMode="relative" rAng="0" ptsTypes="AA">
                                      <p:cBhvr>
                                        <p:cTn id="8" dur="5000" fill="hold"/>
                                        <p:tgtEl>
                                          <p:spTgt spid="65"/>
                                        </p:tgtEl>
                                        <p:attrNameLst>
                                          <p:attrName>ppt_x</p:attrName>
                                          <p:attrName>ppt_y</p:attrName>
                                        </p:attrNameLst>
                                      </p:cBhvr>
                                      <p:rCtr x="0" y="92"/>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3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animBg="1"/>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Log-Normal Shadowing Model</a:t>
            </a:r>
            <a:endParaRPr lang="en-US" dirty="0"/>
          </a:p>
        </p:txBody>
      </p:sp>
      <p:grpSp>
        <p:nvGrpSpPr>
          <p:cNvPr id="29" name="Group 30"/>
          <p:cNvGrpSpPr>
            <a:grpSpLocks/>
          </p:cNvGrpSpPr>
          <p:nvPr/>
        </p:nvGrpSpPr>
        <p:grpSpPr bwMode="auto">
          <a:xfrm>
            <a:off x="1524000" y="928048"/>
            <a:ext cx="615950" cy="1000125"/>
            <a:chOff x="3660598" y="2014947"/>
            <a:chExt cx="616867" cy="1000612"/>
          </a:xfrm>
        </p:grpSpPr>
        <p:grpSp>
          <p:nvGrpSpPr>
            <p:cNvPr id="30" name="Group 34"/>
            <p:cNvGrpSpPr>
              <a:grpSpLocks/>
            </p:cNvGrpSpPr>
            <p:nvPr/>
          </p:nvGrpSpPr>
          <p:grpSpPr bwMode="auto">
            <a:xfrm flipH="1">
              <a:off x="3660599" y="2014947"/>
              <a:ext cx="565992" cy="675017"/>
              <a:chOff x="3620337" y="2938467"/>
              <a:chExt cx="608759" cy="608891"/>
            </a:xfrm>
          </p:grpSpPr>
          <p:sp>
            <p:nvSpPr>
              <p:cNvPr id="34" name="Arc 33"/>
              <p:cNvSpPr/>
              <p:nvPr/>
            </p:nvSpPr>
            <p:spPr>
              <a:xfrm>
                <a:off x="3734906" y="3047351"/>
                <a:ext cx="379619"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5" name="Arc 34"/>
              <p:cNvSpPr/>
              <p:nvPr/>
            </p:nvSpPr>
            <p:spPr>
              <a:xfrm>
                <a:off x="3620337" y="2938467"/>
                <a:ext cx="608759" cy="608891"/>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6" name="Arc 35"/>
              <p:cNvSpPr/>
              <p:nvPr/>
            </p:nvSpPr>
            <p:spPr>
              <a:xfrm>
                <a:off x="3825537" y="3143341"/>
                <a:ext cx="189809" cy="184816"/>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1" name="Group 38"/>
            <p:cNvGrpSpPr>
              <a:grpSpLocks/>
            </p:cNvGrpSpPr>
            <p:nvPr/>
          </p:nvGrpSpPr>
          <p:grpSpPr bwMode="auto">
            <a:xfrm>
              <a:off x="3773481" y="2358013"/>
              <a:ext cx="503987" cy="657546"/>
              <a:chOff x="2438281" y="3014526"/>
              <a:chExt cx="304919" cy="338274"/>
            </a:xfrm>
          </p:grpSpPr>
          <p:sp>
            <p:nvSpPr>
              <p:cNvPr id="32" name="Rectangle 31"/>
              <p:cNvSpPr/>
              <p:nvPr/>
            </p:nvSpPr>
            <p:spPr>
              <a:xfrm>
                <a:off x="2438281" y="3200005"/>
                <a:ext cx="304919"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33" name="Straight Connector 32"/>
              <p:cNvCxnSpPr>
                <a:endCxn id="32" idx="0"/>
              </p:cNvCxnSpPr>
              <p:nvPr/>
            </p:nvCxnSpPr>
            <p:spPr>
              <a:xfrm rot="5400000">
                <a:off x="2501368" y="3104380"/>
                <a:ext cx="185479" cy="5771"/>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grpSp>
        <p:nvGrpSpPr>
          <p:cNvPr id="37" name="Group 38"/>
          <p:cNvGrpSpPr>
            <a:grpSpLocks/>
          </p:cNvGrpSpPr>
          <p:nvPr/>
        </p:nvGrpSpPr>
        <p:grpSpPr bwMode="auto">
          <a:xfrm>
            <a:off x="685800" y="914400"/>
            <a:ext cx="642938" cy="1004888"/>
            <a:chOff x="914400" y="2014947"/>
            <a:chExt cx="642974" cy="1004525"/>
          </a:xfrm>
        </p:grpSpPr>
        <p:grpSp>
          <p:nvGrpSpPr>
            <p:cNvPr id="38" name="Group 30"/>
            <p:cNvGrpSpPr>
              <a:grpSpLocks/>
            </p:cNvGrpSpPr>
            <p:nvPr/>
          </p:nvGrpSpPr>
          <p:grpSpPr bwMode="auto">
            <a:xfrm>
              <a:off x="990602" y="2014945"/>
              <a:ext cx="566770" cy="676031"/>
              <a:chOff x="3619500" y="2938467"/>
              <a:chExt cx="609596" cy="609806"/>
            </a:xfrm>
          </p:grpSpPr>
          <p:sp>
            <p:nvSpPr>
              <p:cNvPr id="42" name="Arc 41"/>
              <p:cNvSpPr/>
              <p:nvPr/>
            </p:nvSpPr>
            <p:spPr>
              <a:xfrm>
                <a:off x="3733907" y="3048691"/>
                <a:ext cx="380783"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3" name="Arc 42"/>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4" name="Arc 43"/>
              <p:cNvSpPr/>
              <p:nvPr/>
            </p:nvSpPr>
            <p:spPr>
              <a:xfrm>
                <a:off x="3824406" y="3143167"/>
                <a:ext cx="189539"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9" name="Group 46"/>
            <p:cNvGrpSpPr>
              <a:grpSpLocks/>
            </p:cNvGrpSpPr>
            <p:nvPr/>
          </p:nvGrpSpPr>
          <p:grpSpPr bwMode="auto">
            <a:xfrm>
              <a:off x="914333" y="2362482"/>
              <a:ext cx="503258" cy="656988"/>
              <a:chOff x="2438463" y="3014813"/>
              <a:chExt cx="304491" cy="337987"/>
            </a:xfrm>
          </p:grpSpPr>
          <p:cxnSp>
            <p:nvCxnSpPr>
              <p:cNvPr id="40" name="Straight Connector 39"/>
              <p:cNvCxnSpPr>
                <a:endCxn id="41" idx="0"/>
              </p:cNvCxnSpPr>
              <p:nvPr/>
            </p:nvCxnSpPr>
            <p:spPr>
              <a:xfrm rot="5400000">
                <a:off x="2501410" y="3104592"/>
                <a:ext cx="185321" cy="5763"/>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438463" y="3200134"/>
                <a:ext cx="304491" cy="152666"/>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0</a:t>
                </a:r>
              </a:p>
            </p:txBody>
          </p:sp>
        </p:grpSp>
      </p:grpSp>
      <p:sp>
        <p:nvSpPr>
          <p:cNvPr id="45" name="Rectangle 44"/>
          <p:cNvSpPr/>
          <p:nvPr/>
        </p:nvSpPr>
        <p:spPr>
          <a:xfrm>
            <a:off x="434975" y="1939925"/>
            <a:ext cx="4137025"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82" name="Group 181"/>
          <p:cNvGrpSpPr/>
          <p:nvPr/>
        </p:nvGrpSpPr>
        <p:grpSpPr>
          <a:xfrm>
            <a:off x="97276" y="2244725"/>
            <a:ext cx="4779523" cy="3733800"/>
            <a:chOff x="97276" y="2244725"/>
            <a:chExt cx="5157381" cy="3733800"/>
          </a:xfrm>
        </p:grpSpPr>
        <p:sp>
          <p:nvSpPr>
            <p:cNvPr id="160" name="Freeform 16"/>
            <p:cNvSpPr>
              <a:spLocks/>
            </p:cNvSpPr>
            <p:nvPr/>
          </p:nvSpPr>
          <p:spPr bwMode="auto">
            <a:xfrm flipV="1">
              <a:off x="816007" y="5575619"/>
              <a:ext cx="4362450" cy="0"/>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17"/>
            <p:cNvSpPr>
              <a:spLocks/>
            </p:cNvSpPr>
            <p:nvPr/>
          </p:nvSpPr>
          <p:spPr bwMode="auto">
            <a:xfrm flipV="1">
              <a:off x="816007" y="4759325"/>
              <a:ext cx="4438650" cy="0"/>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18"/>
            <p:cNvSpPr>
              <a:spLocks/>
            </p:cNvSpPr>
            <p:nvPr/>
          </p:nvSpPr>
          <p:spPr bwMode="auto">
            <a:xfrm>
              <a:off x="816007" y="3992562"/>
              <a:ext cx="4438650" cy="0"/>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19"/>
            <p:cNvSpPr>
              <a:spLocks/>
            </p:cNvSpPr>
            <p:nvPr/>
          </p:nvSpPr>
          <p:spPr bwMode="auto">
            <a:xfrm flipV="1">
              <a:off x="816007" y="3134044"/>
              <a:ext cx="4438650" cy="0"/>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Rectangle 53"/>
            <p:cNvSpPr>
              <a:spLocks noChangeArrowheads="1"/>
            </p:cNvSpPr>
            <p:nvPr/>
          </p:nvSpPr>
          <p:spPr bwMode="auto">
            <a:xfrm>
              <a:off x="431832" y="5489575"/>
              <a:ext cx="431800" cy="30003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Helvetica" charset="0"/>
                  <a:cs typeface="Arial" pitchFamily="34" charset="0"/>
                </a:rPr>
                <a:t>-80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6" name="Rectangle 56"/>
            <p:cNvSpPr>
              <a:spLocks noChangeArrowheads="1"/>
            </p:cNvSpPr>
            <p:nvPr/>
          </p:nvSpPr>
          <p:spPr bwMode="auto">
            <a:xfrm>
              <a:off x="431832" y="4675188"/>
              <a:ext cx="431800" cy="30003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Helvetica" charset="0"/>
                  <a:cs typeface="Arial" pitchFamily="34" charset="0"/>
                </a:rPr>
                <a:t>-70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7" name="Rectangle 59"/>
            <p:cNvSpPr>
              <a:spLocks noChangeArrowheads="1"/>
            </p:cNvSpPr>
            <p:nvPr/>
          </p:nvSpPr>
          <p:spPr bwMode="auto">
            <a:xfrm>
              <a:off x="431832" y="3860800"/>
              <a:ext cx="431800" cy="30003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Helvetica" charset="0"/>
                  <a:cs typeface="Arial" pitchFamily="34" charset="0"/>
                </a:rPr>
                <a:t>-60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8" name="Rectangle 62"/>
            <p:cNvSpPr>
              <a:spLocks noChangeArrowheads="1"/>
            </p:cNvSpPr>
            <p:nvPr/>
          </p:nvSpPr>
          <p:spPr bwMode="auto">
            <a:xfrm>
              <a:off x="431832" y="3048000"/>
              <a:ext cx="431800" cy="30003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Helvetica" charset="0"/>
                  <a:cs typeface="Arial" pitchFamily="34" charset="0"/>
                </a:rPr>
                <a:t>-50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9" name="Rectangle 65"/>
            <p:cNvSpPr>
              <a:spLocks noChangeArrowheads="1"/>
            </p:cNvSpPr>
            <p:nvPr/>
          </p:nvSpPr>
          <p:spPr bwMode="auto">
            <a:xfrm>
              <a:off x="431832" y="2244725"/>
              <a:ext cx="431800" cy="30003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Helvetica" charset="0"/>
                  <a:cs typeface="Arial" pitchFamily="34" charset="0"/>
                </a:rPr>
                <a:t>-40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0" name="Line 66"/>
            <p:cNvSpPr>
              <a:spLocks noChangeShapeType="1"/>
            </p:cNvSpPr>
            <p:nvPr/>
          </p:nvSpPr>
          <p:spPr bwMode="auto">
            <a:xfrm>
              <a:off x="816007" y="2376487"/>
              <a:ext cx="4438650" cy="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Rectangle 72"/>
            <p:cNvSpPr>
              <a:spLocks noChangeArrowheads="1"/>
            </p:cNvSpPr>
            <p:nvPr/>
          </p:nvSpPr>
          <p:spPr bwMode="auto">
            <a:xfrm rot="16200000">
              <a:off x="-334893" y="3972295"/>
              <a:ext cx="1141338"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Helvetica" charset="0"/>
                  <a:cs typeface="Arial" pitchFamily="34" charset="0"/>
                </a:rPr>
                <a:t>RSS [</a:t>
              </a:r>
              <a:r>
                <a:rPr kumimoji="0" lang="en-US" sz="1800" b="0" i="0" u="none" strike="noStrike" cap="none" normalizeH="0" baseline="0" dirty="0" err="1" smtClean="0">
                  <a:ln>
                    <a:noFill/>
                  </a:ln>
                  <a:solidFill>
                    <a:srgbClr val="000000"/>
                  </a:solidFill>
                  <a:effectLst/>
                  <a:latin typeface="Helvetica" charset="0"/>
                  <a:cs typeface="Arial" pitchFamily="34" charset="0"/>
                </a:rPr>
                <a:t>dBm</a:t>
              </a:r>
              <a:r>
                <a:rPr kumimoji="0" lang="en-US" sz="1800" b="0" i="0" u="none" strike="noStrike" cap="none" normalizeH="0" baseline="0" dirty="0" smtClean="0">
                  <a:ln>
                    <a:noFill/>
                  </a:ln>
                  <a:solidFill>
                    <a:srgbClr val="000000"/>
                  </a:solidFill>
                  <a:effectLst/>
                  <a:latin typeface="Helvetica"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3" name="Freeform 9"/>
            <p:cNvSpPr>
              <a:spLocks/>
            </p:cNvSpPr>
            <p:nvPr/>
          </p:nvSpPr>
          <p:spPr bwMode="auto">
            <a:xfrm>
              <a:off x="1292256" y="2376487"/>
              <a:ext cx="0" cy="3525838"/>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10"/>
            <p:cNvSpPr>
              <a:spLocks/>
            </p:cNvSpPr>
            <p:nvPr/>
          </p:nvSpPr>
          <p:spPr bwMode="auto">
            <a:xfrm>
              <a:off x="2155857" y="2376487"/>
              <a:ext cx="0" cy="3525838"/>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11"/>
            <p:cNvSpPr>
              <a:spLocks/>
            </p:cNvSpPr>
            <p:nvPr/>
          </p:nvSpPr>
          <p:spPr bwMode="auto">
            <a:xfrm>
              <a:off x="3030569" y="2376487"/>
              <a:ext cx="0" cy="3525838"/>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12"/>
            <p:cNvSpPr>
              <a:spLocks/>
            </p:cNvSpPr>
            <p:nvPr/>
          </p:nvSpPr>
          <p:spPr bwMode="auto">
            <a:xfrm flipH="1">
              <a:off x="3846863" y="2376487"/>
              <a:ext cx="0" cy="3602038"/>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13"/>
            <p:cNvSpPr>
              <a:spLocks/>
            </p:cNvSpPr>
            <p:nvPr/>
          </p:nvSpPr>
          <p:spPr bwMode="auto">
            <a:xfrm flipH="1">
              <a:off x="4710463" y="2376487"/>
              <a:ext cx="0" cy="3525838"/>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cxnSp>
          <p:nvCxnSpPr>
            <p:cNvPr id="179" name="Straight Connector 178"/>
            <p:cNvCxnSpPr/>
            <p:nvPr/>
          </p:nvCxnSpPr>
          <p:spPr>
            <a:xfrm>
              <a:off x="911257" y="2701925"/>
              <a:ext cx="1066800" cy="1588"/>
            </a:xfrm>
            <a:prstGeom prst="line">
              <a:avLst/>
            </a:prstGeom>
            <a:noFill/>
            <a:ln w="19050" cap="flat">
              <a:solidFill>
                <a:schemeClr val="tx2">
                  <a:lumMod val="60000"/>
                  <a:lumOff val="40000"/>
                </a:schemeClr>
              </a:solidFill>
              <a:prstDash val="dash"/>
              <a:round/>
              <a:headEnd/>
              <a:tailEnd/>
            </a:ln>
          </p:spPr>
        </p:cxnSp>
      </p:grpSp>
      <p:pic>
        <p:nvPicPr>
          <p:cNvPr id="183" name="Picture 3"/>
          <p:cNvPicPr>
            <a:picLocks noChangeAspect="1" noChangeArrowheads="1"/>
          </p:cNvPicPr>
          <p:nvPr/>
        </p:nvPicPr>
        <p:blipFill>
          <a:blip r:embed="rId4" cstate="print"/>
          <a:srcRect t="18557" r="83392" b="16730"/>
          <a:stretch>
            <a:fillRect/>
          </a:stretch>
        </p:blipFill>
        <p:spPr bwMode="auto">
          <a:xfrm>
            <a:off x="1981200" y="2457450"/>
            <a:ext cx="444500" cy="438150"/>
          </a:xfrm>
          <a:prstGeom prst="rect">
            <a:avLst/>
          </a:prstGeom>
          <a:noFill/>
          <a:ln>
            <a:noFill/>
          </a:ln>
        </p:spPr>
      </p:pic>
      <p:pic>
        <p:nvPicPr>
          <p:cNvPr id="31817" name="Picture 73"/>
          <p:cNvPicPr>
            <a:picLocks noChangeAspect="1" noChangeArrowheads="1"/>
          </p:cNvPicPr>
          <p:nvPr/>
        </p:nvPicPr>
        <p:blipFill>
          <a:blip r:embed="rId5" cstate="print"/>
          <a:srcRect/>
          <a:stretch>
            <a:fillRect/>
          </a:stretch>
        </p:blipFill>
        <p:spPr bwMode="auto">
          <a:xfrm>
            <a:off x="4800600" y="856344"/>
            <a:ext cx="3753716" cy="2752725"/>
          </a:xfrm>
          <a:prstGeom prst="rect">
            <a:avLst/>
          </a:prstGeom>
          <a:noFill/>
          <a:ln w="9525">
            <a:noFill/>
            <a:miter lim="800000"/>
            <a:headEnd/>
            <a:tailEnd/>
          </a:ln>
          <a:effectLst/>
        </p:spPr>
      </p:pic>
      <p:grpSp>
        <p:nvGrpSpPr>
          <p:cNvPr id="218" name="Group 217"/>
          <p:cNvGrpSpPr/>
          <p:nvPr/>
        </p:nvGrpSpPr>
        <p:grpSpPr>
          <a:xfrm>
            <a:off x="5435600" y="1170217"/>
            <a:ext cx="2691210" cy="1895927"/>
            <a:chOff x="5419201" y="1170217"/>
            <a:chExt cx="2691210" cy="1895927"/>
          </a:xfrm>
        </p:grpSpPr>
        <p:grpSp>
          <p:nvGrpSpPr>
            <p:cNvPr id="191" name="Group 190"/>
            <p:cNvGrpSpPr/>
            <p:nvPr/>
          </p:nvGrpSpPr>
          <p:grpSpPr>
            <a:xfrm>
              <a:off x="6139469" y="2532744"/>
              <a:ext cx="933450" cy="533400"/>
              <a:chOff x="6159500" y="2819400"/>
              <a:chExt cx="933450" cy="533400"/>
            </a:xfrm>
            <a:effectLst>
              <a:outerShdw blurRad="50800" dist="38100" dir="2700000" algn="tl" rotWithShape="0">
                <a:prstClr val="black">
                  <a:alpha val="40000"/>
                </a:prstClr>
              </a:outerShdw>
            </a:effectLst>
          </p:grpSpPr>
          <p:sp>
            <p:nvSpPr>
              <p:cNvPr id="185" name="Oval 184"/>
              <p:cNvSpPr/>
              <p:nvPr/>
            </p:nvSpPr>
            <p:spPr>
              <a:xfrm>
                <a:off x="6159500" y="31242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Oval 185"/>
              <p:cNvSpPr/>
              <p:nvPr/>
            </p:nvSpPr>
            <p:spPr>
              <a:xfrm>
                <a:off x="6864350" y="28194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8" name="Straight Connector 187"/>
              <p:cNvCxnSpPr/>
              <p:nvPr/>
            </p:nvCxnSpPr>
            <p:spPr>
              <a:xfrm flipV="1">
                <a:off x="6394450" y="2997200"/>
                <a:ext cx="469900" cy="196850"/>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192" name="Group 191"/>
            <p:cNvGrpSpPr/>
            <p:nvPr/>
          </p:nvGrpSpPr>
          <p:grpSpPr>
            <a:xfrm rot="2630140">
              <a:off x="6583210" y="1987307"/>
              <a:ext cx="952210" cy="536757"/>
              <a:chOff x="6140740" y="2819400"/>
              <a:chExt cx="952210" cy="536757"/>
            </a:xfrm>
            <a:effectLst>
              <a:outerShdw blurRad="50800" dist="38100" dir="2700000" algn="tl" rotWithShape="0">
                <a:prstClr val="black">
                  <a:alpha val="40000"/>
                </a:prstClr>
              </a:outerShdw>
            </a:effectLst>
          </p:grpSpPr>
          <p:sp>
            <p:nvSpPr>
              <p:cNvPr id="193" name="Oval 192"/>
              <p:cNvSpPr/>
              <p:nvPr/>
            </p:nvSpPr>
            <p:spPr>
              <a:xfrm>
                <a:off x="6140740" y="3127557"/>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Oval 193"/>
              <p:cNvSpPr/>
              <p:nvPr/>
            </p:nvSpPr>
            <p:spPr>
              <a:xfrm>
                <a:off x="6864350" y="28194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5" name="Straight Connector 194"/>
              <p:cNvCxnSpPr/>
              <p:nvPr/>
            </p:nvCxnSpPr>
            <p:spPr>
              <a:xfrm flipV="1">
                <a:off x="6394450" y="2997200"/>
                <a:ext cx="469900" cy="196850"/>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196" name="Group 195"/>
            <p:cNvGrpSpPr/>
            <p:nvPr/>
          </p:nvGrpSpPr>
          <p:grpSpPr>
            <a:xfrm rot="6782512">
              <a:off x="5219176" y="1911396"/>
              <a:ext cx="933450" cy="533400"/>
              <a:chOff x="6159500" y="2819400"/>
              <a:chExt cx="933450" cy="533400"/>
            </a:xfrm>
            <a:effectLst>
              <a:outerShdw blurRad="50800" dist="38100" dir="2700000" algn="tl" rotWithShape="0">
                <a:prstClr val="black">
                  <a:alpha val="40000"/>
                </a:prstClr>
              </a:outerShdw>
            </a:effectLst>
          </p:grpSpPr>
          <p:sp>
            <p:nvSpPr>
              <p:cNvPr id="197" name="Oval 196"/>
              <p:cNvSpPr/>
              <p:nvPr/>
            </p:nvSpPr>
            <p:spPr>
              <a:xfrm>
                <a:off x="6159500" y="31242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Oval 197"/>
              <p:cNvSpPr/>
              <p:nvPr/>
            </p:nvSpPr>
            <p:spPr>
              <a:xfrm>
                <a:off x="6864350" y="28194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9" name="Straight Connector 198"/>
              <p:cNvCxnSpPr/>
              <p:nvPr/>
            </p:nvCxnSpPr>
            <p:spPr>
              <a:xfrm flipV="1">
                <a:off x="6394450" y="2997200"/>
                <a:ext cx="469900" cy="196850"/>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00" name="Group 199"/>
            <p:cNvGrpSpPr/>
            <p:nvPr/>
          </p:nvGrpSpPr>
          <p:grpSpPr>
            <a:xfrm rot="4090360">
              <a:off x="5788646" y="2027598"/>
              <a:ext cx="922673" cy="577578"/>
              <a:chOff x="6170277" y="2819400"/>
              <a:chExt cx="922673" cy="577578"/>
            </a:xfrm>
            <a:effectLst>
              <a:outerShdw blurRad="50800" dist="38100" dir="2700000" algn="tl" rotWithShape="0">
                <a:prstClr val="black">
                  <a:alpha val="40000"/>
                </a:prstClr>
              </a:outerShdw>
            </a:effectLst>
          </p:grpSpPr>
          <p:sp>
            <p:nvSpPr>
              <p:cNvPr id="201" name="Oval 200"/>
              <p:cNvSpPr/>
              <p:nvPr/>
            </p:nvSpPr>
            <p:spPr>
              <a:xfrm>
                <a:off x="6170277" y="3168378"/>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Oval 201"/>
              <p:cNvSpPr/>
              <p:nvPr/>
            </p:nvSpPr>
            <p:spPr>
              <a:xfrm>
                <a:off x="6864350" y="28194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3" name="Straight Connector 202"/>
              <p:cNvCxnSpPr/>
              <p:nvPr/>
            </p:nvCxnSpPr>
            <p:spPr>
              <a:xfrm rot="17509640">
                <a:off x="6457423" y="2933143"/>
                <a:ext cx="363578" cy="339427"/>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04" name="Group 203"/>
            <p:cNvGrpSpPr/>
            <p:nvPr/>
          </p:nvGrpSpPr>
          <p:grpSpPr>
            <a:xfrm rot="1770693">
              <a:off x="6800535" y="1358417"/>
              <a:ext cx="933450" cy="533400"/>
              <a:chOff x="6159500" y="2819400"/>
              <a:chExt cx="933450" cy="533400"/>
            </a:xfrm>
            <a:effectLst>
              <a:outerShdw blurRad="50800" dist="38100" dir="2700000" algn="tl" rotWithShape="0">
                <a:prstClr val="black">
                  <a:alpha val="40000"/>
                </a:prstClr>
              </a:outerShdw>
            </a:effectLst>
          </p:grpSpPr>
          <p:sp>
            <p:nvSpPr>
              <p:cNvPr id="205" name="Oval 204"/>
              <p:cNvSpPr/>
              <p:nvPr/>
            </p:nvSpPr>
            <p:spPr>
              <a:xfrm>
                <a:off x="6159500" y="31242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Oval 205"/>
              <p:cNvSpPr/>
              <p:nvPr/>
            </p:nvSpPr>
            <p:spPr>
              <a:xfrm>
                <a:off x="6864350" y="28194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7" name="Straight Connector 206"/>
              <p:cNvCxnSpPr/>
              <p:nvPr/>
            </p:nvCxnSpPr>
            <p:spPr>
              <a:xfrm flipV="1">
                <a:off x="6394450" y="2997200"/>
                <a:ext cx="469900" cy="196850"/>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08" name="Group 207"/>
            <p:cNvGrpSpPr/>
            <p:nvPr/>
          </p:nvGrpSpPr>
          <p:grpSpPr>
            <a:xfrm rot="1428290">
              <a:off x="5656941" y="1170217"/>
              <a:ext cx="914106" cy="524865"/>
              <a:chOff x="6159500" y="2827935"/>
              <a:chExt cx="914106" cy="524865"/>
            </a:xfrm>
            <a:effectLst>
              <a:outerShdw blurRad="50800" dist="38100" dir="2700000" algn="tl" rotWithShape="0">
                <a:prstClr val="black">
                  <a:alpha val="40000"/>
                </a:prstClr>
              </a:outerShdw>
            </a:effectLst>
          </p:grpSpPr>
          <p:sp>
            <p:nvSpPr>
              <p:cNvPr id="209" name="Oval 208"/>
              <p:cNvSpPr/>
              <p:nvPr/>
            </p:nvSpPr>
            <p:spPr>
              <a:xfrm>
                <a:off x="6159500" y="31242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 name="Oval 209"/>
              <p:cNvSpPr/>
              <p:nvPr/>
            </p:nvSpPr>
            <p:spPr>
              <a:xfrm>
                <a:off x="6845006" y="2827935"/>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1" name="Straight Connector 210"/>
              <p:cNvCxnSpPr/>
              <p:nvPr/>
            </p:nvCxnSpPr>
            <p:spPr>
              <a:xfrm flipV="1">
                <a:off x="6394450" y="2997200"/>
                <a:ext cx="469900" cy="196850"/>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12" name="Group 211"/>
            <p:cNvGrpSpPr/>
            <p:nvPr/>
          </p:nvGrpSpPr>
          <p:grpSpPr>
            <a:xfrm rot="19199471">
              <a:off x="7176961" y="2367327"/>
              <a:ext cx="933450" cy="533400"/>
              <a:chOff x="6159500" y="2819400"/>
              <a:chExt cx="933450" cy="533400"/>
            </a:xfrm>
            <a:effectLst>
              <a:outerShdw blurRad="50800" dist="38100" dir="2700000" algn="tl" rotWithShape="0">
                <a:prstClr val="black">
                  <a:alpha val="40000"/>
                </a:prstClr>
              </a:outerShdw>
            </a:effectLst>
          </p:grpSpPr>
          <p:sp>
            <p:nvSpPr>
              <p:cNvPr id="213" name="Oval 212"/>
              <p:cNvSpPr/>
              <p:nvPr/>
            </p:nvSpPr>
            <p:spPr>
              <a:xfrm>
                <a:off x="6159500" y="31242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Oval 213"/>
              <p:cNvSpPr/>
              <p:nvPr/>
            </p:nvSpPr>
            <p:spPr>
              <a:xfrm>
                <a:off x="6864350" y="2819400"/>
                <a:ext cx="228600" cy="2286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5" name="Straight Connector 214"/>
              <p:cNvCxnSpPr/>
              <p:nvPr/>
            </p:nvCxnSpPr>
            <p:spPr>
              <a:xfrm flipV="1">
                <a:off x="6394450" y="2997200"/>
                <a:ext cx="469900" cy="196850"/>
              </a:xfrm>
              <a:prstGeom prst="lin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31904" name="Group 160"/>
          <p:cNvGrpSpPr>
            <a:grpSpLocks noChangeAspect="1"/>
          </p:cNvGrpSpPr>
          <p:nvPr/>
        </p:nvGrpSpPr>
        <p:grpSpPr bwMode="auto">
          <a:xfrm>
            <a:off x="4724400" y="3486152"/>
            <a:ext cx="4119563" cy="3014664"/>
            <a:chOff x="2976" y="2196"/>
            <a:chExt cx="2595" cy="1899"/>
          </a:xfrm>
        </p:grpSpPr>
        <p:sp>
          <p:nvSpPr>
            <p:cNvPr id="31903" name="AutoShape 159"/>
            <p:cNvSpPr>
              <a:spLocks noChangeAspect="1" noChangeArrowheads="1" noTextEdit="1"/>
            </p:cNvSpPr>
            <p:nvPr/>
          </p:nvSpPr>
          <p:spPr bwMode="auto">
            <a:xfrm>
              <a:off x="2976" y="2196"/>
              <a:ext cx="2595" cy="18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05" name="Rectangle 161"/>
            <p:cNvSpPr>
              <a:spLocks noChangeArrowheads="1"/>
            </p:cNvSpPr>
            <p:nvPr/>
          </p:nvSpPr>
          <p:spPr bwMode="auto">
            <a:xfrm>
              <a:off x="3314" y="2337"/>
              <a:ext cx="2011" cy="149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06" name="Rectangle 162"/>
            <p:cNvSpPr>
              <a:spLocks noChangeArrowheads="1"/>
            </p:cNvSpPr>
            <p:nvPr/>
          </p:nvSpPr>
          <p:spPr bwMode="auto">
            <a:xfrm>
              <a:off x="3314" y="2337"/>
              <a:ext cx="2011" cy="1491"/>
            </a:xfrm>
            <a:prstGeom prst="rect">
              <a:avLst/>
            </a:prstGeom>
            <a:no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07" name="Freeform 163"/>
            <p:cNvSpPr>
              <a:spLocks/>
            </p:cNvSpPr>
            <p:nvPr/>
          </p:nvSpPr>
          <p:spPr bwMode="auto">
            <a:xfrm>
              <a:off x="3314" y="2337"/>
              <a:ext cx="1" cy="1491"/>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08" name="Freeform 164"/>
            <p:cNvSpPr>
              <a:spLocks/>
            </p:cNvSpPr>
            <p:nvPr/>
          </p:nvSpPr>
          <p:spPr bwMode="auto">
            <a:xfrm>
              <a:off x="3815" y="2337"/>
              <a:ext cx="1" cy="1491"/>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09" name="Freeform 165"/>
            <p:cNvSpPr>
              <a:spLocks/>
            </p:cNvSpPr>
            <p:nvPr/>
          </p:nvSpPr>
          <p:spPr bwMode="auto">
            <a:xfrm>
              <a:off x="4320" y="2337"/>
              <a:ext cx="1" cy="1491"/>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0" name="Freeform 166"/>
            <p:cNvSpPr>
              <a:spLocks/>
            </p:cNvSpPr>
            <p:nvPr/>
          </p:nvSpPr>
          <p:spPr bwMode="auto">
            <a:xfrm>
              <a:off x="4820" y="2337"/>
              <a:ext cx="1" cy="1491"/>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1" name="Freeform 167"/>
            <p:cNvSpPr>
              <a:spLocks/>
            </p:cNvSpPr>
            <p:nvPr/>
          </p:nvSpPr>
          <p:spPr bwMode="auto">
            <a:xfrm>
              <a:off x="5325" y="2337"/>
              <a:ext cx="1" cy="1491"/>
            </a:xfrm>
            <a:custGeom>
              <a:avLst/>
              <a:gdLst/>
              <a:ahLst/>
              <a:cxnLst>
                <a:cxn ang="0">
                  <a:pos x="0" y="339"/>
                </a:cxn>
                <a:cxn ang="0">
                  <a:pos x="0" y="0"/>
                </a:cxn>
                <a:cxn ang="0">
                  <a:pos x="0" y="0"/>
                </a:cxn>
              </a:cxnLst>
              <a:rect l="0" t="0" r="r" b="b"/>
              <a:pathLst>
                <a:path h="339">
                  <a:moveTo>
                    <a:pt x="0" y="339"/>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2" name="Freeform 168"/>
            <p:cNvSpPr>
              <a:spLocks/>
            </p:cNvSpPr>
            <p:nvPr/>
          </p:nvSpPr>
          <p:spPr bwMode="auto">
            <a:xfrm>
              <a:off x="3314" y="3828"/>
              <a:ext cx="2011"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3" name="Freeform 169"/>
            <p:cNvSpPr>
              <a:spLocks/>
            </p:cNvSpPr>
            <p:nvPr/>
          </p:nvSpPr>
          <p:spPr bwMode="auto">
            <a:xfrm>
              <a:off x="3314" y="3529"/>
              <a:ext cx="2011"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4" name="Freeform 170"/>
            <p:cNvSpPr>
              <a:spLocks/>
            </p:cNvSpPr>
            <p:nvPr/>
          </p:nvSpPr>
          <p:spPr bwMode="auto">
            <a:xfrm>
              <a:off x="3314" y="3230"/>
              <a:ext cx="2011"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5" name="Freeform 171"/>
            <p:cNvSpPr>
              <a:spLocks/>
            </p:cNvSpPr>
            <p:nvPr/>
          </p:nvSpPr>
          <p:spPr bwMode="auto">
            <a:xfrm>
              <a:off x="3314" y="2931"/>
              <a:ext cx="2011"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6" name="Freeform 172"/>
            <p:cNvSpPr>
              <a:spLocks/>
            </p:cNvSpPr>
            <p:nvPr/>
          </p:nvSpPr>
          <p:spPr bwMode="auto">
            <a:xfrm>
              <a:off x="3314" y="2632"/>
              <a:ext cx="2011"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7" name="Freeform 173"/>
            <p:cNvSpPr>
              <a:spLocks/>
            </p:cNvSpPr>
            <p:nvPr/>
          </p:nvSpPr>
          <p:spPr bwMode="auto">
            <a:xfrm>
              <a:off x="3314" y="2337"/>
              <a:ext cx="2011"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8" name="Line 174"/>
            <p:cNvSpPr>
              <a:spLocks noChangeShapeType="1"/>
            </p:cNvSpPr>
            <p:nvPr/>
          </p:nvSpPr>
          <p:spPr bwMode="auto">
            <a:xfrm>
              <a:off x="3314" y="2337"/>
              <a:ext cx="2011"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19" name="Line 175"/>
            <p:cNvSpPr>
              <a:spLocks noChangeShapeType="1"/>
            </p:cNvSpPr>
            <p:nvPr/>
          </p:nvSpPr>
          <p:spPr bwMode="auto">
            <a:xfrm>
              <a:off x="3314" y="3828"/>
              <a:ext cx="2011"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0" name="Line 176"/>
            <p:cNvSpPr>
              <a:spLocks noChangeShapeType="1"/>
            </p:cNvSpPr>
            <p:nvPr/>
          </p:nvSpPr>
          <p:spPr bwMode="auto">
            <a:xfrm flipV="1">
              <a:off x="5325" y="2337"/>
              <a:ext cx="1" cy="149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1" name="Line 177"/>
            <p:cNvSpPr>
              <a:spLocks noChangeShapeType="1"/>
            </p:cNvSpPr>
            <p:nvPr/>
          </p:nvSpPr>
          <p:spPr bwMode="auto">
            <a:xfrm flipV="1">
              <a:off x="3314" y="2337"/>
              <a:ext cx="1" cy="149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2" name="Line 178"/>
            <p:cNvSpPr>
              <a:spLocks noChangeShapeType="1"/>
            </p:cNvSpPr>
            <p:nvPr/>
          </p:nvSpPr>
          <p:spPr bwMode="auto">
            <a:xfrm>
              <a:off x="3314" y="3828"/>
              <a:ext cx="2011"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3" name="Line 179"/>
            <p:cNvSpPr>
              <a:spLocks noChangeShapeType="1"/>
            </p:cNvSpPr>
            <p:nvPr/>
          </p:nvSpPr>
          <p:spPr bwMode="auto">
            <a:xfrm flipV="1">
              <a:off x="3314" y="2337"/>
              <a:ext cx="1" cy="149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4" name="Line 180"/>
            <p:cNvSpPr>
              <a:spLocks noChangeShapeType="1"/>
            </p:cNvSpPr>
            <p:nvPr/>
          </p:nvSpPr>
          <p:spPr bwMode="auto">
            <a:xfrm flipV="1">
              <a:off x="3314" y="3806"/>
              <a:ext cx="1" cy="2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5" name="Line 181"/>
            <p:cNvSpPr>
              <a:spLocks noChangeShapeType="1"/>
            </p:cNvSpPr>
            <p:nvPr/>
          </p:nvSpPr>
          <p:spPr bwMode="auto">
            <a:xfrm>
              <a:off x="3314" y="2337"/>
              <a:ext cx="1" cy="17"/>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6" name="Rectangle 182"/>
            <p:cNvSpPr>
              <a:spLocks noChangeArrowheads="1"/>
            </p:cNvSpPr>
            <p:nvPr/>
          </p:nvSpPr>
          <p:spPr bwMode="auto">
            <a:xfrm>
              <a:off x="3235" y="3842"/>
              <a:ext cx="163"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-90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27" name="Line 183"/>
            <p:cNvSpPr>
              <a:spLocks noChangeShapeType="1"/>
            </p:cNvSpPr>
            <p:nvPr/>
          </p:nvSpPr>
          <p:spPr bwMode="auto">
            <a:xfrm flipV="1">
              <a:off x="3815" y="3806"/>
              <a:ext cx="1" cy="2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8" name="Line 184"/>
            <p:cNvSpPr>
              <a:spLocks noChangeShapeType="1"/>
            </p:cNvSpPr>
            <p:nvPr/>
          </p:nvSpPr>
          <p:spPr bwMode="auto">
            <a:xfrm>
              <a:off x="3815" y="2337"/>
              <a:ext cx="1" cy="17"/>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29" name="Rectangle 185"/>
            <p:cNvSpPr>
              <a:spLocks noChangeArrowheads="1"/>
            </p:cNvSpPr>
            <p:nvPr/>
          </p:nvSpPr>
          <p:spPr bwMode="auto">
            <a:xfrm>
              <a:off x="3736" y="3842"/>
              <a:ext cx="163"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-85</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30" name="Line 186"/>
            <p:cNvSpPr>
              <a:spLocks noChangeShapeType="1"/>
            </p:cNvSpPr>
            <p:nvPr/>
          </p:nvSpPr>
          <p:spPr bwMode="auto">
            <a:xfrm flipV="1">
              <a:off x="4320" y="3806"/>
              <a:ext cx="1" cy="2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31" name="Line 187"/>
            <p:cNvSpPr>
              <a:spLocks noChangeShapeType="1"/>
            </p:cNvSpPr>
            <p:nvPr/>
          </p:nvSpPr>
          <p:spPr bwMode="auto">
            <a:xfrm>
              <a:off x="4320" y="2337"/>
              <a:ext cx="1" cy="17"/>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32" name="Rectangle 188"/>
            <p:cNvSpPr>
              <a:spLocks noChangeArrowheads="1"/>
            </p:cNvSpPr>
            <p:nvPr/>
          </p:nvSpPr>
          <p:spPr bwMode="auto">
            <a:xfrm>
              <a:off x="4241" y="3842"/>
              <a:ext cx="163"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-80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33" name="Line 189"/>
            <p:cNvSpPr>
              <a:spLocks noChangeShapeType="1"/>
            </p:cNvSpPr>
            <p:nvPr/>
          </p:nvSpPr>
          <p:spPr bwMode="auto">
            <a:xfrm flipV="1">
              <a:off x="4820" y="3806"/>
              <a:ext cx="1" cy="2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34" name="Line 190"/>
            <p:cNvSpPr>
              <a:spLocks noChangeShapeType="1"/>
            </p:cNvSpPr>
            <p:nvPr/>
          </p:nvSpPr>
          <p:spPr bwMode="auto">
            <a:xfrm>
              <a:off x="4820" y="2337"/>
              <a:ext cx="1" cy="17"/>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35" name="Rectangle 191"/>
            <p:cNvSpPr>
              <a:spLocks noChangeArrowheads="1"/>
            </p:cNvSpPr>
            <p:nvPr/>
          </p:nvSpPr>
          <p:spPr bwMode="auto">
            <a:xfrm>
              <a:off x="4741" y="3842"/>
              <a:ext cx="163"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-75</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36" name="Line 192"/>
            <p:cNvSpPr>
              <a:spLocks noChangeShapeType="1"/>
            </p:cNvSpPr>
            <p:nvPr/>
          </p:nvSpPr>
          <p:spPr bwMode="auto">
            <a:xfrm flipV="1">
              <a:off x="5325" y="3806"/>
              <a:ext cx="1" cy="2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37" name="Line 193"/>
            <p:cNvSpPr>
              <a:spLocks noChangeShapeType="1"/>
            </p:cNvSpPr>
            <p:nvPr/>
          </p:nvSpPr>
          <p:spPr bwMode="auto">
            <a:xfrm>
              <a:off x="5325" y="2337"/>
              <a:ext cx="1" cy="17"/>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38" name="Rectangle 194"/>
            <p:cNvSpPr>
              <a:spLocks noChangeArrowheads="1"/>
            </p:cNvSpPr>
            <p:nvPr/>
          </p:nvSpPr>
          <p:spPr bwMode="auto">
            <a:xfrm>
              <a:off x="5247" y="3842"/>
              <a:ext cx="163"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-70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39" name="Line 195"/>
            <p:cNvSpPr>
              <a:spLocks noChangeShapeType="1"/>
            </p:cNvSpPr>
            <p:nvPr/>
          </p:nvSpPr>
          <p:spPr bwMode="auto">
            <a:xfrm>
              <a:off x="3314" y="3828"/>
              <a:ext cx="1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0" name="Line 196"/>
            <p:cNvSpPr>
              <a:spLocks noChangeShapeType="1"/>
            </p:cNvSpPr>
            <p:nvPr/>
          </p:nvSpPr>
          <p:spPr bwMode="auto">
            <a:xfrm flipH="1">
              <a:off x="5302" y="3828"/>
              <a:ext cx="23"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1" name="Rectangle 197"/>
            <p:cNvSpPr>
              <a:spLocks noChangeArrowheads="1"/>
            </p:cNvSpPr>
            <p:nvPr/>
          </p:nvSpPr>
          <p:spPr bwMode="auto">
            <a:xfrm>
              <a:off x="3189" y="3780"/>
              <a:ext cx="63"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42" name="Line 198"/>
            <p:cNvSpPr>
              <a:spLocks noChangeShapeType="1"/>
            </p:cNvSpPr>
            <p:nvPr/>
          </p:nvSpPr>
          <p:spPr bwMode="auto">
            <a:xfrm>
              <a:off x="3314" y="3529"/>
              <a:ext cx="1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3" name="Line 199"/>
            <p:cNvSpPr>
              <a:spLocks noChangeShapeType="1"/>
            </p:cNvSpPr>
            <p:nvPr/>
          </p:nvSpPr>
          <p:spPr bwMode="auto">
            <a:xfrm flipH="1">
              <a:off x="5302" y="3529"/>
              <a:ext cx="23"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4" name="Rectangle 200"/>
            <p:cNvSpPr>
              <a:spLocks noChangeArrowheads="1"/>
            </p:cNvSpPr>
            <p:nvPr/>
          </p:nvSpPr>
          <p:spPr bwMode="auto">
            <a:xfrm>
              <a:off x="3138" y="3481"/>
              <a:ext cx="125"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10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45" name="Line 201"/>
            <p:cNvSpPr>
              <a:spLocks noChangeShapeType="1"/>
            </p:cNvSpPr>
            <p:nvPr/>
          </p:nvSpPr>
          <p:spPr bwMode="auto">
            <a:xfrm>
              <a:off x="3314" y="3230"/>
              <a:ext cx="1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6" name="Line 202"/>
            <p:cNvSpPr>
              <a:spLocks noChangeShapeType="1"/>
            </p:cNvSpPr>
            <p:nvPr/>
          </p:nvSpPr>
          <p:spPr bwMode="auto">
            <a:xfrm flipH="1">
              <a:off x="5302" y="3230"/>
              <a:ext cx="23"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7" name="Rectangle 203"/>
            <p:cNvSpPr>
              <a:spLocks noChangeArrowheads="1"/>
            </p:cNvSpPr>
            <p:nvPr/>
          </p:nvSpPr>
          <p:spPr bwMode="auto">
            <a:xfrm>
              <a:off x="3138" y="3182"/>
              <a:ext cx="125"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20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48" name="Line 204"/>
            <p:cNvSpPr>
              <a:spLocks noChangeShapeType="1"/>
            </p:cNvSpPr>
            <p:nvPr/>
          </p:nvSpPr>
          <p:spPr bwMode="auto">
            <a:xfrm>
              <a:off x="3314" y="2931"/>
              <a:ext cx="1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49" name="Line 205"/>
            <p:cNvSpPr>
              <a:spLocks noChangeShapeType="1"/>
            </p:cNvSpPr>
            <p:nvPr/>
          </p:nvSpPr>
          <p:spPr bwMode="auto">
            <a:xfrm flipH="1">
              <a:off x="5302" y="2931"/>
              <a:ext cx="23"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0" name="Rectangle 206"/>
            <p:cNvSpPr>
              <a:spLocks noChangeArrowheads="1"/>
            </p:cNvSpPr>
            <p:nvPr/>
          </p:nvSpPr>
          <p:spPr bwMode="auto">
            <a:xfrm>
              <a:off x="3138" y="2882"/>
              <a:ext cx="125"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30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51" name="Line 207"/>
            <p:cNvSpPr>
              <a:spLocks noChangeShapeType="1"/>
            </p:cNvSpPr>
            <p:nvPr/>
          </p:nvSpPr>
          <p:spPr bwMode="auto">
            <a:xfrm>
              <a:off x="3314" y="2632"/>
              <a:ext cx="1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2" name="Line 208"/>
            <p:cNvSpPr>
              <a:spLocks noChangeShapeType="1"/>
            </p:cNvSpPr>
            <p:nvPr/>
          </p:nvSpPr>
          <p:spPr bwMode="auto">
            <a:xfrm flipH="1">
              <a:off x="5302" y="2632"/>
              <a:ext cx="23"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3" name="Rectangle 209"/>
            <p:cNvSpPr>
              <a:spLocks noChangeArrowheads="1"/>
            </p:cNvSpPr>
            <p:nvPr/>
          </p:nvSpPr>
          <p:spPr bwMode="auto">
            <a:xfrm>
              <a:off x="3138" y="2583"/>
              <a:ext cx="125"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Helvetica" charset="0"/>
                  <a:cs typeface="Arial" pitchFamily="34" charset="0"/>
                </a:rPr>
                <a:t>40</a:t>
              </a:r>
              <a:endParaRPr kumimoji="0" lang="en-US" sz="2400" b="0" i="0" u="none" strike="noStrike" cap="none" normalizeH="0" baseline="0" smtClean="0">
                <a:ln>
                  <a:noFill/>
                </a:ln>
                <a:solidFill>
                  <a:schemeClr val="tx1"/>
                </a:solidFill>
                <a:effectLst/>
                <a:latin typeface="Arial" pitchFamily="34" charset="0"/>
                <a:cs typeface="Arial" pitchFamily="34" charset="0"/>
              </a:endParaRPr>
            </a:p>
          </p:txBody>
        </p:sp>
        <p:sp>
          <p:nvSpPr>
            <p:cNvPr id="31954" name="Line 210"/>
            <p:cNvSpPr>
              <a:spLocks noChangeShapeType="1"/>
            </p:cNvSpPr>
            <p:nvPr/>
          </p:nvSpPr>
          <p:spPr bwMode="auto">
            <a:xfrm>
              <a:off x="3314" y="2337"/>
              <a:ext cx="1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5" name="Line 211"/>
            <p:cNvSpPr>
              <a:spLocks noChangeShapeType="1"/>
            </p:cNvSpPr>
            <p:nvPr/>
          </p:nvSpPr>
          <p:spPr bwMode="auto">
            <a:xfrm flipH="1">
              <a:off x="5302" y="2337"/>
              <a:ext cx="23"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6" name="Rectangle 212"/>
            <p:cNvSpPr>
              <a:spLocks noChangeArrowheads="1"/>
            </p:cNvSpPr>
            <p:nvPr/>
          </p:nvSpPr>
          <p:spPr bwMode="auto">
            <a:xfrm>
              <a:off x="3138" y="2288"/>
              <a:ext cx="125"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charset="0"/>
                  <a:cs typeface="Arial" pitchFamily="34" charset="0"/>
                </a:rPr>
                <a:t>50</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1957" name="Line 213"/>
            <p:cNvSpPr>
              <a:spLocks noChangeShapeType="1"/>
            </p:cNvSpPr>
            <p:nvPr/>
          </p:nvSpPr>
          <p:spPr bwMode="auto">
            <a:xfrm>
              <a:off x="3314" y="2337"/>
              <a:ext cx="2011"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8" name="Line 214"/>
            <p:cNvSpPr>
              <a:spLocks noChangeShapeType="1"/>
            </p:cNvSpPr>
            <p:nvPr/>
          </p:nvSpPr>
          <p:spPr bwMode="auto">
            <a:xfrm>
              <a:off x="3314" y="3828"/>
              <a:ext cx="2011"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59" name="Line 215"/>
            <p:cNvSpPr>
              <a:spLocks noChangeShapeType="1"/>
            </p:cNvSpPr>
            <p:nvPr/>
          </p:nvSpPr>
          <p:spPr bwMode="auto">
            <a:xfrm flipV="1">
              <a:off x="5325" y="2337"/>
              <a:ext cx="1" cy="149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60" name="Line 216"/>
            <p:cNvSpPr>
              <a:spLocks noChangeShapeType="1"/>
            </p:cNvSpPr>
            <p:nvPr/>
          </p:nvSpPr>
          <p:spPr bwMode="auto">
            <a:xfrm flipV="1">
              <a:off x="3314" y="2337"/>
              <a:ext cx="1" cy="149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61" name="Rectangle 217"/>
            <p:cNvSpPr>
              <a:spLocks noChangeArrowheads="1"/>
            </p:cNvSpPr>
            <p:nvPr/>
          </p:nvSpPr>
          <p:spPr bwMode="auto">
            <a:xfrm>
              <a:off x="3588" y="3586"/>
              <a:ext cx="157" cy="24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2" name="Rectangle 218"/>
            <p:cNvSpPr>
              <a:spLocks noChangeArrowheads="1"/>
            </p:cNvSpPr>
            <p:nvPr/>
          </p:nvSpPr>
          <p:spPr bwMode="auto">
            <a:xfrm>
              <a:off x="3588" y="3586"/>
              <a:ext cx="157" cy="24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3" name="Rectangle 219"/>
            <p:cNvSpPr>
              <a:spLocks noChangeArrowheads="1"/>
            </p:cNvSpPr>
            <p:nvPr/>
          </p:nvSpPr>
          <p:spPr bwMode="auto">
            <a:xfrm>
              <a:off x="3745" y="3380"/>
              <a:ext cx="153" cy="448"/>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4" name="Rectangle 220"/>
            <p:cNvSpPr>
              <a:spLocks noChangeArrowheads="1"/>
            </p:cNvSpPr>
            <p:nvPr/>
          </p:nvSpPr>
          <p:spPr bwMode="auto">
            <a:xfrm>
              <a:off x="3745" y="3380"/>
              <a:ext cx="153" cy="448"/>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5" name="Rectangle 221"/>
            <p:cNvSpPr>
              <a:spLocks noChangeArrowheads="1"/>
            </p:cNvSpPr>
            <p:nvPr/>
          </p:nvSpPr>
          <p:spPr bwMode="auto">
            <a:xfrm>
              <a:off x="3898" y="3111"/>
              <a:ext cx="158" cy="717"/>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6" name="Rectangle 222"/>
            <p:cNvSpPr>
              <a:spLocks noChangeArrowheads="1"/>
            </p:cNvSpPr>
            <p:nvPr/>
          </p:nvSpPr>
          <p:spPr bwMode="auto">
            <a:xfrm>
              <a:off x="3898" y="3111"/>
              <a:ext cx="158" cy="717"/>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7" name="Rectangle 223"/>
            <p:cNvSpPr>
              <a:spLocks noChangeArrowheads="1"/>
            </p:cNvSpPr>
            <p:nvPr/>
          </p:nvSpPr>
          <p:spPr bwMode="auto">
            <a:xfrm>
              <a:off x="4056" y="2812"/>
              <a:ext cx="153" cy="1016"/>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8" name="Rectangle 224"/>
            <p:cNvSpPr>
              <a:spLocks noChangeArrowheads="1"/>
            </p:cNvSpPr>
            <p:nvPr/>
          </p:nvSpPr>
          <p:spPr bwMode="auto">
            <a:xfrm>
              <a:off x="4056" y="2812"/>
              <a:ext cx="153" cy="1016"/>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69" name="Rectangle 225"/>
            <p:cNvSpPr>
              <a:spLocks noChangeArrowheads="1"/>
            </p:cNvSpPr>
            <p:nvPr/>
          </p:nvSpPr>
          <p:spPr bwMode="auto">
            <a:xfrm>
              <a:off x="4209" y="2544"/>
              <a:ext cx="153" cy="1284"/>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0" name="Rectangle 226"/>
            <p:cNvSpPr>
              <a:spLocks noChangeArrowheads="1"/>
            </p:cNvSpPr>
            <p:nvPr/>
          </p:nvSpPr>
          <p:spPr bwMode="auto">
            <a:xfrm>
              <a:off x="4209" y="2544"/>
              <a:ext cx="153" cy="1284"/>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1" name="Rectangle 227"/>
            <p:cNvSpPr>
              <a:spLocks noChangeArrowheads="1"/>
            </p:cNvSpPr>
            <p:nvPr/>
          </p:nvSpPr>
          <p:spPr bwMode="auto">
            <a:xfrm>
              <a:off x="4362" y="2632"/>
              <a:ext cx="157" cy="1196"/>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2" name="Rectangle 228"/>
            <p:cNvSpPr>
              <a:spLocks noChangeArrowheads="1"/>
            </p:cNvSpPr>
            <p:nvPr/>
          </p:nvSpPr>
          <p:spPr bwMode="auto">
            <a:xfrm>
              <a:off x="4362" y="2632"/>
              <a:ext cx="157" cy="1196"/>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3" name="Rectangle 229"/>
            <p:cNvSpPr>
              <a:spLocks noChangeArrowheads="1"/>
            </p:cNvSpPr>
            <p:nvPr/>
          </p:nvSpPr>
          <p:spPr bwMode="auto">
            <a:xfrm>
              <a:off x="4519" y="3287"/>
              <a:ext cx="153" cy="541"/>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4" name="Rectangle 230"/>
            <p:cNvSpPr>
              <a:spLocks noChangeArrowheads="1"/>
            </p:cNvSpPr>
            <p:nvPr/>
          </p:nvSpPr>
          <p:spPr bwMode="auto">
            <a:xfrm>
              <a:off x="4519" y="3287"/>
              <a:ext cx="153" cy="541"/>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5" name="Rectangle 231"/>
            <p:cNvSpPr>
              <a:spLocks noChangeArrowheads="1"/>
            </p:cNvSpPr>
            <p:nvPr/>
          </p:nvSpPr>
          <p:spPr bwMode="auto">
            <a:xfrm>
              <a:off x="4672" y="3556"/>
              <a:ext cx="158" cy="27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6" name="Rectangle 232"/>
            <p:cNvSpPr>
              <a:spLocks noChangeArrowheads="1"/>
            </p:cNvSpPr>
            <p:nvPr/>
          </p:nvSpPr>
          <p:spPr bwMode="auto">
            <a:xfrm>
              <a:off x="4672" y="3556"/>
              <a:ext cx="158" cy="27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7" name="Rectangle 233"/>
            <p:cNvSpPr>
              <a:spLocks noChangeArrowheads="1"/>
            </p:cNvSpPr>
            <p:nvPr/>
          </p:nvSpPr>
          <p:spPr bwMode="auto">
            <a:xfrm>
              <a:off x="4830" y="3586"/>
              <a:ext cx="152" cy="24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8" name="Rectangle 234"/>
            <p:cNvSpPr>
              <a:spLocks noChangeArrowheads="1"/>
            </p:cNvSpPr>
            <p:nvPr/>
          </p:nvSpPr>
          <p:spPr bwMode="auto">
            <a:xfrm>
              <a:off x="4830" y="3586"/>
              <a:ext cx="152" cy="24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79" name="Rectangle 235"/>
            <p:cNvSpPr>
              <a:spLocks noChangeArrowheads="1"/>
            </p:cNvSpPr>
            <p:nvPr/>
          </p:nvSpPr>
          <p:spPr bwMode="auto">
            <a:xfrm>
              <a:off x="4982" y="3798"/>
              <a:ext cx="158" cy="30"/>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80" name="Rectangle 236"/>
            <p:cNvSpPr>
              <a:spLocks noChangeArrowheads="1"/>
            </p:cNvSpPr>
            <p:nvPr/>
          </p:nvSpPr>
          <p:spPr bwMode="auto">
            <a:xfrm>
              <a:off x="4982" y="3798"/>
              <a:ext cx="158" cy="30"/>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83" name="Rectangle 239"/>
            <p:cNvSpPr>
              <a:spLocks noChangeArrowheads="1"/>
            </p:cNvSpPr>
            <p:nvPr/>
          </p:nvSpPr>
          <p:spPr bwMode="auto">
            <a:xfrm>
              <a:off x="4093" y="3959"/>
              <a:ext cx="559"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charset="0"/>
                  <a:cs typeface="Arial" pitchFamily="34" charset="0"/>
                </a:rPr>
                <a:t>RSS [</a:t>
              </a:r>
              <a:r>
                <a:rPr kumimoji="0" lang="en-US" sz="1400" b="0" i="0" u="none" strike="noStrike" cap="none" normalizeH="0" baseline="0" dirty="0" err="1" smtClean="0">
                  <a:ln>
                    <a:noFill/>
                  </a:ln>
                  <a:solidFill>
                    <a:srgbClr val="000000"/>
                  </a:solidFill>
                  <a:effectLst/>
                  <a:latin typeface="Helvetica" charset="0"/>
                  <a:cs typeface="Arial" pitchFamily="34" charset="0"/>
                </a:rPr>
                <a:t>dBm</a:t>
              </a:r>
              <a:r>
                <a:rPr kumimoji="0" lang="en-US" sz="1400" b="0" i="0" u="none" strike="noStrike" cap="none" normalizeH="0" baseline="0" dirty="0" smtClean="0">
                  <a:ln>
                    <a:noFill/>
                  </a:ln>
                  <a:solidFill>
                    <a:srgbClr val="000000"/>
                  </a:solidFill>
                  <a:effectLst/>
                  <a:latin typeface="Helvetica" charset="0"/>
                  <a:cs typeface="Arial" pitchFamily="34" charset="0"/>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1984" name="Rectangle 240"/>
            <p:cNvSpPr>
              <a:spLocks noChangeArrowheads="1"/>
            </p:cNvSpPr>
            <p:nvPr/>
          </p:nvSpPr>
          <p:spPr bwMode="auto">
            <a:xfrm rot="16200000">
              <a:off x="2902" y="2980"/>
              <a:ext cx="301" cy="13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charset="0"/>
                  <a:cs typeface="Arial" pitchFamily="34" charset="0"/>
                </a:rPr>
                <a:t>Count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385" name="Group 384"/>
          <p:cNvGrpSpPr/>
          <p:nvPr/>
        </p:nvGrpSpPr>
        <p:grpSpPr>
          <a:xfrm>
            <a:off x="5562600" y="4184650"/>
            <a:ext cx="2551113" cy="1851026"/>
            <a:chOff x="7735887" y="4184650"/>
            <a:chExt cx="2551113" cy="1851026"/>
          </a:xfrm>
          <a:effectLst>
            <a:outerShdw blurRad="50800" dist="38100" dir="2700000" algn="tl" rotWithShape="0">
              <a:prstClr val="black">
                <a:alpha val="40000"/>
              </a:prstClr>
            </a:outerShdw>
          </a:effectLst>
        </p:grpSpPr>
        <p:sp>
          <p:nvSpPr>
            <p:cNvPr id="383" name="Freeform 237"/>
            <p:cNvSpPr>
              <a:spLocks/>
            </p:cNvSpPr>
            <p:nvPr/>
          </p:nvSpPr>
          <p:spPr bwMode="auto">
            <a:xfrm>
              <a:off x="7735887" y="4184650"/>
              <a:ext cx="2022475" cy="1822450"/>
            </a:xfrm>
            <a:custGeom>
              <a:avLst/>
              <a:gdLst/>
              <a:ahLst/>
              <a:cxnLst>
                <a:cxn ang="0">
                  <a:pos x="18" y="1140"/>
                </a:cxn>
                <a:cxn ang="0">
                  <a:pos x="50" y="1126"/>
                </a:cxn>
                <a:cxn ang="0">
                  <a:pos x="78" y="1109"/>
                </a:cxn>
                <a:cxn ang="0">
                  <a:pos x="111" y="1087"/>
                </a:cxn>
                <a:cxn ang="0">
                  <a:pos x="139" y="1060"/>
                </a:cxn>
                <a:cxn ang="0">
                  <a:pos x="171" y="1030"/>
                </a:cxn>
                <a:cxn ang="0">
                  <a:pos x="199" y="994"/>
                </a:cxn>
                <a:cxn ang="0">
                  <a:pos x="231" y="959"/>
                </a:cxn>
                <a:cxn ang="0">
                  <a:pos x="259" y="911"/>
                </a:cxn>
                <a:cxn ang="0">
                  <a:pos x="291" y="862"/>
                </a:cxn>
                <a:cxn ang="0">
                  <a:pos x="319" y="805"/>
                </a:cxn>
                <a:cxn ang="0">
                  <a:pos x="352" y="748"/>
                </a:cxn>
                <a:cxn ang="0">
                  <a:pos x="379" y="682"/>
                </a:cxn>
                <a:cxn ang="0">
                  <a:pos x="412" y="616"/>
                </a:cxn>
                <a:cxn ang="0">
                  <a:pos x="440" y="546"/>
                </a:cxn>
                <a:cxn ang="0">
                  <a:pos x="472" y="471"/>
                </a:cxn>
                <a:cxn ang="0">
                  <a:pos x="500" y="400"/>
                </a:cxn>
                <a:cxn ang="0">
                  <a:pos x="532" y="330"/>
                </a:cxn>
                <a:cxn ang="0">
                  <a:pos x="560" y="264"/>
                </a:cxn>
                <a:cxn ang="0">
                  <a:pos x="593" y="198"/>
                </a:cxn>
                <a:cxn ang="0">
                  <a:pos x="620" y="141"/>
                </a:cxn>
                <a:cxn ang="0">
                  <a:pos x="653" y="92"/>
                </a:cxn>
                <a:cxn ang="0">
                  <a:pos x="681" y="53"/>
                </a:cxn>
                <a:cxn ang="0">
                  <a:pos x="713" y="26"/>
                </a:cxn>
                <a:cxn ang="0">
                  <a:pos x="741" y="9"/>
                </a:cxn>
                <a:cxn ang="0">
                  <a:pos x="773" y="0"/>
                </a:cxn>
                <a:cxn ang="0">
                  <a:pos x="806" y="4"/>
                </a:cxn>
                <a:cxn ang="0">
                  <a:pos x="834" y="22"/>
                </a:cxn>
                <a:cxn ang="0">
                  <a:pos x="866" y="48"/>
                </a:cxn>
                <a:cxn ang="0">
                  <a:pos x="894" y="88"/>
                </a:cxn>
                <a:cxn ang="0">
                  <a:pos x="926" y="136"/>
                </a:cxn>
                <a:cxn ang="0">
                  <a:pos x="954" y="194"/>
                </a:cxn>
                <a:cxn ang="0">
                  <a:pos x="987" y="255"/>
                </a:cxn>
                <a:cxn ang="0">
                  <a:pos x="1014" y="321"/>
                </a:cxn>
                <a:cxn ang="0">
                  <a:pos x="1047" y="392"/>
                </a:cxn>
                <a:cxn ang="0">
                  <a:pos x="1075" y="462"/>
                </a:cxn>
                <a:cxn ang="0">
                  <a:pos x="1107" y="537"/>
                </a:cxn>
                <a:cxn ang="0">
                  <a:pos x="1135" y="607"/>
                </a:cxn>
                <a:cxn ang="0">
                  <a:pos x="1167" y="673"/>
                </a:cxn>
                <a:cxn ang="0">
                  <a:pos x="1195" y="739"/>
                </a:cxn>
                <a:cxn ang="0">
                  <a:pos x="1227" y="801"/>
                </a:cxn>
                <a:cxn ang="0">
                  <a:pos x="1255" y="858"/>
                </a:cxn>
              </a:cxnLst>
              <a:rect l="0" t="0" r="r" b="b"/>
              <a:pathLst>
                <a:path w="1274" h="1148">
                  <a:moveTo>
                    <a:pt x="0" y="1148"/>
                  </a:moveTo>
                  <a:lnTo>
                    <a:pt x="9" y="1144"/>
                  </a:lnTo>
                  <a:lnTo>
                    <a:pt x="18" y="1140"/>
                  </a:lnTo>
                  <a:lnTo>
                    <a:pt x="27" y="1135"/>
                  </a:lnTo>
                  <a:lnTo>
                    <a:pt x="41" y="1131"/>
                  </a:lnTo>
                  <a:lnTo>
                    <a:pt x="50" y="1126"/>
                  </a:lnTo>
                  <a:lnTo>
                    <a:pt x="60" y="1118"/>
                  </a:lnTo>
                  <a:lnTo>
                    <a:pt x="69" y="1113"/>
                  </a:lnTo>
                  <a:lnTo>
                    <a:pt x="78" y="1109"/>
                  </a:lnTo>
                  <a:lnTo>
                    <a:pt x="88" y="1100"/>
                  </a:lnTo>
                  <a:lnTo>
                    <a:pt x="101" y="1091"/>
                  </a:lnTo>
                  <a:lnTo>
                    <a:pt x="111" y="1087"/>
                  </a:lnTo>
                  <a:lnTo>
                    <a:pt x="120" y="1078"/>
                  </a:lnTo>
                  <a:lnTo>
                    <a:pt x="129" y="1069"/>
                  </a:lnTo>
                  <a:lnTo>
                    <a:pt x="139" y="1060"/>
                  </a:lnTo>
                  <a:lnTo>
                    <a:pt x="148" y="1052"/>
                  </a:lnTo>
                  <a:lnTo>
                    <a:pt x="162" y="1043"/>
                  </a:lnTo>
                  <a:lnTo>
                    <a:pt x="171" y="1030"/>
                  </a:lnTo>
                  <a:lnTo>
                    <a:pt x="180" y="1021"/>
                  </a:lnTo>
                  <a:lnTo>
                    <a:pt x="190" y="1008"/>
                  </a:lnTo>
                  <a:lnTo>
                    <a:pt x="199" y="994"/>
                  </a:lnTo>
                  <a:lnTo>
                    <a:pt x="208" y="986"/>
                  </a:lnTo>
                  <a:lnTo>
                    <a:pt x="222" y="972"/>
                  </a:lnTo>
                  <a:lnTo>
                    <a:pt x="231" y="959"/>
                  </a:lnTo>
                  <a:lnTo>
                    <a:pt x="240" y="942"/>
                  </a:lnTo>
                  <a:lnTo>
                    <a:pt x="250" y="928"/>
                  </a:lnTo>
                  <a:lnTo>
                    <a:pt x="259" y="911"/>
                  </a:lnTo>
                  <a:lnTo>
                    <a:pt x="268" y="898"/>
                  </a:lnTo>
                  <a:lnTo>
                    <a:pt x="282" y="880"/>
                  </a:lnTo>
                  <a:lnTo>
                    <a:pt x="291" y="862"/>
                  </a:lnTo>
                  <a:lnTo>
                    <a:pt x="301" y="845"/>
                  </a:lnTo>
                  <a:lnTo>
                    <a:pt x="310" y="827"/>
                  </a:lnTo>
                  <a:lnTo>
                    <a:pt x="319" y="805"/>
                  </a:lnTo>
                  <a:lnTo>
                    <a:pt x="333" y="788"/>
                  </a:lnTo>
                  <a:lnTo>
                    <a:pt x="342" y="766"/>
                  </a:lnTo>
                  <a:lnTo>
                    <a:pt x="352" y="748"/>
                  </a:lnTo>
                  <a:lnTo>
                    <a:pt x="361" y="726"/>
                  </a:lnTo>
                  <a:lnTo>
                    <a:pt x="370" y="704"/>
                  </a:lnTo>
                  <a:lnTo>
                    <a:pt x="379" y="682"/>
                  </a:lnTo>
                  <a:lnTo>
                    <a:pt x="393" y="660"/>
                  </a:lnTo>
                  <a:lnTo>
                    <a:pt x="403" y="638"/>
                  </a:lnTo>
                  <a:lnTo>
                    <a:pt x="412" y="616"/>
                  </a:lnTo>
                  <a:lnTo>
                    <a:pt x="421" y="590"/>
                  </a:lnTo>
                  <a:lnTo>
                    <a:pt x="430" y="568"/>
                  </a:lnTo>
                  <a:lnTo>
                    <a:pt x="440" y="546"/>
                  </a:lnTo>
                  <a:lnTo>
                    <a:pt x="454" y="519"/>
                  </a:lnTo>
                  <a:lnTo>
                    <a:pt x="463" y="497"/>
                  </a:lnTo>
                  <a:lnTo>
                    <a:pt x="472" y="471"/>
                  </a:lnTo>
                  <a:lnTo>
                    <a:pt x="481" y="449"/>
                  </a:lnTo>
                  <a:lnTo>
                    <a:pt x="491" y="422"/>
                  </a:lnTo>
                  <a:lnTo>
                    <a:pt x="500" y="400"/>
                  </a:lnTo>
                  <a:lnTo>
                    <a:pt x="514" y="378"/>
                  </a:lnTo>
                  <a:lnTo>
                    <a:pt x="523" y="352"/>
                  </a:lnTo>
                  <a:lnTo>
                    <a:pt x="532" y="330"/>
                  </a:lnTo>
                  <a:lnTo>
                    <a:pt x="542" y="308"/>
                  </a:lnTo>
                  <a:lnTo>
                    <a:pt x="551" y="286"/>
                  </a:lnTo>
                  <a:lnTo>
                    <a:pt x="560" y="264"/>
                  </a:lnTo>
                  <a:lnTo>
                    <a:pt x="574" y="242"/>
                  </a:lnTo>
                  <a:lnTo>
                    <a:pt x="583" y="220"/>
                  </a:lnTo>
                  <a:lnTo>
                    <a:pt x="593" y="198"/>
                  </a:lnTo>
                  <a:lnTo>
                    <a:pt x="602" y="180"/>
                  </a:lnTo>
                  <a:lnTo>
                    <a:pt x="611" y="163"/>
                  </a:lnTo>
                  <a:lnTo>
                    <a:pt x="620" y="141"/>
                  </a:lnTo>
                  <a:lnTo>
                    <a:pt x="634" y="128"/>
                  </a:lnTo>
                  <a:lnTo>
                    <a:pt x="644" y="110"/>
                  </a:lnTo>
                  <a:lnTo>
                    <a:pt x="653" y="92"/>
                  </a:lnTo>
                  <a:lnTo>
                    <a:pt x="662" y="79"/>
                  </a:lnTo>
                  <a:lnTo>
                    <a:pt x="671" y="66"/>
                  </a:lnTo>
                  <a:lnTo>
                    <a:pt x="681" y="53"/>
                  </a:lnTo>
                  <a:lnTo>
                    <a:pt x="695" y="44"/>
                  </a:lnTo>
                  <a:lnTo>
                    <a:pt x="704" y="35"/>
                  </a:lnTo>
                  <a:lnTo>
                    <a:pt x="713" y="26"/>
                  </a:lnTo>
                  <a:lnTo>
                    <a:pt x="722" y="18"/>
                  </a:lnTo>
                  <a:lnTo>
                    <a:pt x="732" y="13"/>
                  </a:lnTo>
                  <a:lnTo>
                    <a:pt x="741" y="9"/>
                  </a:lnTo>
                  <a:lnTo>
                    <a:pt x="755" y="4"/>
                  </a:lnTo>
                  <a:lnTo>
                    <a:pt x="764" y="0"/>
                  </a:lnTo>
                  <a:lnTo>
                    <a:pt x="773" y="0"/>
                  </a:lnTo>
                  <a:lnTo>
                    <a:pt x="783" y="0"/>
                  </a:lnTo>
                  <a:lnTo>
                    <a:pt x="792" y="4"/>
                  </a:lnTo>
                  <a:lnTo>
                    <a:pt x="806" y="4"/>
                  </a:lnTo>
                  <a:lnTo>
                    <a:pt x="815" y="9"/>
                  </a:lnTo>
                  <a:lnTo>
                    <a:pt x="824" y="13"/>
                  </a:lnTo>
                  <a:lnTo>
                    <a:pt x="834" y="22"/>
                  </a:lnTo>
                  <a:lnTo>
                    <a:pt x="843" y="31"/>
                  </a:lnTo>
                  <a:lnTo>
                    <a:pt x="852" y="40"/>
                  </a:lnTo>
                  <a:lnTo>
                    <a:pt x="866" y="48"/>
                  </a:lnTo>
                  <a:lnTo>
                    <a:pt x="875" y="62"/>
                  </a:lnTo>
                  <a:lnTo>
                    <a:pt x="885" y="75"/>
                  </a:lnTo>
                  <a:lnTo>
                    <a:pt x="894" y="88"/>
                  </a:lnTo>
                  <a:lnTo>
                    <a:pt x="903" y="106"/>
                  </a:lnTo>
                  <a:lnTo>
                    <a:pt x="912" y="119"/>
                  </a:lnTo>
                  <a:lnTo>
                    <a:pt x="926" y="136"/>
                  </a:lnTo>
                  <a:lnTo>
                    <a:pt x="936" y="154"/>
                  </a:lnTo>
                  <a:lnTo>
                    <a:pt x="945" y="172"/>
                  </a:lnTo>
                  <a:lnTo>
                    <a:pt x="954" y="194"/>
                  </a:lnTo>
                  <a:lnTo>
                    <a:pt x="963" y="211"/>
                  </a:lnTo>
                  <a:lnTo>
                    <a:pt x="973" y="233"/>
                  </a:lnTo>
                  <a:lnTo>
                    <a:pt x="987" y="255"/>
                  </a:lnTo>
                  <a:lnTo>
                    <a:pt x="996" y="277"/>
                  </a:lnTo>
                  <a:lnTo>
                    <a:pt x="1005" y="299"/>
                  </a:lnTo>
                  <a:lnTo>
                    <a:pt x="1014" y="321"/>
                  </a:lnTo>
                  <a:lnTo>
                    <a:pt x="1024" y="343"/>
                  </a:lnTo>
                  <a:lnTo>
                    <a:pt x="1033" y="370"/>
                  </a:lnTo>
                  <a:lnTo>
                    <a:pt x="1047" y="392"/>
                  </a:lnTo>
                  <a:lnTo>
                    <a:pt x="1056" y="418"/>
                  </a:lnTo>
                  <a:lnTo>
                    <a:pt x="1065" y="440"/>
                  </a:lnTo>
                  <a:lnTo>
                    <a:pt x="1075" y="462"/>
                  </a:lnTo>
                  <a:lnTo>
                    <a:pt x="1084" y="488"/>
                  </a:lnTo>
                  <a:lnTo>
                    <a:pt x="1093" y="510"/>
                  </a:lnTo>
                  <a:lnTo>
                    <a:pt x="1107" y="537"/>
                  </a:lnTo>
                  <a:lnTo>
                    <a:pt x="1116" y="559"/>
                  </a:lnTo>
                  <a:lnTo>
                    <a:pt x="1126" y="585"/>
                  </a:lnTo>
                  <a:lnTo>
                    <a:pt x="1135" y="607"/>
                  </a:lnTo>
                  <a:lnTo>
                    <a:pt x="1144" y="629"/>
                  </a:lnTo>
                  <a:lnTo>
                    <a:pt x="1153" y="651"/>
                  </a:lnTo>
                  <a:lnTo>
                    <a:pt x="1167" y="673"/>
                  </a:lnTo>
                  <a:lnTo>
                    <a:pt x="1177" y="695"/>
                  </a:lnTo>
                  <a:lnTo>
                    <a:pt x="1186" y="717"/>
                  </a:lnTo>
                  <a:lnTo>
                    <a:pt x="1195" y="739"/>
                  </a:lnTo>
                  <a:lnTo>
                    <a:pt x="1204" y="761"/>
                  </a:lnTo>
                  <a:lnTo>
                    <a:pt x="1214" y="779"/>
                  </a:lnTo>
                  <a:lnTo>
                    <a:pt x="1227" y="801"/>
                  </a:lnTo>
                  <a:lnTo>
                    <a:pt x="1237" y="818"/>
                  </a:lnTo>
                  <a:lnTo>
                    <a:pt x="1246" y="840"/>
                  </a:lnTo>
                  <a:lnTo>
                    <a:pt x="1255" y="858"/>
                  </a:lnTo>
                  <a:lnTo>
                    <a:pt x="1265" y="876"/>
                  </a:lnTo>
                  <a:lnTo>
                    <a:pt x="1274" y="889"/>
                  </a:lnTo>
                </a:path>
              </a:pathLst>
            </a:custGeom>
            <a:noFill/>
            <a:ln w="28575"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238"/>
            <p:cNvSpPr>
              <a:spLocks/>
            </p:cNvSpPr>
            <p:nvPr/>
          </p:nvSpPr>
          <p:spPr bwMode="auto">
            <a:xfrm>
              <a:off x="9758362" y="5595938"/>
              <a:ext cx="528638" cy="439738"/>
            </a:xfrm>
            <a:custGeom>
              <a:avLst/>
              <a:gdLst/>
              <a:ahLst/>
              <a:cxnLst>
                <a:cxn ang="0">
                  <a:pos x="0" y="0"/>
                </a:cxn>
                <a:cxn ang="0">
                  <a:pos x="14" y="17"/>
                </a:cxn>
                <a:cxn ang="0">
                  <a:pos x="23" y="35"/>
                </a:cxn>
                <a:cxn ang="0">
                  <a:pos x="32" y="48"/>
                </a:cxn>
                <a:cxn ang="0">
                  <a:pos x="42" y="61"/>
                </a:cxn>
                <a:cxn ang="0">
                  <a:pos x="51" y="79"/>
                </a:cxn>
                <a:cxn ang="0">
                  <a:pos x="65" y="92"/>
                </a:cxn>
                <a:cxn ang="0">
                  <a:pos x="74" y="105"/>
                </a:cxn>
                <a:cxn ang="0">
                  <a:pos x="83" y="114"/>
                </a:cxn>
                <a:cxn ang="0">
                  <a:pos x="92" y="127"/>
                </a:cxn>
                <a:cxn ang="0">
                  <a:pos x="102" y="136"/>
                </a:cxn>
                <a:cxn ang="0">
                  <a:pos x="111" y="149"/>
                </a:cxn>
                <a:cxn ang="0">
                  <a:pos x="125" y="158"/>
                </a:cxn>
                <a:cxn ang="0">
                  <a:pos x="134" y="167"/>
                </a:cxn>
                <a:cxn ang="0">
                  <a:pos x="143" y="176"/>
                </a:cxn>
                <a:cxn ang="0">
                  <a:pos x="153" y="185"/>
                </a:cxn>
                <a:cxn ang="0">
                  <a:pos x="162" y="193"/>
                </a:cxn>
                <a:cxn ang="0">
                  <a:pos x="171" y="202"/>
                </a:cxn>
                <a:cxn ang="0">
                  <a:pos x="185" y="211"/>
                </a:cxn>
                <a:cxn ang="0">
                  <a:pos x="194" y="215"/>
                </a:cxn>
                <a:cxn ang="0">
                  <a:pos x="204" y="220"/>
                </a:cxn>
                <a:cxn ang="0">
                  <a:pos x="213" y="229"/>
                </a:cxn>
                <a:cxn ang="0">
                  <a:pos x="222" y="233"/>
                </a:cxn>
                <a:cxn ang="0">
                  <a:pos x="232" y="237"/>
                </a:cxn>
                <a:cxn ang="0">
                  <a:pos x="245" y="242"/>
                </a:cxn>
                <a:cxn ang="0">
                  <a:pos x="255" y="246"/>
                </a:cxn>
                <a:cxn ang="0">
                  <a:pos x="264" y="251"/>
                </a:cxn>
                <a:cxn ang="0">
                  <a:pos x="273" y="255"/>
                </a:cxn>
                <a:cxn ang="0">
                  <a:pos x="282" y="259"/>
                </a:cxn>
                <a:cxn ang="0">
                  <a:pos x="292" y="264"/>
                </a:cxn>
                <a:cxn ang="0">
                  <a:pos x="306" y="268"/>
                </a:cxn>
                <a:cxn ang="0">
                  <a:pos x="315" y="268"/>
                </a:cxn>
                <a:cxn ang="0">
                  <a:pos x="324" y="273"/>
                </a:cxn>
                <a:cxn ang="0">
                  <a:pos x="333" y="277"/>
                </a:cxn>
              </a:cxnLst>
              <a:rect l="0" t="0" r="r" b="b"/>
              <a:pathLst>
                <a:path w="333" h="277">
                  <a:moveTo>
                    <a:pt x="0" y="0"/>
                  </a:moveTo>
                  <a:lnTo>
                    <a:pt x="14" y="17"/>
                  </a:lnTo>
                  <a:lnTo>
                    <a:pt x="23" y="35"/>
                  </a:lnTo>
                  <a:lnTo>
                    <a:pt x="32" y="48"/>
                  </a:lnTo>
                  <a:lnTo>
                    <a:pt x="42" y="61"/>
                  </a:lnTo>
                  <a:lnTo>
                    <a:pt x="51" y="79"/>
                  </a:lnTo>
                  <a:lnTo>
                    <a:pt x="65" y="92"/>
                  </a:lnTo>
                  <a:lnTo>
                    <a:pt x="74" y="105"/>
                  </a:lnTo>
                  <a:lnTo>
                    <a:pt x="83" y="114"/>
                  </a:lnTo>
                  <a:lnTo>
                    <a:pt x="92" y="127"/>
                  </a:lnTo>
                  <a:lnTo>
                    <a:pt x="102" y="136"/>
                  </a:lnTo>
                  <a:lnTo>
                    <a:pt x="111" y="149"/>
                  </a:lnTo>
                  <a:lnTo>
                    <a:pt x="125" y="158"/>
                  </a:lnTo>
                  <a:lnTo>
                    <a:pt x="134" y="167"/>
                  </a:lnTo>
                  <a:lnTo>
                    <a:pt x="143" y="176"/>
                  </a:lnTo>
                  <a:lnTo>
                    <a:pt x="153" y="185"/>
                  </a:lnTo>
                  <a:lnTo>
                    <a:pt x="162" y="193"/>
                  </a:lnTo>
                  <a:lnTo>
                    <a:pt x="171" y="202"/>
                  </a:lnTo>
                  <a:lnTo>
                    <a:pt x="185" y="211"/>
                  </a:lnTo>
                  <a:lnTo>
                    <a:pt x="194" y="215"/>
                  </a:lnTo>
                  <a:lnTo>
                    <a:pt x="204" y="220"/>
                  </a:lnTo>
                  <a:lnTo>
                    <a:pt x="213" y="229"/>
                  </a:lnTo>
                  <a:lnTo>
                    <a:pt x="222" y="233"/>
                  </a:lnTo>
                  <a:lnTo>
                    <a:pt x="232" y="237"/>
                  </a:lnTo>
                  <a:lnTo>
                    <a:pt x="245" y="242"/>
                  </a:lnTo>
                  <a:lnTo>
                    <a:pt x="255" y="246"/>
                  </a:lnTo>
                  <a:lnTo>
                    <a:pt x="264" y="251"/>
                  </a:lnTo>
                  <a:lnTo>
                    <a:pt x="273" y="255"/>
                  </a:lnTo>
                  <a:lnTo>
                    <a:pt x="282" y="259"/>
                  </a:lnTo>
                  <a:lnTo>
                    <a:pt x="292" y="264"/>
                  </a:lnTo>
                  <a:lnTo>
                    <a:pt x="306" y="268"/>
                  </a:lnTo>
                  <a:lnTo>
                    <a:pt x="315" y="268"/>
                  </a:lnTo>
                  <a:lnTo>
                    <a:pt x="324" y="273"/>
                  </a:lnTo>
                  <a:lnTo>
                    <a:pt x="333" y="277"/>
                  </a:lnTo>
                </a:path>
              </a:pathLst>
            </a:custGeom>
            <a:noFill/>
            <a:ln w="28575"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181" name="Picture 3"/>
          <p:cNvPicPr>
            <a:picLocks noChangeAspect="1" noChangeArrowheads="1"/>
          </p:cNvPicPr>
          <p:nvPr/>
        </p:nvPicPr>
        <p:blipFill>
          <a:blip r:embed="rId4" cstate="print"/>
          <a:stretch>
            <a:fillRect/>
          </a:stretch>
        </p:blipFill>
        <p:spPr bwMode="auto">
          <a:xfrm>
            <a:off x="2463559" y="3200400"/>
            <a:ext cx="2108441" cy="533400"/>
          </a:xfrm>
          <a:prstGeom prst="rect">
            <a:avLst/>
          </a:prstGeom>
          <a:noFill/>
          <a:ln>
            <a:noFill/>
          </a:ln>
        </p:spPr>
      </p:pic>
      <p:pic>
        <p:nvPicPr>
          <p:cNvPr id="388" name="Picture 5"/>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467600" y="4800600"/>
            <a:ext cx="522288" cy="206375"/>
          </a:xfrm>
          <a:prstGeom prst="rect">
            <a:avLst/>
          </a:prstGeom>
          <a:noFill/>
          <a:ln w="9525">
            <a:noFill/>
            <a:miter lim="800000"/>
            <a:headEnd/>
            <a:tailEnd/>
          </a:ln>
        </p:spPr>
      </p:pic>
      <p:sp>
        <p:nvSpPr>
          <p:cNvPr id="389" name="Down Arrow 388"/>
          <p:cNvSpPr/>
          <p:nvPr/>
        </p:nvSpPr>
        <p:spPr>
          <a:xfrm>
            <a:off x="3098800" y="4673600"/>
            <a:ext cx="228600" cy="304800"/>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390" name="Down Arrow 389"/>
          <p:cNvSpPr/>
          <p:nvPr/>
        </p:nvSpPr>
        <p:spPr>
          <a:xfrm>
            <a:off x="6692900" y="3644900"/>
            <a:ext cx="228600" cy="304800"/>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252" name="Rectangle 72"/>
          <p:cNvSpPr>
            <a:spLocks noChangeArrowheads="1"/>
          </p:cNvSpPr>
          <p:nvPr/>
        </p:nvSpPr>
        <p:spPr bwMode="auto">
          <a:xfrm>
            <a:off x="2451398" y="6096000"/>
            <a:ext cx="1282402"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Helvetica" charset="0"/>
                <a:cs typeface="Arial" pitchFamily="34" charset="0"/>
              </a:rPr>
              <a:t>Distance [m]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54" name="Straight Connector 253"/>
          <p:cNvCxnSpPr/>
          <p:nvPr/>
        </p:nvCxnSpPr>
        <p:spPr>
          <a:xfrm rot="5400000">
            <a:off x="42863" y="4157662"/>
            <a:ext cx="3552825" cy="0"/>
          </a:xfrm>
          <a:prstGeom prst="line">
            <a:avLst/>
          </a:prstGeom>
          <a:ln w="19050">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56" name="Picture 3"/>
          <p:cNvPicPr>
            <a:picLocks noChangeAspect="1" noChangeArrowheads="1"/>
          </p:cNvPicPr>
          <p:nvPr/>
        </p:nvPicPr>
        <p:blipFill>
          <a:blip r:embed="rId4" cstate="print"/>
          <a:srcRect l="85000" b="50590"/>
          <a:stretch>
            <a:fillRect/>
          </a:stretch>
        </p:blipFill>
        <p:spPr bwMode="auto">
          <a:xfrm>
            <a:off x="1524000" y="6019800"/>
            <a:ext cx="457200" cy="381000"/>
          </a:xfrm>
          <a:prstGeom prst="rect">
            <a:avLst/>
          </a:prstGeom>
          <a:noFill/>
          <a:ln>
            <a:noFill/>
          </a:ln>
        </p:spPr>
      </p:pic>
      <p:sp>
        <p:nvSpPr>
          <p:cNvPr id="386" name="Freeform 70"/>
          <p:cNvSpPr>
            <a:spLocks/>
          </p:cNvSpPr>
          <p:nvPr/>
        </p:nvSpPr>
        <p:spPr bwMode="auto">
          <a:xfrm>
            <a:off x="1818192" y="2679699"/>
            <a:ext cx="2409811" cy="2933700"/>
          </a:xfrm>
          <a:custGeom>
            <a:avLst/>
            <a:gdLst>
              <a:gd name="connsiteX0" fmla="*/ 0 w 3057"/>
              <a:gd name="connsiteY0" fmla="*/ 0 h 2247"/>
              <a:gd name="connsiteX1" fmla="*/ 105 w 3057"/>
              <a:gd name="connsiteY1" fmla="*/ 468 h 2247"/>
              <a:gd name="connsiteX2" fmla="*/ 219 w 3057"/>
              <a:gd name="connsiteY2" fmla="*/ 732 h 2247"/>
              <a:gd name="connsiteX3" fmla="*/ 324 w 3057"/>
              <a:gd name="connsiteY3" fmla="*/ 928 h 2247"/>
              <a:gd name="connsiteX4" fmla="*/ 437 w 3057"/>
              <a:gd name="connsiteY4" fmla="*/ 1078 h 2247"/>
              <a:gd name="connsiteX5" fmla="*/ 543 w 3057"/>
              <a:gd name="connsiteY5" fmla="*/ 1199 h 2247"/>
              <a:gd name="connsiteX6" fmla="*/ 656 w 3057"/>
              <a:gd name="connsiteY6" fmla="*/ 1297 h 2247"/>
              <a:gd name="connsiteX7" fmla="*/ 762 w 3057"/>
              <a:gd name="connsiteY7" fmla="*/ 1388 h 2247"/>
              <a:gd name="connsiteX8" fmla="*/ 875 w 3057"/>
              <a:gd name="connsiteY8" fmla="*/ 1463 h 2247"/>
              <a:gd name="connsiteX9" fmla="*/ 981 w 3057"/>
              <a:gd name="connsiteY9" fmla="*/ 1538 h 2247"/>
              <a:gd name="connsiteX10" fmla="*/ 1094 w 3057"/>
              <a:gd name="connsiteY10" fmla="*/ 1599 h 2247"/>
              <a:gd name="connsiteX11" fmla="*/ 1200 w 3057"/>
              <a:gd name="connsiteY11" fmla="*/ 1659 h 2247"/>
              <a:gd name="connsiteX12" fmla="*/ 1313 w 3057"/>
              <a:gd name="connsiteY12" fmla="*/ 1712 h 2247"/>
              <a:gd name="connsiteX13" fmla="*/ 1419 w 3057"/>
              <a:gd name="connsiteY13" fmla="*/ 1765 h 2247"/>
              <a:gd name="connsiteX14" fmla="*/ 1532 w 3057"/>
              <a:gd name="connsiteY14" fmla="*/ 1810 h 2247"/>
              <a:gd name="connsiteX15" fmla="*/ 1638 w 3057"/>
              <a:gd name="connsiteY15" fmla="*/ 1848 h 2247"/>
              <a:gd name="connsiteX16" fmla="*/ 1743 w 3057"/>
              <a:gd name="connsiteY16" fmla="*/ 1893 h 2247"/>
              <a:gd name="connsiteX17" fmla="*/ 1856 w 3057"/>
              <a:gd name="connsiteY17" fmla="*/ 1930 h 2247"/>
              <a:gd name="connsiteX18" fmla="*/ 1962 w 3057"/>
              <a:gd name="connsiteY18" fmla="*/ 1961 h 2247"/>
              <a:gd name="connsiteX19" fmla="*/ 2075 w 3057"/>
              <a:gd name="connsiteY19" fmla="*/ 1998 h 2247"/>
              <a:gd name="connsiteX20" fmla="*/ 2181 w 3057"/>
              <a:gd name="connsiteY20" fmla="*/ 2029 h 2247"/>
              <a:gd name="connsiteX21" fmla="*/ 2294 w 3057"/>
              <a:gd name="connsiteY21" fmla="*/ 2059 h 2247"/>
              <a:gd name="connsiteX22" fmla="*/ 2400 w 3057"/>
              <a:gd name="connsiteY22" fmla="*/ 2089 h 2247"/>
              <a:gd name="connsiteX23" fmla="*/ 2513 w 3057"/>
              <a:gd name="connsiteY23" fmla="*/ 2119 h 2247"/>
              <a:gd name="connsiteX24" fmla="*/ 2619 w 3057"/>
              <a:gd name="connsiteY24" fmla="*/ 2149 h 2247"/>
              <a:gd name="connsiteX25" fmla="*/ 2732 w 3057"/>
              <a:gd name="connsiteY25" fmla="*/ 2172 h 2247"/>
              <a:gd name="connsiteX26" fmla="*/ 2838 w 3057"/>
              <a:gd name="connsiteY26" fmla="*/ 2202 h 2247"/>
              <a:gd name="connsiteX27" fmla="*/ 2951 w 3057"/>
              <a:gd name="connsiteY27" fmla="*/ 2225 h 2247"/>
              <a:gd name="connsiteX28" fmla="*/ 3057 w 3057"/>
              <a:gd name="connsiteY28" fmla="*/ 2247 h 2247"/>
              <a:gd name="connsiteX0" fmla="*/ 0 w 2951"/>
              <a:gd name="connsiteY0" fmla="*/ 0 h 2225"/>
              <a:gd name="connsiteX1" fmla="*/ 105 w 2951"/>
              <a:gd name="connsiteY1" fmla="*/ 468 h 2225"/>
              <a:gd name="connsiteX2" fmla="*/ 219 w 2951"/>
              <a:gd name="connsiteY2" fmla="*/ 732 h 2225"/>
              <a:gd name="connsiteX3" fmla="*/ 324 w 2951"/>
              <a:gd name="connsiteY3" fmla="*/ 928 h 2225"/>
              <a:gd name="connsiteX4" fmla="*/ 437 w 2951"/>
              <a:gd name="connsiteY4" fmla="*/ 1078 h 2225"/>
              <a:gd name="connsiteX5" fmla="*/ 543 w 2951"/>
              <a:gd name="connsiteY5" fmla="*/ 1199 h 2225"/>
              <a:gd name="connsiteX6" fmla="*/ 656 w 2951"/>
              <a:gd name="connsiteY6" fmla="*/ 1297 h 2225"/>
              <a:gd name="connsiteX7" fmla="*/ 762 w 2951"/>
              <a:gd name="connsiteY7" fmla="*/ 1388 h 2225"/>
              <a:gd name="connsiteX8" fmla="*/ 875 w 2951"/>
              <a:gd name="connsiteY8" fmla="*/ 1463 h 2225"/>
              <a:gd name="connsiteX9" fmla="*/ 981 w 2951"/>
              <a:gd name="connsiteY9" fmla="*/ 1538 h 2225"/>
              <a:gd name="connsiteX10" fmla="*/ 1094 w 2951"/>
              <a:gd name="connsiteY10" fmla="*/ 1599 h 2225"/>
              <a:gd name="connsiteX11" fmla="*/ 1200 w 2951"/>
              <a:gd name="connsiteY11" fmla="*/ 1659 h 2225"/>
              <a:gd name="connsiteX12" fmla="*/ 1313 w 2951"/>
              <a:gd name="connsiteY12" fmla="*/ 1712 h 2225"/>
              <a:gd name="connsiteX13" fmla="*/ 1419 w 2951"/>
              <a:gd name="connsiteY13" fmla="*/ 1765 h 2225"/>
              <a:gd name="connsiteX14" fmla="*/ 1532 w 2951"/>
              <a:gd name="connsiteY14" fmla="*/ 1810 h 2225"/>
              <a:gd name="connsiteX15" fmla="*/ 1638 w 2951"/>
              <a:gd name="connsiteY15" fmla="*/ 1848 h 2225"/>
              <a:gd name="connsiteX16" fmla="*/ 1743 w 2951"/>
              <a:gd name="connsiteY16" fmla="*/ 1893 h 2225"/>
              <a:gd name="connsiteX17" fmla="*/ 1856 w 2951"/>
              <a:gd name="connsiteY17" fmla="*/ 1930 h 2225"/>
              <a:gd name="connsiteX18" fmla="*/ 1962 w 2951"/>
              <a:gd name="connsiteY18" fmla="*/ 1961 h 2225"/>
              <a:gd name="connsiteX19" fmla="*/ 2075 w 2951"/>
              <a:gd name="connsiteY19" fmla="*/ 1998 h 2225"/>
              <a:gd name="connsiteX20" fmla="*/ 2181 w 2951"/>
              <a:gd name="connsiteY20" fmla="*/ 2029 h 2225"/>
              <a:gd name="connsiteX21" fmla="*/ 2294 w 2951"/>
              <a:gd name="connsiteY21" fmla="*/ 2059 h 2225"/>
              <a:gd name="connsiteX22" fmla="*/ 2400 w 2951"/>
              <a:gd name="connsiteY22" fmla="*/ 2089 h 2225"/>
              <a:gd name="connsiteX23" fmla="*/ 2513 w 2951"/>
              <a:gd name="connsiteY23" fmla="*/ 2119 h 2225"/>
              <a:gd name="connsiteX24" fmla="*/ 2619 w 2951"/>
              <a:gd name="connsiteY24" fmla="*/ 2149 h 2225"/>
              <a:gd name="connsiteX25" fmla="*/ 2732 w 2951"/>
              <a:gd name="connsiteY25" fmla="*/ 2172 h 2225"/>
              <a:gd name="connsiteX26" fmla="*/ 2838 w 2951"/>
              <a:gd name="connsiteY26" fmla="*/ 2202 h 2225"/>
              <a:gd name="connsiteX27" fmla="*/ 2951 w 2951"/>
              <a:gd name="connsiteY27" fmla="*/ 2225 h 2225"/>
              <a:gd name="connsiteX0" fmla="*/ 0 w 2838"/>
              <a:gd name="connsiteY0" fmla="*/ 0 h 2202"/>
              <a:gd name="connsiteX1" fmla="*/ 105 w 2838"/>
              <a:gd name="connsiteY1" fmla="*/ 468 h 2202"/>
              <a:gd name="connsiteX2" fmla="*/ 219 w 2838"/>
              <a:gd name="connsiteY2" fmla="*/ 732 h 2202"/>
              <a:gd name="connsiteX3" fmla="*/ 324 w 2838"/>
              <a:gd name="connsiteY3" fmla="*/ 928 h 2202"/>
              <a:gd name="connsiteX4" fmla="*/ 437 w 2838"/>
              <a:gd name="connsiteY4" fmla="*/ 1078 h 2202"/>
              <a:gd name="connsiteX5" fmla="*/ 543 w 2838"/>
              <a:gd name="connsiteY5" fmla="*/ 1199 h 2202"/>
              <a:gd name="connsiteX6" fmla="*/ 656 w 2838"/>
              <a:gd name="connsiteY6" fmla="*/ 1297 h 2202"/>
              <a:gd name="connsiteX7" fmla="*/ 762 w 2838"/>
              <a:gd name="connsiteY7" fmla="*/ 1388 h 2202"/>
              <a:gd name="connsiteX8" fmla="*/ 875 w 2838"/>
              <a:gd name="connsiteY8" fmla="*/ 1463 h 2202"/>
              <a:gd name="connsiteX9" fmla="*/ 981 w 2838"/>
              <a:gd name="connsiteY9" fmla="*/ 1538 h 2202"/>
              <a:gd name="connsiteX10" fmla="*/ 1094 w 2838"/>
              <a:gd name="connsiteY10" fmla="*/ 1599 h 2202"/>
              <a:gd name="connsiteX11" fmla="*/ 1200 w 2838"/>
              <a:gd name="connsiteY11" fmla="*/ 1659 h 2202"/>
              <a:gd name="connsiteX12" fmla="*/ 1313 w 2838"/>
              <a:gd name="connsiteY12" fmla="*/ 1712 h 2202"/>
              <a:gd name="connsiteX13" fmla="*/ 1419 w 2838"/>
              <a:gd name="connsiteY13" fmla="*/ 1765 h 2202"/>
              <a:gd name="connsiteX14" fmla="*/ 1532 w 2838"/>
              <a:gd name="connsiteY14" fmla="*/ 1810 h 2202"/>
              <a:gd name="connsiteX15" fmla="*/ 1638 w 2838"/>
              <a:gd name="connsiteY15" fmla="*/ 1848 h 2202"/>
              <a:gd name="connsiteX16" fmla="*/ 1743 w 2838"/>
              <a:gd name="connsiteY16" fmla="*/ 1893 h 2202"/>
              <a:gd name="connsiteX17" fmla="*/ 1856 w 2838"/>
              <a:gd name="connsiteY17" fmla="*/ 1930 h 2202"/>
              <a:gd name="connsiteX18" fmla="*/ 1962 w 2838"/>
              <a:gd name="connsiteY18" fmla="*/ 1961 h 2202"/>
              <a:gd name="connsiteX19" fmla="*/ 2075 w 2838"/>
              <a:gd name="connsiteY19" fmla="*/ 1998 h 2202"/>
              <a:gd name="connsiteX20" fmla="*/ 2181 w 2838"/>
              <a:gd name="connsiteY20" fmla="*/ 2029 h 2202"/>
              <a:gd name="connsiteX21" fmla="*/ 2294 w 2838"/>
              <a:gd name="connsiteY21" fmla="*/ 2059 h 2202"/>
              <a:gd name="connsiteX22" fmla="*/ 2400 w 2838"/>
              <a:gd name="connsiteY22" fmla="*/ 2089 h 2202"/>
              <a:gd name="connsiteX23" fmla="*/ 2513 w 2838"/>
              <a:gd name="connsiteY23" fmla="*/ 2119 h 2202"/>
              <a:gd name="connsiteX24" fmla="*/ 2619 w 2838"/>
              <a:gd name="connsiteY24" fmla="*/ 2149 h 2202"/>
              <a:gd name="connsiteX25" fmla="*/ 2732 w 2838"/>
              <a:gd name="connsiteY25" fmla="*/ 2172 h 2202"/>
              <a:gd name="connsiteX26" fmla="*/ 2838 w 2838"/>
              <a:gd name="connsiteY26" fmla="*/ 2202 h 2202"/>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619 w 2855"/>
              <a:gd name="connsiteY24" fmla="*/ 2149 h 2208"/>
              <a:gd name="connsiteX25" fmla="*/ 2732 w 2855"/>
              <a:gd name="connsiteY25" fmla="*/ 2172 h 2208"/>
              <a:gd name="connsiteX26" fmla="*/ 2838 w 2855"/>
              <a:gd name="connsiteY26" fmla="*/ 2202 h 2208"/>
              <a:gd name="connsiteX27" fmla="*/ 2835 w 2855"/>
              <a:gd name="connsiteY27"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619 w 2855"/>
              <a:gd name="connsiteY24" fmla="*/ 2149 h 2208"/>
              <a:gd name="connsiteX25" fmla="*/ 2838 w 2855"/>
              <a:gd name="connsiteY25" fmla="*/ 2202 h 2208"/>
              <a:gd name="connsiteX26" fmla="*/ 2835 w 2855"/>
              <a:gd name="connsiteY26"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838 w 2855"/>
              <a:gd name="connsiteY24" fmla="*/ 2202 h 2208"/>
              <a:gd name="connsiteX25" fmla="*/ 2835 w 2855"/>
              <a:gd name="connsiteY25"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838 w 2855"/>
              <a:gd name="connsiteY23" fmla="*/ 2202 h 2208"/>
              <a:gd name="connsiteX24" fmla="*/ 2835 w 2855"/>
              <a:gd name="connsiteY24"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838 w 2855"/>
              <a:gd name="connsiteY22" fmla="*/ 2202 h 2208"/>
              <a:gd name="connsiteX23" fmla="*/ 2835 w 2855"/>
              <a:gd name="connsiteY23"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838 w 2855"/>
              <a:gd name="connsiteY21" fmla="*/ 2202 h 2208"/>
              <a:gd name="connsiteX22" fmla="*/ 2835 w 2855"/>
              <a:gd name="connsiteY22"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838 w 2855"/>
              <a:gd name="connsiteY20" fmla="*/ 2202 h 2208"/>
              <a:gd name="connsiteX21" fmla="*/ 2835 w 2855"/>
              <a:gd name="connsiteY21"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838 w 2855"/>
              <a:gd name="connsiteY19" fmla="*/ 2202 h 2208"/>
              <a:gd name="connsiteX20" fmla="*/ 2835 w 2855"/>
              <a:gd name="connsiteY20"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2838 w 2855"/>
              <a:gd name="connsiteY18" fmla="*/ 2202 h 2208"/>
              <a:gd name="connsiteX19" fmla="*/ 2835 w 2855"/>
              <a:gd name="connsiteY19"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2838 w 2855"/>
              <a:gd name="connsiteY17" fmla="*/ 2202 h 2208"/>
              <a:gd name="connsiteX18" fmla="*/ 2835 w 2855"/>
              <a:gd name="connsiteY18"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2838 w 2855"/>
              <a:gd name="connsiteY16" fmla="*/ 2202 h 2208"/>
              <a:gd name="connsiteX17" fmla="*/ 2835 w 2855"/>
              <a:gd name="connsiteY17" fmla="*/ 2208 h 2208"/>
              <a:gd name="connsiteX0" fmla="*/ 0 w 2838"/>
              <a:gd name="connsiteY0" fmla="*/ 0 h 2202"/>
              <a:gd name="connsiteX1" fmla="*/ 105 w 2838"/>
              <a:gd name="connsiteY1" fmla="*/ 468 h 2202"/>
              <a:gd name="connsiteX2" fmla="*/ 219 w 2838"/>
              <a:gd name="connsiteY2" fmla="*/ 732 h 2202"/>
              <a:gd name="connsiteX3" fmla="*/ 324 w 2838"/>
              <a:gd name="connsiteY3" fmla="*/ 928 h 2202"/>
              <a:gd name="connsiteX4" fmla="*/ 437 w 2838"/>
              <a:gd name="connsiteY4" fmla="*/ 1078 h 2202"/>
              <a:gd name="connsiteX5" fmla="*/ 543 w 2838"/>
              <a:gd name="connsiteY5" fmla="*/ 1199 h 2202"/>
              <a:gd name="connsiteX6" fmla="*/ 656 w 2838"/>
              <a:gd name="connsiteY6" fmla="*/ 1297 h 2202"/>
              <a:gd name="connsiteX7" fmla="*/ 762 w 2838"/>
              <a:gd name="connsiteY7" fmla="*/ 1388 h 2202"/>
              <a:gd name="connsiteX8" fmla="*/ 875 w 2838"/>
              <a:gd name="connsiteY8" fmla="*/ 1463 h 2202"/>
              <a:gd name="connsiteX9" fmla="*/ 981 w 2838"/>
              <a:gd name="connsiteY9" fmla="*/ 1538 h 2202"/>
              <a:gd name="connsiteX10" fmla="*/ 1094 w 2838"/>
              <a:gd name="connsiteY10" fmla="*/ 1599 h 2202"/>
              <a:gd name="connsiteX11" fmla="*/ 1200 w 2838"/>
              <a:gd name="connsiteY11" fmla="*/ 1659 h 2202"/>
              <a:gd name="connsiteX12" fmla="*/ 1313 w 2838"/>
              <a:gd name="connsiteY12" fmla="*/ 1712 h 2202"/>
              <a:gd name="connsiteX13" fmla="*/ 1419 w 2838"/>
              <a:gd name="connsiteY13" fmla="*/ 1765 h 2202"/>
              <a:gd name="connsiteX14" fmla="*/ 1532 w 2838"/>
              <a:gd name="connsiteY14" fmla="*/ 1810 h 2202"/>
              <a:gd name="connsiteX15" fmla="*/ 1638 w 2838"/>
              <a:gd name="connsiteY15" fmla="*/ 1848 h 2202"/>
              <a:gd name="connsiteX16" fmla="*/ 2838 w 2838"/>
              <a:gd name="connsiteY16" fmla="*/ 2202 h 2202"/>
              <a:gd name="connsiteX0" fmla="*/ 0 w 1638"/>
              <a:gd name="connsiteY0" fmla="*/ 0 h 1848"/>
              <a:gd name="connsiteX1" fmla="*/ 105 w 1638"/>
              <a:gd name="connsiteY1" fmla="*/ 468 h 1848"/>
              <a:gd name="connsiteX2" fmla="*/ 219 w 1638"/>
              <a:gd name="connsiteY2" fmla="*/ 732 h 1848"/>
              <a:gd name="connsiteX3" fmla="*/ 324 w 1638"/>
              <a:gd name="connsiteY3" fmla="*/ 928 h 1848"/>
              <a:gd name="connsiteX4" fmla="*/ 437 w 1638"/>
              <a:gd name="connsiteY4" fmla="*/ 1078 h 1848"/>
              <a:gd name="connsiteX5" fmla="*/ 543 w 1638"/>
              <a:gd name="connsiteY5" fmla="*/ 1199 h 1848"/>
              <a:gd name="connsiteX6" fmla="*/ 656 w 1638"/>
              <a:gd name="connsiteY6" fmla="*/ 1297 h 1848"/>
              <a:gd name="connsiteX7" fmla="*/ 762 w 1638"/>
              <a:gd name="connsiteY7" fmla="*/ 1388 h 1848"/>
              <a:gd name="connsiteX8" fmla="*/ 875 w 1638"/>
              <a:gd name="connsiteY8" fmla="*/ 1463 h 1848"/>
              <a:gd name="connsiteX9" fmla="*/ 981 w 1638"/>
              <a:gd name="connsiteY9" fmla="*/ 1538 h 1848"/>
              <a:gd name="connsiteX10" fmla="*/ 1094 w 1638"/>
              <a:gd name="connsiteY10" fmla="*/ 1599 h 1848"/>
              <a:gd name="connsiteX11" fmla="*/ 1200 w 1638"/>
              <a:gd name="connsiteY11" fmla="*/ 1659 h 1848"/>
              <a:gd name="connsiteX12" fmla="*/ 1313 w 1638"/>
              <a:gd name="connsiteY12" fmla="*/ 1712 h 1848"/>
              <a:gd name="connsiteX13" fmla="*/ 1419 w 1638"/>
              <a:gd name="connsiteY13" fmla="*/ 1765 h 1848"/>
              <a:gd name="connsiteX14" fmla="*/ 1532 w 1638"/>
              <a:gd name="connsiteY14" fmla="*/ 1810 h 1848"/>
              <a:gd name="connsiteX15" fmla="*/ 1638 w 1638"/>
              <a:gd name="connsiteY15" fmla="*/ 1848 h 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8" h="1848">
                <a:moveTo>
                  <a:pt x="0" y="0"/>
                </a:moveTo>
                <a:lnTo>
                  <a:pt x="105" y="468"/>
                </a:lnTo>
                <a:lnTo>
                  <a:pt x="219" y="732"/>
                </a:lnTo>
                <a:lnTo>
                  <a:pt x="324" y="928"/>
                </a:lnTo>
                <a:cubicBezTo>
                  <a:pt x="362" y="978"/>
                  <a:pt x="399" y="1028"/>
                  <a:pt x="437" y="1078"/>
                </a:cubicBezTo>
                <a:lnTo>
                  <a:pt x="543" y="1199"/>
                </a:lnTo>
                <a:lnTo>
                  <a:pt x="656" y="1297"/>
                </a:lnTo>
                <a:lnTo>
                  <a:pt x="762" y="1388"/>
                </a:lnTo>
                <a:lnTo>
                  <a:pt x="875" y="1463"/>
                </a:lnTo>
                <a:lnTo>
                  <a:pt x="981" y="1538"/>
                </a:lnTo>
                <a:cubicBezTo>
                  <a:pt x="1019" y="1558"/>
                  <a:pt x="1056" y="1579"/>
                  <a:pt x="1094" y="1599"/>
                </a:cubicBezTo>
                <a:lnTo>
                  <a:pt x="1200" y="1659"/>
                </a:lnTo>
                <a:lnTo>
                  <a:pt x="1313" y="1712"/>
                </a:lnTo>
                <a:cubicBezTo>
                  <a:pt x="1348" y="1730"/>
                  <a:pt x="1384" y="1747"/>
                  <a:pt x="1419" y="1765"/>
                </a:cubicBezTo>
                <a:lnTo>
                  <a:pt x="1532" y="1810"/>
                </a:lnTo>
                <a:cubicBezTo>
                  <a:pt x="1567" y="1823"/>
                  <a:pt x="1603" y="1835"/>
                  <a:pt x="1638" y="1848"/>
                </a:cubicBezTo>
              </a:path>
            </a:pathLst>
          </a:custGeom>
          <a:noFill/>
          <a:ln w="38100" cap="flat">
            <a:solidFill>
              <a:schemeClr val="accent1">
                <a:lumMod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62" name="Group 261"/>
          <p:cNvGrpSpPr/>
          <p:nvPr/>
        </p:nvGrpSpPr>
        <p:grpSpPr>
          <a:xfrm>
            <a:off x="1828800" y="2686050"/>
            <a:ext cx="2590800" cy="2986592"/>
            <a:chOff x="1828800" y="2686050"/>
            <a:chExt cx="2590800" cy="2986592"/>
          </a:xfrm>
        </p:grpSpPr>
        <p:sp>
          <p:nvSpPr>
            <p:cNvPr id="257" name="Freeform 70"/>
            <p:cNvSpPr>
              <a:spLocks/>
            </p:cNvSpPr>
            <p:nvPr/>
          </p:nvSpPr>
          <p:spPr bwMode="auto">
            <a:xfrm>
              <a:off x="1828802" y="2686050"/>
              <a:ext cx="1285874" cy="2933700"/>
            </a:xfrm>
            <a:custGeom>
              <a:avLst/>
              <a:gdLst>
                <a:gd name="connsiteX0" fmla="*/ 0 w 3057"/>
                <a:gd name="connsiteY0" fmla="*/ 0 h 2247"/>
                <a:gd name="connsiteX1" fmla="*/ 105 w 3057"/>
                <a:gd name="connsiteY1" fmla="*/ 468 h 2247"/>
                <a:gd name="connsiteX2" fmla="*/ 219 w 3057"/>
                <a:gd name="connsiteY2" fmla="*/ 732 h 2247"/>
                <a:gd name="connsiteX3" fmla="*/ 324 w 3057"/>
                <a:gd name="connsiteY3" fmla="*/ 928 h 2247"/>
                <a:gd name="connsiteX4" fmla="*/ 437 w 3057"/>
                <a:gd name="connsiteY4" fmla="*/ 1078 h 2247"/>
                <a:gd name="connsiteX5" fmla="*/ 543 w 3057"/>
                <a:gd name="connsiteY5" fmla="*/ 1199 h 2247"/>
                <a:gd name="connsiteX6" fmla="*/ 656 w 3057"/>
                <a:gd name="connsiteY6" fmla="*/ 1297 h 2247"/>
                <a:gd name="connsiteX7" fmla="*/ 762 w 3057"/>
                <a:gd name="connsiteY7" fmla="*/ 1388 h 2247"/>
                <a:gd name="connsiteX8" fmla="*/ 875 w 3057"/>
                <a:gd name="connsiteY8" fmla="*/ 1463 h 2247"/>
                <a:gd name="connsiteX9" fmla="*/ 981 w 3057"/>
                <a:gd name="connsiteY9" fmla="*/ 1538 h 2247"/>
                <a:gd name="connsiteX10" fmla="*/ 1094 w 3057"/>
                <a:gd name="connsiteY10" fmla="*/ 1599 h 2247"/>
                <a:gd name="connsiteX11" fmla="*/ 1200 w 3057"/>
                <a:gd name="connsiteY11" fmla="*/ 1659 h 2247"/>
                <a:gd name="connsiteX12" fmla="*/ 1313 w 3057"/>
                <a:gd name="connsiteY12" fmla="*/ 1712 h 2247"/>
                <a:gd name="connsiteX13" fmla="*/ 1419 w 3057"/>
                <a:gd name="connsiteY13" fmla="*/ 1765 h 2247"/>
                <a:gd name="connsiteX14" fmla="*/ 1532 w 3057"/>
                <a:gd name="connsiteY14" fmla="*/ 1810 h 2247"/>
                <a:gd name="connsiteX15" fmla="*/ 1638 w 3057"/>
                <a:gd name="connsiteY15" fmla="*/ 1848 h 2247"/>
                <a:gd name="connsiteX16" fmla="*/ 1743 w 3057"/>
                <a:gd name="connsiteY16" fmla="*/ 1893 h 2247"/>
                <a:gd name="connsiteX17" fmla="*/ 1856 w 3057"/>
                <a:gd name="connsiteY17" fmla="*/ 1930 h 2247"/>
                <a:gd name="connsiteX18" fmla="*/ 1962 w 3057"/>
                <a:gd name="connsiteY18" fmla="*/ 1961 h 2247"/>
                <a:gd name="connsiteX19" fmla="*/ 2075 w 3057"/>
                <a:gd name="connsiteY19" fmla="*/ 1998 h 2247"/>
                <a:gd name="connsiteX20" fmla="*/ 2181 w 3057"/>
                <a:gd name="connsiteY20" fmla="*/ 2029 h 2247"/>
                <a:gd name="connsiteX21" fmla="*/ 2294 w 3057"/>
                <a:gd name="connsiteY21" fmla="*/ 2059 h 2247"/>
                <a:gd name="connsiteX22" fmla="*/ 2400 w 3057"/>
                <a:gd name="connsiteY22" fmla="*/ 2089 h 2247"/>
                <a:gd name="connsiteX23" fmla="*/ 2513 w 3057"/>
                <a:gd name="connsiteY23" fmla="*/ 2119 h 2247"/>
                <a:gd name="connsiteX24" fmla="*/ 2619 w 3057"/>
                <a:gd name="connsiteY24" fmla="*/ 2149 h 2247"/>
                <a:gd name="connsiteX25" fmla="*/ 2732 w 3057"/>
                <a:gd name="connsiteY25" fmla="*/ 2172 h 2247"/>
                <a:gd name="connsiteX26" fmla="*/ 2838 w 3057"/>
                <a:gd name="connsiteY26" fmla="*/ 2202 h 2247"/>
                <a:gd name="connsiteX27" fmla="*/ 2951 w 3057"/>
                <a:gd name="connsiteY27" fmla="*/ 2225 h 2247"/>
                <a:gd name="connsiteX28" fmla="*/ 3057 w 3057"/>
                <a:gd name="connsiteY28" fmla="*/ 2247 h 2247"/>
                <a:gd name="connsiteX0" fmla="*/ 0 w 2951"/>
                <a:gd name="connsiteY0" fmla="*/ 0 h 2225"/>
                <a:gd name="connsiteX1" fmla="*/ 105 w 2951"/>
                <a:gd name="connsiteY1" fmla="*/ 468 h 2225"/>
                <a:gd name="connsiteX2" fmla="*/ 219 w 2951"/>
                <a:gd name="connsiteY2" fmla="*/ 732 h 2225"/>
                <a:gd name="connsiteX3" fmla="*/ 324 w 2951"/>
                <a:gd name="connsiteY3" fmla="*/ 928 h 2225"/>
                <a:gd name="connsiteX4" fmla="*/ 437 w 2951"/>
                <a:gd name="connsiteY4" fmla="*/ 1078 h 2225"/>
                <a:gd name="connsiteX5" fmla="*/ 543 w 2951"/>
                <a:gd name="connsiteY5" fmla="*/ 1199 h 2225"/>
                <a:gd name="connsiteX6" fmla="*/ 656 w 2951"/>
                <a:gd name="connsiteY6" fmla="*/ 1297 h 2225"/>
                <a:gd name="connsiteX7" fmla="*/ 762 w 2951"/>
                <a:gd name="connsiteY7" fmla="*/ 1388 h 2225"/>
                <a:gd name="connsiteX8" fmla="*/ 875 w 2951"/>
                <a:gd name="connsiteY8" fmla="*/ 1463 h 2225"/>
                <a:gd name="connsiteX9" fmla="*/ 981 w 2951"/>
                <a:gd name="connsiteY9" fmla="*/ 1538 h 2225"/>
                <a:gd name="connsiteX10" fmla="*/ 1094 w 2951"/>
                <a:gd name="connsiteY10" fmla="*/ 1599 h 2225"/>
                <a:gd name="connsiteX11" fmla="*/ 1200 w 2951"/>
                <a:gd name="connsiteY11" fmla="*/ 1659 h 2225"/>
                <a:gd name="connsiteX12" fmla="*/ 1313 w 2951"/>
                <a:gd name="connsiteY12" fmla="*/ 1712 h 2225"/>
                <a:gd name="connsiteX13" fmla="*/ 1419 w 2951"/>
                <a:gd name="connsiteY13" fmla="*/ 1765 h 2225"/>
                <a:gd name="connsiteX14" fmla="*/ 1532 w 2951"/>
                <a:gd name="connsiteY14" fmla="*/ 1810 h 2225"/>
                <a:gd name="connsiteX15" fmla="*/ 1638 w 2951"/>
                <a:gd name="connsiteY15" fmla="*/ 1848 h 2225"/>
                <a:gd name="connsiteX16" fmla="*/ 1743 w 2951"/>
                <a:gd name="connsiteY16" fmla="*/ 1893 h 2225"/>
                <a:gd name="connsiteX17" fmla="*/ 1856 w 2951"/>
                <a:gd name="connsiteY17" fmla="*/ 1930 h 2225"/>
                <a:gd name="connsiteX18" fmla="*/ 1962 w 2951"/>
                <a:gd name="connsiteY18" fmla="*/ 1961 h 2225"/>
                <a:gd name="connsiteX19" fmla="*/ 2075 w 2951"/>
                <a:gd name="connsiteY19" fmla="*/ 1998 h 2225"/>
                <a:gd name="connsiteX20" fmla="*/ 2181 w 2951"/>
                <a:gd name="connsiteY20" fmla="*/ 2029 h 2225"/>
                <a:gd name="connsiteX21" fmla="*/ 2294 w 2951"/>
                <a:gd name="connsiteY21" fmla="*/ 2059 h 2225"/>
                <a:gd name="connsiteX22" fmla="*/ 2400 w 2951"/>
                <a:gd name="connsiteY22" fmla="*/ 2089 h 2225"/>
                <a:gd name="connsiteX23" fmla="*/ 2513 w 2951"/>
                <a:gd name="connsiteY23" fmla="*/ 2119 h 2225"/>
                <a:gd name="connsiteX24" fmla="*/ 2619 w 2951"/>
                <a:gd name="connsiteY24" fmla="*/ 2149 h 2225"/>
                <a:gd name="connsiteX25" fmla="*/ 2732 w 2951"/>
                <a:gd name="connsiteY25" fmla="*/ 2172 h 2225"/>
                <a:gd name="connsiteX26" fmla="*/ 2838 w 2951"/>
                <a:gd name="connsiteY26" fmla="*/ 2202 h 2225"/>
                <a:gd name="connsiteX27" fmla="*/ 2951 w 2951"/>
                <a:gd name="connsiteY27" fmla="*/ 2225 h 2225"/>
                <a:gd name="connsiteX0" fmla="*/ 0 w 2838"/>
                <a:gd name="connsiteY0" fmla="*/ 0 h 2202"/>
                <a:gd name="connsiteX1" fmla="*/ 105 w 2838"/>
                <a:gd name="connsiteY1" fmla="*/ 468 h 2202"/>
                <a:gd name="connsiteX2" fmla="*/ 219 w 2838"/>
                <a:gd name="connsiteY2" fmla="*/ 732 h 2202"/>
                <a:gd name="connsiteX3" fmla="*/ 324 w 2838"/>
                <a:gd name="connsiteY3" fmla="*/ 928 h 2202"/>
                <a:gd name="connsiteX4" fmla="*/ 437 w 2838"/>
                <a:gd name="connsiteY4" fmla="*/ 1078 h 2202"/>
                <a:gd name="connsiteX5" fmla="*/ 543 w 2838"/>
                <a:gd name="connsiteY5" fmla="*/ 1199 h 2202"/>
                <a:gd name="connsiteX6" fmla="*/ 656 w 2838"/>
                <a:gd name="connsiteY6" fmla="*/ 1297 h 2202"/>
                <a:gd name="connsiteX7" fmla="*/ 762 w 2838"/>
                <a:gd name="connsiteY7" fmla="*/ 1388 h 2202"/>
                <a:gd name="connsiteX8" fmla="*/ 875 w 2838"/>
                <a:gd name="connsiteY8" fmla="*/ 1463 h 2202"/>
                <a:gd name="connsiteX9" fmla="*/ 981 w 2838"/>
                <a:gd name="connsiteY9" fmla="*/ 1538 h 2202"/>
                <a:gd name="connsiteX10" fmla="*/ 1094 w 2838"/>
                <a:gd name="connsiteY10" fmla="*/ 1599 h 2202"/>
                <a:gd name="connsiteX11" fmla="*/ 1200 w 2838"/>
                <a:gd name="connsiteY11" fmla="*/ 1659 h 2202"/>
                <a:gd name="connsiteX12" fmla="*/ 1313 w 2838"/>
                <a:gd name="connsiteY12" fmla="*/ 1712 h 2202"/>
                <a:gd name="connsiteX13" fmla="*/ 1419 w 2838"/>
                <a:gd name="connsiteY13" fmla="*/ 1765 h 2202"/>
                <a:gd name="connsiteX14" fmla="*/ 1532 w 2838"/>
                <a:gd name="connsiteY14" fmla="*/ 1810 h 2202"/>
                <a:gd name="connsiteX15" fmla="*/ 1638 w 2838"/>
                <a:gd name="connsiteY15" fmla="*/ 1848 h 2202"/>
                <a:gd name="connsiteX16" fmla="*/ 1743 w 2838"/>
                <a:gd name="connsiteY16" fmla="*/ 1893 h 2202"/>
                <a:gd name="connsiteX17" fmla="*/ 1856 w 2838"/>
                <a:gd name="connsiteY17" fmla="*/ 1930 h 2202"/>
                <a:gd name="connsiteX18" fmla="*/ 1962 w 2838"/>
                <a:gd name="connsiteY18" fmla="*/ 1961 h 2202"/>
                <a:gd name="connsiteX19" fmla="*/ 2075 w 2838"/>
                <a:gd name="connsiteY19" fmla="*/ 1998 h 2202"/>
                <a:gd name="connsiteX20" fmla="*/ 2181 w 2838"/>
                <a:gd name="connsiteY20" fmla="*/ 2029 h 2202"/>
                <a:gd name="connsiteX21" fmla="*/ 2294 w 2838"/>
                <a:gd name="connsiteY21" fmla="*/ 2059 h 2202"/>
                <a:gd name="connsiteX22" fmla="*/ 2400 w 2838"/>
                <a:gd name="connsiteY22" fmla="*/ 2089 h 2202"/>
                <a:gd name="connsiteX23" fmla="*/ 2513 w 2838"/>
                <a:gd name="connsiteY23" fmla="*/ 2119 h 2202"/>
                <a:gd name="connsiteX24" fmla="*/ 2619 w 2838"/>
                <a:gd name="connsiteY24" fmla="*/ 2149 h 2202"/>
                <a:gd name="connsiteX25" fmla="*/ 2732 w 2838"/>
                <a:gd name="connsiteY25" fmla="*/ 2172 h 2202"/>
                <a:gd name="connsiteX26" fmla="*/ 2838 w 2838"/>
                <a:gd name="connsiteY26" fmla="*/ 2202 h 2202"/>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619 w 2855"/>
                <a:gd name="connsiteY24" fmla="*/ 2149 h 2208"/>
                <a:gd name="connsiteX25" fmla="*/ 2732 w 2855"/>
                <a:gd name="connsiteY25" fmla="*/ 2172 h 2208"/>
                <a:gd name="connsiteX26" fmla="*/ 2838 w 2855"/>
                <a:gd name="connsiteY26" fmla="*/ 2202 h 2208"/>
                <a:gd name="connsiteX27" fmla="*/ 2835 w 2855"/>
                <a:gd name="connsiteY27"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619 w 2855"/>
                <a:gd name="connsiteY24" fmla="*/ 2149 h 2208"/>
                <a:gd name="connsiteX25" fmla="*/ 2838 w 2855"/>
                <a:gd name="connsiteY25" fmla="*/ 2202 h 2208"/>
                <a:gd name="connsiteX26" fmla="*/ 2835 w 2855"/>
                <a:gd name="connsiteY26"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838 w 2855"/>
                <a:gd name="connsiteY24" fmla="*/ 2202 h 2208"/>
                <a:gd name="connsiteX25" fmla="*/ 2835 w 2855"/>
                <a:gd name="connsiteY25"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838 w 2855"/>
                <a:gd name="connsiteY23" fmla="*/ 2202 h 2208"/>
                <a:gd name="connsiteX24" fmla="*/ 2835 w 2855"/>
                <a:gd name="connsiteY24"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838 w 2855"/>
                <a:gd name="connsiteY22" fmla="*/ 2202 h 2208"/>
                <a:gd name="connsiteX23" fmla="*/ 2835 w 2855"/>
                <a:gd name="connsiteY23"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838 w 2855"/>
                <a:gd name="connsiteY21" fmla="*/ 2202 h 2208"/>
                <a:gd name="connsiteX22" fmla="*/ 2835 w 2855"/>
                <a:gd name="connsiteY22"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838 w 2855"/>
                <a:gd name="connsiteY20" fmla="*/ 2202 h 2208"/>
                <a:gd name="connsiteX21" fmla="*/ 2835 w 2855"/>
                <a:gd name="connsiteY21"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838 w 2855"/>
                <a:gd name="connsiteY19" fmla="*/ 2202 h 2208"/>
                <a:gd name="connsiteX20" fmla="*/ 2835 w 2855"/>
                <a:gd name="connsiteY20"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2838 w 2855"/>
                <a:gd name="connsiteY18" fmla="*/ 2202 h 2208"/>
                <a:gd name="connsiteX19" fmla="*/ 2835 w 2855"/>
                <a:gd name="connsiteY19"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2838 w 2855"/>
                <a:gd name="connsiteY17" fmla="*/ 2202 h 2208"/>
                <a:gd name="connsiteX18" fmla="*/ 2835 w 2855"/>
                <a:gd name="connsiteY18"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2838 w 2855"/>
                <a:gd name="connsiteY16" fmla="*/ 2202 h 2208"/>
                <a:gd name="connsiteX17" fmla="*/ 2835 w 2855"/>
                <a:gd name="connsiteY17" fmla="*/ 2208 h 2208"/>
                <a:gd name="connsiteX0" fmla="*/ 0 w 2838"/>
                <a:gd name="connsiteY0" fmla="*/ 0 h 2202"/>
                <a:gd name="connsiteX1" fmla="*/ 105 w 2838"/>
                <a:gd name="connsiteY1" fmla="*/ 468 h 2202"/>
                <a:gd name="connsiteX2" fmla="*/ 219 w 2838"/>
                <a:gd name="connsiteY2" fmla="*/ 732 h 2202"/>
                <a:gd name="connsiteX3" fmla="*/ 324 w 2838"/>
                <a:gd name="connsiteY3" fmla="*/ 928 h 2202"/>
                <a:gd name="connsiteX4" fmla="*/ 437 w 2838"/>
                <a:gd name="connsiteY4" fmla="*/ 1078 h 2202"/>
                <a:gd name="connsiteX5" fmla="*/ 543 w 2838"/>
                <a:gd name="connsiteY5" fmla="*/ 1199 h 2202"/>
                <a:gd name="connsiteX6" fmla="*/ 656 w 2838"/>
                <a:gd name="connsiteY6" fmla="*/ 1297 h 2202"/>
                <a:gd name="connsiteX7" fmla="*/ 762 w 2838"/>
                <a:gd name="connsiteY7" fmla="*/ 1388 h 2202"/>
                <a:gd name="connsiteX8" fmla="*/ 875 w 2838"/>
                <a:gd name="connsiteY8" fmla="*/ 1463 h 2202"/>
                <a:gd name="connsiteX9" fmla="*/ 981 w 2838"/>
                <a:gd name="connsiteY9" fmla="*/ 1538 h 2202"/>
                <a:gd name="connsiteX10" fmla="*/ 1094 w 2838"/>
                <a:gd name="connsiteY10" fmla="*/ 1599 h 2202"/>
                <a:gd name="connsiteX11" fmla="*/ 1200 w 2838"/>
                <a:gd name="connsiteY11" fmla="*/ 1659 h 2202"/>
                <a:gd name="connsiteX12" fmla="*/ 1313 w 2838"/>
                <a:gd name="connsiteY12" fmla="*/ 1712 h 2202"/>
                <a:gd name="connsiteX13" fmla="*/ 1419 w 2838"/>
                <a:gd name="connsiteY13" fmla="*/ 1765 h 2202"/>
                <a:gd name="connsiteX14" fmla="*/ 1532 w 2838"/>
                <a:gd name="connsiteY14" fmla="*/ 1810 h 2202"/>
                <a:gd name="connsiteX15" fmla="*/ 1638 w 2838"/>
                <a:gd name="connsiteY15" fmla="*/ 1848 h 2202"/>
                <a:gd name="connsiteX16" fmla="*/ 2838 w 2838"/>
                <a:gd name="connsiteY16" fmla="*/ 2202 h 2202"/>
                <a:gd name="connsiteX0" fmla="*/ 0 w 1638"/>
                <a:gd name="connsiteY0" fmla="*/ 0 h 1848"/>
                <a:gd name="connsiteX1" fmla="*/ 105 w 1638"/>
                <a:gd name="connsiteY1" fmla="*/ 468 h 1848"/>
                <a:gd name="connsiteX2" fmla="*/ 219 w 1638"/>
                <a:gd name="connsiteY2" fmla="*/ 732 h 1848"/>
                <a:gd name="connsiteX3" fmla="*/ 324 w 1638"/>
                <a:gd name="connsiteY3" fmla="*/ 928 h 1848"/>
                <a:gd name="connsiteX4" fmla="*/ 437 w 1638"/>
                <a:gd name="connsiteY4" fmla="*/ 1078 h 1848"/>
                <a:gd name="connsiteX5" fmla="*/ 543 w 1638"/>
                <a:gd name="connsiteY5" fmla="*/ 1199 h 1848"/>
                <a:gd name="connsiteX6" fmla="*/ 656 w 1638"/>
                <a:gd name="connsiteY6" fmla="*/ 1297 h 1848"/>
                <a:gd name="connsiteX7" fmla="*/ 762 w 1638"/>
                <a:gd name="connsiteY7" fmla="*/ 1388 h 1848"/>
                <a:gd name="connsiteX8" fmla="*/ 875 w 1638"/>
                <a:gd name="connsiteY8" fmla="*/ 1463 h 1848"/>
                <a:gd name="connsiteX9" fmla="*/ 981 w 1638"/>
                <a:gd name="connsiteY9" fmla="*/ 1538 h 1848"/>
                <a:gd name="connsiteX10" fmla="*/ 1094 w 1638"/>
                <a:gd name="connsiteY10" fmla="*/ 1599 h 1848"/>
                <a:gd name="connsiteX11" fmla="*/ 1200 w 1638"/>
                <a:gd name="connsiteY11" fmla="*/ 1659 h 1848"/>
                <a:gd name="connsiteX12" fmla="*/ 1313 w 1638"/>
                <a:gd name="connsiteY12" fmla="*/ 1712 h 1848"/>
                <a:gd name="connsiteX13" fmla="*/ 1419 w 1638"/>
                <a:gd name="connsiteY13" fmla="*/ 1765 h 1848"/>
                <a:gd name="connsiteX14" fmla="*/ 1532 w 1638"/>
                <a:gd name="connsiteY14" fmla="*/ 1810 h 1848"/>
                <a:gd name="connsiteX15" fmla="*/ 1638 w 1638"/>
                <a:gd name="connsiteY15" fmla="*/ 1848 h 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8" h="1848">
                  <a:moveTo>
                    <a:pt x="0" y="0"/>
                  </a:moveTo>
                  <a:lnTo>
                    <a:pt x="105" y="468"/>
                  </a:lnTo>
                  <a:lnTo>
                    <a:pt x="219" y="732"/>
                  </a:lnTo>
                  <a:lnTo>
                    <a:pt x="324" y="928"/>
                  </a:lnTo>
                  <a:cubicBezTo>
                    <a:pt x="362" y="978"/>
                    <a:pt x="399" y="1028"/>
                    <a:pt x="437" y="1078"/>
                  </a:cubicBezTo>
                  <a:lnTo>
                    <a:pt x="543" y="1199"/>
                  </a:lnTo>
                  <a:lnTo>
                    <a:pt x="656" y="1297"/>
                  </a:lnTo>
                  <a:lnTo>
                    <a:pt x="762" y="1388"/>
                  </a:lnTo>
                  <a:lnTo>
                    <a:pt x="875" y="1463"/>
                  </a:lnTo>
                  <a:lnTo>
                    <a:pt x="981" y="1538"/>
                  </a:lnTo>
                  <a:cubicBezTo>
                    <a:pt x="1019" y="1558"/>
                    <a:pt x="1056" y="1579"/>
                    <a:pt x="1094" y="1599"/>
                  </a:cubicBezTo>
                  <a:lnTo>
                    <a:pt x="1200" y="1659"/>
                  </a:lnTo>
                  <a:lnTo>
                    <a:pt x="1313" y="1712"/>
                  </a:lnTo>
                  <a:cubicBezTo>
                    <a:pt x="1348" y="1730"/>
                    <a:pt x="1384" y="1747"/>
                    <a:pt x="1419" y="1765"/>
                  </a:cubicBezTo>
                  <a:lnTo>
                    <a:pt x="1532" y="1810"/>
                  </a:lnTo>
                  <a:cubicBezTo>
                    <a:pt x="1567" y="1823"/>
                    <a:pt x="1603" y="1835"/>
                    <a:pt x="1638" y="1848"/>
                  </a:cubicBezTo>
                </a:path>
              </a:pathLst>
            </a:custGeom>
            <a:noFill/>
            <a:ln w="38100" cap="flat">
              <a:solidFill>
                <a:schemeClr val="tx2">
                  <a:lumMod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70"/>
            <p:cNvSpPr>
              <a:spLocks/>
            </p:cNvSpPr>
            <p:nvPr/>
          </p:nvSpPr>
          <p:spPr bwMode="auto">
            <a:xfrm>
              <a:off x="1828800" y="2695575"/>
              <a:ext cx="2590800" cy="2181225"/>
            </a:xfrm>
            <a:custGeom>
              <a:avLst/>
              <a:gdLst>
                <a:gd name="connsiteX0" fmla="*/ 0 w 3057"/>
                <a:gd name="connsiteY0" fmla="*/ 0 h 2247"/>
                <a:gd name="connsiteX1" fmla="*/ 105 w 3057"/>
                <a:gd name="connsiteY1" fmla="*/ 468 h 2247"/>
                <a:gd name="connsiteX2" fmla="*/ 219 w 3057"/>
                <a:gd name="connsiteY2" fmla="*/ 732 h 2247"/>
                <a:gd name="connsiteX3" fmla="*/ 324 w 3057"/>
                <a:gd name="connsiteY3" fmla="*/ 928 h 2247"/>
                <a:gd name="connsiteX4" fmla="*/ 437 w 3057"/>
                <a:gd name="connsiteY4" fmla="*/ 1078 h 2247"/>
                <a:gd name="connsiteX5" fmla="*/ 543 w 3057"/>
                <a:gd name="connsiteY5" fmla="*/ 1199 h 2247"/>
                <a:gd name="connsiteX6" fmla="*/ 656 w 3057"/>
                <a:gd name="connsiteY6" fmla="*/ 1297 h 2247"/>
                <a:gd name="connsiteX7" fmla="*/ 762 w 3057"/>
                <a:gd name="connsiteY7" fmla="*/ 1388 h 2247"/>
                <a:gd name="connsiteX8" fmla="*/ 875 w 3057"/>
                <a:gd name="connsiteY8" fmla="*/ 1463 h 2247"/>
                <a:gd name="connsiteX9" fmla="*/ 981 w 3057"/>
                <a:gd name="connsiteY9" fmla="*/ 1538 h 2247"/>
                <a:gd name="connsiteX10" fmla="*/ 1094 w 3057"/>
                <a:gd name="connsiteY10" fmla="*/ 1599 h 2247"/>
                <a:gd name="connsiteX11" fmla="*/ 1200 w 3057"/>
                <a:gd name="connsiteY11" fmla="*/ 1659 h 2247"/>
                <a:gd name="connsiteX12" fmla="*/ 1313 w 3057"/>
                <a:gd name="connsiteY12" fmla="*/ 1712 h 2247"/>
                <a:gd name="connsiteX13" fmla="*/ 1419 w 3057"/>
                <a:gd name="connsiteY13" fmla="*/ 1765 h 2247"/>
                <a:gd name="connsiteX14" fmla="*/ 1532 w 3057"/>
                <a:gd name="connsiteY14" fmla="*/ 1810 h 2247"/>
                <a:gd name="connsiteX15" fmla="*/ 1638 w 3057"/>
                <a:gd name="connsiteY15" fmla="*/ 1848 h 2247"/>
                <a:gd name="connsiteX16" fmla="*/ 1743 w 3057"/>
                <a:gd name="connsiteY16" fmla="*/ 1893 h 2247"/>
                <a:gd name="connsiteX17" fmla="*/ 1856 w 3057"/>
                <a:gd name="connsiteY17" fmla="*/ 1930 h 2247"/>
                <a:gd name="connsiteX18" fmla="*/ 1962 w 3057"/>
                <a:gd name="connsiteY18" fmla="*/ 1961 h 2247"/>
                <a:gd name="connsiteX19" fmla="*/ 2075 w 3057"/>
                <a:gd name="connsiteY19" fmla="*/ 1998 h 2247"/>
                <a:gd name="connsiteX20" fmla="*/ 2181 w 3057"/>
                <a:gd name="connsiteY20" fmla="*/ 2029 h 2247"/>
                <a:gd name="connsiteX21" fmla="*/ 2294 w 3057"/>
                <a:gd name="connsiteY21" fmla="*/ 2059 h 2247"/>
                <a:gd name="connsiteX22" fmla="*/ 2400 w 3057"/>
                <a:gd name="connsiteY22" fmla="*/ 2089 h 2247"/>
                <a:gd name="connsiteX23" fmla="*/ 2513 w 3057"/>
                <a:gd name="connsiteY23" fmla="*/ 2119 h 2247"/>
                <a:gd name="connsiteX24" fmla="*/ 2619 w 3057"/>
                <a:gd name="connsiteY24" fmla="*/ 2149 h 2247"/>
                <a:gd name="connsiteX25" fmla="*/ 2732 w 3057"/>
                <a:gd name="connsiteY25" fmla="*/ 2172 h 2247"/>
                <a:gd name="connsiteX26" fmla="*/ 2838 w 3057"/>
                <a:gd name="connsiteY26" fmla="*/ 2202 h 2247"/>
                <a:gd name="connsiteX27" fmla="*/ 2951 w 3057"/>
                <a:gd name="connsiteY27" fmla="*/ 2225 h 2247"/>
                <a:gd name="connsiteX28" fmla="*/ 3057 w 3057"/>
                <a:gd name="connsiteY28" fmla="*/ 2247 h 2247"/>
                <a:gd name="connsiteX0" fmla="*/ 0 w 2951"/>
                <a:gd name="connsiteY0" fmla="*/ 0 h 2225"/>
                <a:gd name="connsiteX1" fmla="*/ 105 w 2951"/>
                <a:gd name="connsiteY1" fmla="*/ 468 h 2225"/>
                <a:gd name="connsiteX2" fmla="*/ 219 w 2951"/>
                <a:gd name="connsiteY2" fmla="*/ 732 h 2225"/>
                <a:gd name="connsiteX3" fmla="*/ 324 w 2951"/>
                <a:gd name="connsiteY3" fmla="*/ 928 h 2225"/>
                <a:gd name="connsiteX4" fmla="*/ 437 w 2951"/>
                <a:gd name="connsiteY4" fmla="*/ 1078 h 2225"/>
                <a:gd name="connsiteX5" fmla="*/ 543 w 2951"/>
                <a:gd name="connsiteY5" fmla="*/ 1199 h 2225"/>
                <a:gd name="connsiteX6" fmla="*/ 656 w 2951"/>
                <a:gd name="connsiteY6" fmla="*/ 1297 h 2225"/>
                <a:gd name="connsiteX7" fmla="*/ 762 w 2951"/>
                <a:gd name="connsiteY7" fmla="*/ 1388 h 2225"/>
                <a:gd name="connsiteX8" fmla="*/ 875 w 2951"/>
                <a:gd name="connsiteY8" fmla="*/ 1463 h 2225"/>
                <a:gd name="connsiteX9" fmla="*/ 981 w 2951"/>
                <a:gd name="connsiteY9" fmla="*/ 1538 h 2225"/>
                <a:gd name="connsiteX10" fmla="*/ 1094 w 2951"/>
                <a:gd name="connsiteY10" fmla="*/ 1599 h 2225"/>
                <a:gd name="connsiteX11" fmla="*/ 1200 w 2951"/>
                <a:gd name="connsiteY11" fmla="*/ 1659 h 2225"/>
                <a:gd name="connsiteX12" fmla="*/ 1313 w 2951"/>
                <a:gd name="connsiteY12" fmla="*/ 1712 h 2225"/>
                <a:gd name="connsiteX13" fmla="*/ 1419 w 2951"/>
                <a:gd name="connsiteY13" fmla="*/ 1765 h 2225"/>
                <a:gd name="connsiteX14" fmla="*/ 1532 w 2951"/>
                <a:gd name="connsiteY14" fmla="*/ 1810 h 2225"/>
                <a:gd name="connsiteX15" fmla="*/ 1638 w 2951"/>
                <a:gd name="connsiteY15" fmla="*/ 1848 h 2225"/>
                <a:gd name="connsiteX16" fmla="*/ 1743 w 2951"/>
                <a:gd name="connsiteY16" fmla="*/ 1893 h 2225"/>
                <a:gd name="connsiteX17" fmla="*/ 1856 w 2951"/>
                <a:gd name="connsiteY17" fmla="*/ 1930 h 2225"/>
                <a:gd name="connsiteX18" fmla="*/ 1962 w 2951"/>
                <a:gd name="connsiteY18" fmla="*/ 1961 h 2225"/>
                <a:gd name="connsiteX19" fmla="*/ 2075 w 2951"/>
                <a:gd name="connsiteY19" fmla="*/ 1998 h 2225"/>
                <a:gd name="connsiteX20" fmla="*/ 2181 w 2951"/>
                <a:gd name="connsiteY20" fmla="*/ 2029 h 2225"/>
                <a:gd name="connsiteX21" fmla="*/ 2294 w 2951"/>
                <a:gd name="connsiteY21" fmla="*/ 2059 h 2225"/>
                <a:gd name="connsiteX22" fmla="*/ 2400 w 2951"/>
                <a:gd name="connsiteY22" fmla="*/ 2089 h 2225"/>
                <a:gd name="connsiteX23" fmla="*/ 2513 w 2951"/>
                <a:gd name="connsiteY23" fmla="*/ 2119 h 2225"/>
                <a:gd name="connsiteX24" fmla="*/ 2619 w 2951"/>
                <a:gd name="connsiteY24" fmla="*/ 2149 h 2225"/>
                <a:gd name="connsiteX25" fmla="*/ 2732 w 2951"/>
                <a:gd name="connsiteY25" fmla="*/ 2172 h 2225"/>
                <a:gd name="connsiteX26" fmla="*/ 2838 w 2951"/>
                <a:gd name="connsiteY26" fmla="*/ 2202 h 2225"/>
                <a:gd name="connsiteX27" fmla="*/ 2951 w 2951"/>
                <a:gd name="connsiteY27" fmla="*/ 2225 h 2225"/>
                <a:gd name="connsiteX0" fmla="*/ 0 w 2838"/>
                <a:gd name="connsiteY0" fmla="*/ 0 h 2202"/>
                <a:gd name="connsiteX1" fmla="*/ 105 w 2838"/>
                <a:gd name="connsiteY1" fmla="*/ 468 h 2202"/>
                <a:gd name="connsiteX2" fmla="*/ 219 w 2838"/>
                <a:gd name="connsiteY2" fmla="*/ 732 h 2202"/>
                <a:gd name="connsiteX3" fmla="*/ 324 w 2838"/>
                <a:gd name="connsiteY3" fmla="*/ 928 h 2202"/>
                <a:gd name="connsiteX4" fmla="*/ 437 w 2838"/>
                <a:gd name="connsiteY4" fmla="*/ 1078 h 2202"/>
                <a:gd name="connsiteX5" fmla="*/ 543 w 2838"/>
                <a:gd name="connsiteY5" fmla="*/ 1199 h 2202"/>
                <a:gd name="connsiteX6" fmla="*/ 656 w 2838"/>
                <a:gd name="connsiteY6" fmla="*/ 1297 h 2202"/>
                <a:gd name="connsiteX7" fmla="*/ 762 w 2838"/>
                <a:gd name="connsiteY7" fmla="*/ 1388 h 2202"/>
                <a:gd name="connsiteX8" fmla="*/ 875 w 2838"/>
                <a:gd name="connsiteY8" fmla="*/ 1463 h 2202"/>
                <a:gd name="connsiteX9" fmla="*/ 981 w 2838"/>
                <a:gd name="connsiteY9" fmla="*/ 1538 h 2202"/>
                <a:gd name="connsiteX10" fmla="*/ 1094 w 2838"/>
                <a:gd name="connsiteY10" fmla="*/ 1599 h 2202"/>
                <a:gd name="connsiteX11" fmla="*/ 1200 w 2838"/>
                <a:gd name="connsiteY11" fmla="*/ 1659 h 2202"/>
                <a:gd name="connsiteX12" fmla="*/ 1313 w 2838"/>
                <a:gd name="connsiteY12" fmla="*/ 1712 h 2202"/>
                <a:gd name="connsiteX13" fmla="*/ 1419 w 2838"/>
                <a:gd name="connsiteY13" fmla="*/ 1765 h 2202"/>
                <a:gd name="connsiteX14" fmla="*/ 1532 w 2838"/>
                <a:gd name="connsiteY14" fmla="*/ 1810 h 2202"/>
                <a:gd name="connsiteX15" fmla="*/ 1638 w 2838"/>
                <a:gd name="connsiteY15" fmla="*/ 1848 h 2202"/>
                <a:gd name="connsiteX16" fmla="*/ 1743 w 2838"/>
                <a:gd name="connsiteY16" fmla="*/ 1893 h 2202"/>
                <a:gd name="connsiteX17" fmla="*/ 1856 w 2838"/>
                <a:gd name="connsiteY17" fmla="*/ 1930 h 2202"/>
                <a:gd name="connsiteX18" fmla="*/ 1962 w 2838"/>
                <a:gd name="connsiteY18" fmla="*/ 1961 h 2202"/>
                <a:gd name="connsiteX19" fmla="*/ 2075 w 2838"/>
                <a:gd name="connsiteY19" fmla="*/ 1998 h 2202"/>
                <a:gd name="connsiteX20" fmla="*/ 2181 w 2838"/>
                <a:gd name="connsiteY20" fmla="*/ 2029 h 2202"/>
                <a:gd name="connsiteX21" fmla="*/ 2294 w 2838"/>
                <a:gd name="connsiteY21" fmla="*/ 2059 h 2202"/>
                <a:gd name="connsiteX22" fmla="*/ 2400 w 2838"/>
                <a:gd name="connsiteY22" fmla="*/ 2089 h 2202"/>
                <a:gd name="connsiteX23" fmla="*/ 2513 w 2838"/>
                <a:gd name="connsiteY23" fmla="*/ 2119 h 2202"/>
                <a:gd name="connsiteX24" fmla="*/ 2619 w 2838"/>
                <a:gd name="connsiteY24" fmla="*/ 2149 h 2202"/>
                <a:gd name="connsiteX25" fmla="*/ 2732 w 2838"/>
                <a:gd name="connsiteY25" fmla="*/ 2172 h 2202"/>
                <a:gd name="connsiteX26" fmla="*/ 2838 w 2838"/>
                <a:gd name="connsiteY26" fmla="*/ 2202 h 2202"/>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619 w 2855"/>
                <a:gd name="connsiteY24" fmla="*/ 2149 h 2208"/>
                <a:gd name="connsiteX25" fmla="*/ 2732 w 2855"/>
                <a:gd name="connsiteY25" fmla="*/ 2172 h 2208"/>
                <a:gd name="connsiteX26" fmla="*/ 2838 w 2855"/>
                <a:gd name="connsiteY26" fmla="*/ 2202 h 2208"/>
                <a:gd name="connsiteX27" fmla="*/ 2835 w 2855"/>
                <a:gd name="connsiteY27"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619 w 2855"/>
                <a:gd name="connsiteY24" fmla="*/ 2149 h 2208"/>
                <a:gd name="connsiteX25" fmla="*/ 2838 w 2855"/>
                <a:gd name="connsiteY25" fmla="*/ 2202 h 2208"/>
                <a:gd name="connsiteX26" fmla="*/ 2835 w 2855"/>
                <a:gd name="connsiteY26"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513 w 2855"/>
                <a:gd name="connsiteY23" fmla="*/ 2119 h 2208"/>
                <a:gd name="connsiteX24" fmla="*/ 2838 w 2855"/>
                <a:gd name="connsiteY24" fmla="*/ 2202 h 2208"/>
                <a:gd name="connsiteX25" fmla="*/ 2835 w 2855"/>
                <a:gd name="connsiteY25"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400 w 2855"/>
                <a:gd name="connsiteY22" fmla="*/ 2089 h 2208"/>
                <a:gd name="connsiteX23" fmla="*/ 2838 w 2855"/>
                <a:gd name="connsiteY23" fmla="*/ 2202 h 2208"/>
                <a:gd name="connsiteX24" fmla="*/ 2835 w 2855"/>
                <a:gd name="connsiteY24"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294 w 2855"/>
                <a:gd name="connsiteY21" fmla="*/ 2059 h 2208"/>
                <a:gd name="connsiteX22" fmla="*/ 2838 w 2855"/>
                <a:gd name="connsiteY22" fmla="*/ 2202 h 2208"/>
                <a:gd name="connsiteX23" fmla="*/ 2835 w 2855"/>
                <a:gd name="connsiteY23"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181 w 2855"/>
                <a:gd name="connsiteY20" fmla="*/ 2029 h 2208"/>
                <a:gd name="connsiteX21" fmla="*/ 2838 w 2855"/>
                <a:gd name="connsiteY21" fmla="*/ 2202 h 2208"/>
                <a:gd name="connsiteX22" fmla="*/ 2835 w 2855"/>
                <a:gd name="connsiteY22"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075 w 2855"/>
                <a:gd name="connsiteY19" fmla="*/ 1998 h 2208"/>
                <a:gd name="connsiteX20" fmla="*/ 2838 w 2855"/>
                <a:gd name="connsiteY20" fmla="*/ 2202 h 2208"/>
                <a:gd name="connsiteX21" fmla="*/ 2835 w 2855"/>
                <a:gd name="connsiteY21"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1962 w 2855"/>
                <a:gd name="connsiteY18" fmla="*/ 1961 h 2208"/>
                <a:gd name="connsiteX19" fmla="*/ 2838 w 2855"/>
                <a:gd name="connsiteY19" fmla="*/ 2202 h 2208"/>
                <a:gd name="connsiteX20" fmla="*/ 2835 w 2855"/>
                <a:gd name="connsiteY20"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1856 w 2855"/>
                <a:gd name="connsiteY17" fmla="*/ 1930 h 2208"/>
                <a:gd name="connsiteX18" fmla="*/ 2838 w 2855"/>
                <a:gd name="connsiteY18" fmla="*/ 2202 h 2208"/>
                <a:gd name="connsiteX19" fmla="*/ 2835 w 2855"/>
                <a:gd name="connsiteY19"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1743 w 2855"/>
                <a:gd name="connsiteY16" fmla="*/ 1893 h 2208"/>
                <a:gd name="connsiteX17" fmla="*/ 2838 w 2855"/>
                <a:gd name="connsiteY17" fmla="*/ 2202 h 2208"/>
                <a:gd name="connsiteX18" fmla="*/ 2835 w 2855"/>
                <a:gd name="connsiteY18" fmla="*/ 2208 h 2208"/>
                <a:gd name="connsiteX0" fmla="*/ 0 w 2855"/>
                <a:gd name="connsiteY0" fmla="*/ 0 h 2208"/>
                <a:gd name="connsiteX1" fmla="*/ 105 w 2855"/>
                <a:gd name="connsiteY1" fmla="*/ 468 h 2208"/>
                <a:gd name="connsiteX2" fmla="*/ 219 w 2855"/>
                <a:gd name="connsiteY2" fmla="*/ 732 h 2208"/>
                <a:gd name="connsiteX3" fmla="*/ 324 w 2855"/>
                <a:gd name="connsiteY3" fmla="*/ 928 h 2208"/>
                <a:gd name="connsiteX4" fmla="*/ 437 w 2855"/>
                <a:gd name="connsiteY4" fmla="*/ 1078 h 2208"/>
                <a:gd name="connsiteX5" fmla="*/ 543 w 2855"/>
                <a:gd name="connsiteY5" fmla="*/ 1199 h 2208"/>
                <a:gd name="connsiteX6" fmla="*/ 656 w 2855"/>
                <a:gd name="connsiteY6" fmla="*/ 1297 h 2208"/>
                <a:gd name="connsiteX7" fmla="*/ 762 w 2855"/>
                <a:gd name="connsiteY7" fmla="*/ 1388 h 2208"/>
                <a:gd name="connsiteX8" fmla="*/ 875 w 2855"/>
                <a:gd name="connsiteY8" fmla="*/ 1463 h 2208"/>
                <a:gd name="connsiteX9" fmla="*/ 981 w 2855"/>
                <a:gd name="connsiteY9" fmla="*/ 1538 h 2208"/>
                <a:gd name="connsiteX10" fmla="*/ 1094 w 2855"/>
                <a:gd name="connsiteY10" fmla="*/ 1599 h 2208"/>
                <a:gd name="connsiteX11" fmla="*/ 1200 w 2855"/>
                <a:gd name="connsiteY11" fmla="*/ 1659 h 2208"/>
                <a:gd name="connsiteX12" fmla="*/ 1313 w 2855"/>
                <a:gd name="connsiteY12" fmla="*/ 1712 h 2208"/>
                <a:gd name="connsiteX13" fmla="*/ 1419 w 2855"/>
                <a:gd name="connsiteY13" fmla="*/ 1765 h 2208"/>
                <a:gd name="connsiteX14" fmla="*/ 1532 w 2855"/>
                <a:gd name="connsiteY14" fmla="*/ 1810 h 2208"/>
                <a:gd name="connsiteX15" fmla="*/ 1638 w 2855"/>
                <a:gd name="connsiteY15" fmla="*/ 1848 h 2208"/>
                <a:gd name="connsiteX16" fmla="*/ 2838 w 2855"/>
                <a:gd name="connsiteY16" fmla="*/ 2202 h 2208"/>
                <a:gd name="connsiteX17" fmla="*/ 2835 w 2855"/>
                <a:gd name="connsiteY17" fmla="*/ 2208 h 2208"/>
                <a:gd name="connsiteX0" fmla="*/ 0 w 2838"/>
                <a:gd name="connsiteY0" fmla="*/ 0 h 2202"/>
                <a:gd name="connsiteX1" fmla="*/ 105 w 2838"/>
                <a:gd name="connsiteY1" fmla="*/ 468 h 2202"/>
                <a:gd name="connsiteX2" fmla="*/ 219 w 2838"/>
                <a:gd name="connsiteY2" fmla="*/ 732 h 2202"/>
                <a:gd name="connsiteX3" fmla="*/ 324 w 2838"/>
                <a:gd name="connsiteY3" fmla="*/ 928 h 2202"/>
                <a:gd name="connsiteX4" fmla="*/ 437 w 2838"/>
                <a:gd name="connsiteY4" fmla="*/ 1078 h 2202"/>
                <a:gd name="connsiteX5" fmla="*/ 543 w 2838"/>
                <a:gd name="connsiteY5" fmla="*/ 1199 h 2202"/>
                <a:gd name="connsiteX6" fmla="*/ 656 w 2838"/>
                <a:gd name="connsiteY6" fmla="*/ 1297 h 2202"/>
                <a:gd name="connsiteX7" fmla="*/ 762 w 2838"/>
                <a:gd name="connsiteY7" fmla="*/ 1388 h 2202"/>
                <a:gd name="connsiteX8" fmla="*/ 875 w 2838"/>
                <a:gd name="connsiteY8" fmla="*/ 1463 h 2202"/>
                <a:gd name="connsiteX9" fmla="*/ 981 w 2838"/>
                <a:gd name="connsiteY9" fmla="*/ 1538 h 2202"/>
                <a:gd name="connsiteX10" fmla="*/ 1094 w 2838"/>
                <a:gd name="connsiteY10" fmla="*/ 1599 h 2202"/>
                <a:gd name="connsiteX11" fmla="*/ 1200 w 2838"/>
                <a:gd name="connsiteY11" fmla="*/ 1659 h 2202"/>
                <a:gd name="connsiteX12" fmla="*/ 1313 w 2838"/>
                <a:gd name="connsiteY12" fmla="*/ 1712 h 2202"/>
                <a:gd name="connsiteX13" fmla="*/ 1419 w 2838"/>
                <a:gd name="connsiteY13" fmla="*/ 1765 h 2202"/>
                <a:gd name="connsiteX14" fmla="*/ 1532 w 2838"/>
                <a:gd name="connsiteY14" fmla="*/ 1810 h 2202"/>
                <a:gd name="connsiteX15" fmla="*/ 1638 w 2838"/>
                <a:gd name="connsiteY15" fmla="*/ 1848 h 2202"/>
                <a:gd name="connsiteX16" fmla="*/ 2838 w 2838"/>
                <a:gd name="connsiteY16" fmla="*/ 2202 h 2202"/>
                <a:gd name="connsiteX0" fmla="*/ 0 w 1638"/>
                <a:gd name="connsiteY0" fmla="*/ 0 h 1848"/>
                <a:gd name="connsiteX1" fmla="*/ 105 w 1638"/>
                <a:gd name="connsiteY1" fmla="*/ 468 h 1848"/>
                <a:gd name="connsiteX2" fmla="*/ 219 w 1638"/>
                <a:gd name="connsiteY2" fmla="*/ 732 h 1848"/>
                <a:gd name="connsiteX3" fmla="*/ 324 w 1638"/>
                <a:gd name="connsiteY3" fmla="*/ 928 h 1848"/>
                <a:gd name="connsiteX4" fmla="*/ 437 w 1638"/>
                <a:gd name="connsiteY4" fmla="*/ 1078 h 1848"/>
                <a:gd name="connsiteX5" fmla="*/ 543 w 1638"/>
                <a:gd name="connsiteY5" fmla="*/ 1199 h 1848"/>
                <a:gd name="connsiteX6" fmla="*/ 656 w 1638"/>
                <a:gd name="connsiteY6" fmla="*/ 1297 h 1848"/>
                <a:gd name="connsiteX7" fmla="*/ 762 w 1638"/>
                <a:gd name="connsiteY7" fmla="*/ 1388 h 1848"/>
                <a:gd name="connsiteX8" fmla="*/ 875 w 1638"/>
                <a:gd name="connsiteY8" fmla="*/ 1463 h 1848"/>
                <a:gd name="connsiteX9" fmla="*/ 981 w 1638"/>
                <a:gd name="connsiteY9" fmla="*/ 1538 h 1848"/>
                <a:gd name="connsiteX10" fmla="*/ 1094 w 1638"/>
                <a:gd name="connsiteY10" fmla="*/ 1599 h 1848"/>
                <a:gd name="connsiteX11" fmla="*/ 1200 w 1638"/>
                <a:gd name="connsiteY11" fmla="*/ 1659 h 1848"/>
                <a:gd name="connsiteX12" fmla="*/ 1313 w 1638"/>
                <a:gd name="connsiteY12" fmla="*/ 1712 h 1848"/>
                <a:gd name="connsiteX13" fmla="*/ 1419 w 1638"/>
                <a:gd name="connsiteY13" fmla="*/ 1765 h 1848"/>
                <a:gd name="connsiteX14" fmla="*/ 1532 w 1638"/>
                <a:gd name="connsiteY14" fmla="*/ 1810 h 1848"/>
                <a:gd name="connsiteX15" fmla="*/ 1638 w 1638"/>
                <a:gd name="connsiteY15" fmla="*/ 1848 h 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8" h="1848">
                  <a:moveTo>
                    <a:pt x="0" y="0"/>
                  </a:moveTo>
                  <a:lnTo>
                    <a:pt x="105" y="468"/>
                  </a:lnTo>
                  <a:lnTo>
                    <a:pt x="219" y="732"/>
                  </a:lnTo>
                  <a:lnTo>
                    <a:pt x="324" y="928"/>
                  </a:lnTo>
                  <a:cubicBezTo>
                    <a:pt x="362" y="978"/>
                    <a:pt x="399" y="1028"/>
                    <a:pt x="437" y="1078"/>
                  </a:cubicBezTo>
                  <a:lnTo>
                    <a:pt x="543" y="1199"/>
                  </a:lnTo>
                  <a:lnTo>
                    <a:pt x="656" y="1297"/>
                  </a:lnTo>
                  <a:lnTo>
                    <a:pt x="762" y="1388"/>
                  </a:lnTo>
                  <a:lnTo>
                    <a:pt x="875" y="1463"/>
                  </a:lnTo>
                  <a:lnTo>
                    <a:pt x="981" y="1538"/>
                  </a:lnTo>
                  <a:cubicBezTo>
                    <a:pt x="1019" y="1558"/>
                    <a:pt x="1056" y="1579"/>
                    <a:pt x="1094" y="1599"/>
                  </a:cubicBezTo>
                  <a:lnTo>
                    <a:pt x="1200" y="1659"/>
                  </a:lnTo>
                  <a:lnTo>
                    <a:pt x="1313" y="1712"/>
                  </a:lnTo>
                  <a:cubicBezTo>
                    <a:pt x="1348" y="1730"/>
                    <a:pt x="1384" y="1747"/>
                    <a:pt x="1419" y="1765"/>
                  </a:cubicBezTo>
                  <a:lnTo>
                    <a:pt x="1532" y="1810"/>
                  </a:lnTo>
                  <a:cubicBezTo>
                    <a:pt x="1567" y="1823"/>
                    <a:pt x="1603" y="1835"/>
                    <a:pt x="1638" y="1848"/>
                  </a:cubicBezTo>
                </a:path>
              </a:pathLst>
            </a:custGeom>
            <a:noFill/>
            <a:ln w="38100" cap="flat">
              <a:solidFill>
                <a:schemeClr val="accent1">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TextBox 258"/>
            <p:cNvSpPr txBox="1"/>
            <p:nvPr/>
          </p:nvSpPr>
          <p:spPr>
            <a:xfrm rot="1228697">
              <a:off x="3698071" y="4410133"/>
              <a:ext cx="593432" cy="338554"/>
            </a:xfrm>
            <a:prstGeom prst="rect">
              <a:avLst/>
            </a:prstGeom>
            <a:noFill/>
          </p:spPr>
          <p:txBody>
            <a:bodyPr wrap="none" rtlCol="0">
              <a:spAutoFit/>
            </a:bodyPr>
            <a:lstStyle/>
            <a:p>
              <a:r>
                <a:rPr lang="en-US" sz="1600" b="1" dirty="0" err="1" smtClean="0">
                  <a:solidFill>
                    <a:schemeClr val="accent1">
                      <a:lumMod val="60000"/>
                      <a:lumOff val="40000"/>
                    </a:schemeClr>
                  </a:solidFill>
                  <a:latin typeface="Times New Roman" pitchFamily="18" charset="0"/>
                  <a:cs typeface="Times New Roman" pitchFamily="18" charset="0"/>
                </a:rPr>
                <a:t>n</a:t>
              </a:r>
              <a:r>
                <a:rPr lang="en-US" sz="1600" b="1" baseline="-25000" dirty="0" err="1" smtClean="0">
                  <a:solidFill>
                    <a:schemeClr val="accent1">
                      <a:lumMod val="60000"/>
                      <a:lumOff val="40000"/>
                    </a:schemeClr>
                  </a:solidFill>
                  <a:latin typeface="Times New Roman" pitchFamily="18" charset="0"/>
                  <a:cs typeface="Times New Roman" pitchFamily="18" charset="0"/>
                </a:rPr>
                <a:t>p</a:t>
              </a:r>
              <a:r>
                <a:rPr lang="en-US" sz="1600" b="1" dirty="0" smtClean="0">
                  <a:solidFill>
                    <a:schemeClr val="accent1">
                      <a:lumMod val="60000"/>
                      <a:lumOff val="40000"/>
                    </a:schemeClr>
                  </a:solidFill>
                  <a:latin typeface="Times New Roman" pitchFamily="18" charset="0"/>
                  <a:cs typeface="Times New Roman" pitchFamily="18" charset="0"/>
                </a:rPr>
                <a:t>=2</a:t>
              </a:r>
              <a:endParaRPr lang="en-US" sz="2400" b="1" dirty="0" smtClean="0">
                <a:solidFill>
                  <a:schemeClr val="accent1">
                    <a:lumMod val="60000"/>
                    <a:lumOff val="40000"/>
                  </a:schemeClr>
                </a:solidFill>
                <a:latin typeface="Times New Roman" pitchFamily="18" charset="0"/>
                <a:cs typeface="Times New Roman" pitchFamily="18" charset="0"/>
              </a:endParaRPr>
            </a:p>
          </p:txBody>
        </p:sp>
        <p:sp>
          <p:nvSpPr>
            <p:cNvPr id="260" name="TextBox 259"/>
            <p:cNvSpPr txBox="1"/>
            <p:nvPr/>
          </p:nvSpPr>
          <p:spPr>
            <a:xfrm rot="1504977">
              <a:off x="3660507" y="5163367"/>
              <a:ext cx="596638" cy="338554"/>
            </a:xfrm>
            <a:prstGeom prst="rect">
              <a:avLst/>
            </a:prstGeom>
            <a:noFill/>
          </p:spPr>
          <p:txBody>
            <a:bodyPr wrap="none" rtlCol="0">
              <a:spAutoFit/>
            </a:bodyPr>
            <a:lstStyle/>
            <a:p>
              <a:r>
                <a:rPr lang="en-US" sz="1600" b="1" dirty="0" err="1" smtClean="0">
                  <a:solidFill>
                    <a:schemeClr val="accent1">
                      <a:lumMod val="75000"/>
                    </a:schemeClr>
                  </a:solidFill>
                  <a:latin typeface="Times New Roman" pitchFamily="18" charset="0"/>
                  <a:cs typeface="Times New Roman" pitchFamily="18" charset="0"/>
                </a:rPr>
                <a:t>n</a:t>
              </a:r>
              <a:r>
                <a:rPr lang="en-US" sz="1600" b="1" baseline="-25000" dirty="0" err="1" smtClean="0">
                  <a:solidFill>
                    <a:schemeClr val="accent1">
                      <a:lumMod val="75000"/>
                    </a:schemeClr>
                  </a:solidFill>
                  <a:latin typeface="Times New Roman" pitchFamily="18" charset="0"/>
                  <a:cs typeface="Times New Roman" pitchFamily="18" charset="0"/>
                </a:rPr>
                <a:t>p</a:t>
              </a:r>
              <a:r>
                <a:rPr lang="en-US" sz="1600" b="1" dirty="0" smtClean="0">
                  <a:solidFill>
                    <a:schemeClr val="accent1">
                      <a:lumMod val="75000"/>
                    </a:schemeClr>
                  </a:solidFill>
                  <a:latin typeface="Times New Roman" pitchFamily="18" charset="0"/>
                  <a:cs typeface="Times New Roman" pitchFamily="18" charset="0"/>
                </a:rPr>
                <a:t>=3</a:t>
              </a:r>
            </a:p>
          </p:txBody>
        </p:sp>
        <p:sp>
          <p:nvSpPr>
            <p:cNvPr id="261" name="TextBox 260"/>
            <p:cNvSpPr txBox="1"/>
            <p:nvPr/>
          </p:nvSpPr>
          <p:spPr>
            <a:xfrm rot="2703233">
              <a:off x="2754712" y="5206649"/>
              <a:ext cx="593432" cy="338554"/>
            </a:xfrm>
            <a:prstGeom prst="rect">
              <a:avLst/>
            </a:prstGeom>
            <a:noFill/>
          </p:spPr>
          <p:txBody>
            <a:bodyPr wrap="none" rtlCol="0">
              <a:spAutoFit/>
            </a:bodyPr>
            <a:lstStyle/>
            <a:p>
              <a:r>
                <a:rPr lang="en-US" sz="1600" b="1" dirty="0" err="1" smtClean="0">
                  <a:solidFill>
                    <a:schemeClr val="accent1">
                      <a:lumMod val="50000"/>
                    </a:schemeClr>
                  </a:solidFill>
                  <a:latin typeface="Times New Roman" pitchFamily="18" charset="0"/>
                  <a:cs typeface="Times New Roman" pitchFamily="18" charset="0"/>
                </a:rPr>
                <a:t>n</a:t>
              </a:r>
              <a:r>
                <a:rPr lang="en-US" sz="1600" b="1" baseline="-25000" dirty="0" err="1" smtClean="0">
                  <a:solidFill>
                    <a:schemeClr val="accent1">
                      <a:lumMod val="50000"/>
                    </a:schemeClr>
                  </a:solidFill>
                  <a:latin typeface="Times New Roman" pitchFamily="18" charset="0"/>
                  <a:cs typeface="Times New Roman" pitchFamily="18" charset="0"/>
                </a:rPr>
                <a:t>p</a:t>
              </a:r>
              <a:r>
                <a:rPr lang="en-US" sz="1600" b="1" dirty="0" smtClean="0">
                  <a:solidFill>
                    <a:schemeClr val="accent1">
                      <a:lumMod val="50000"/>
                    </a:schemeClr>
                  </a:solidFill>
                  <a:latin typeface="Times New Roman" pitchFamily="18" charset="0"/>
                  <a:cs typeface="Times New Roman" pitchFamily="18" charset="0"/>
                </a:rPr>
                <a:t>=4</a:t>
              </a:r>
            </a:p>
          </p:txBody>
        </p:sp>
      </p:grpSp>
      <p:grpSp>
        <p:nvGrpSpPr>
          <p:cNvPr id="238" name="Group 237"/>
          <p:cNvGrpSpPr/>
          <p:nvPr/>
        </p:nvGrpSpPr>
        <p:grpSpPr>
          <a:xfrm>
            <a:off x="1254828" y="1495304"/>
            <a:ext cx="1600200" cy="258884"/>
            <a:chOff x="1905000" y="6372104"/>
            <a:chExt cx="1600200" cy="258884"/>
          </a:xfrm>
        </p:grpSpPr>
        <p:cxnSp>
          <p:nvCxnSpPr>
            <p:cNvPr id="236" name="Straight Arrow Connector 235"/>
            <p:cNvCxnSpPr/>
            <p:nvPr/>
          </p:nvCxnSpPr>
          <p:spPr>
            <a:xfrm>
              <a:off x="1905000" y="6629400"/>
              <a:ext cx="1600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37" name="Picture 3"/>
            <p:cNvPicPr>
              <a:picLocks noChangeAspect="1" noChangeArrowheads="1"/>
            </p:cNvPicPr>
            <p:nvPr/>
          </p:nvPicPr>
          <p:blipFill>
            <a:blip r:embed="rId4" cstate="print"/>
            <a:srcRect l="86737" t="60390"/>
            <a:stretch>
              <a:fillRect/>
            </a:stretch>
          </p:blipFill>
          <p:spPr bwMode="auto">
            <a:xfrm>
              <a:off x="2554178" y="6372104"/>
              <a:ext cx="279641" cy="211282"/>
            </a:xfrm>
            <a:prstGeom prst="rect">
              <a:avLst/>
            </a:prstGeom>
            <a:noFill/>
            <a:ln>
              <a:noFill/>
            </a:ln>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33333E-6 0 L 0.13715 -0.00023 " pathEditMode="relative" rAng="0" ptsTypes="AA">
                                      <p:cBhvr>
                                        <p:cTn id="6" dur="2000" fill="hold"/>
                                        <p:tgtEl>
                                          <p:spTgt spid="29"/>
                                        </p:tgtEl>
                                        <p:attrNameLst>
                                          <p:attrName>ppt_x</p:attrName>
                                          <p:attrName>ppt_y</p:attrName>
                                        </p:attrNameLst>
                                      </p:cBhvr>
                                      <p:rCtr x="69" y="0"/>
                                    </p:animMotion>
                                  </p:childTnLst>
                                </p:cTn>
                              </p:par>
                              <p:par>
                                <p:cTn id="7" presetID="10" presetClass="entr" presetSubtype="0" fill="hold" grpId="0" nodeType="withEffect">
                                  <p:stCondLst>
                                    <p:cond delay="0"/>
                                  </p:stCondLst>
                                  <p:childTnLst>
                                    <p:set>
                                      <p:cBhvr>
                                        <p:cTn id="8" dur="1" fill="hold">
                                          <p:stCondLst>
                                            <p:cond delay="0"/>
                                          </p:stCondLst>
                                        </p:cTn>
                                        <p:tgtEl>
                                          <p:spTgt spid="386"/>
                                        </p:tgtEl>
                                        <p:attrNameLst>
                                          <p:attrName>style.visibility</p:attrName>
                                        </p:attrNameLst>
                                      </p:cBhvr>
                                      <p:to>
                                        <p:strVal val="visible"/>
                                      </p:to>
                                    </p:set>
                                    <p:animEffect transition="in" filter="fade">
                                      <p:cBhvr>
                                        <p:cTn id="9" dur="2000"/>
                                        <p:tgtEl>
                                          <p:spTgt spid="38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8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3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6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1817"/>
                                        </p:tgtEl>
                                        <p:attrNameLst>
                                          <p:attrName>style.visibility</p:attrName>
                                        </p:attrNameLst>
                                      </p:cBhvr>
                                      <p:to>
                                        <p:strVal val="visible"/>
                                      </p:to>
                                    </p:set>
                                  </p:childTnLst>
                                </p:cTn>
                              </p:par>
                            </p:childTnLst>
                          </p:cTn>
                        </p:par>
                        <p:par>
                          <p:cTn id="24" fill="hold">
                            <p:stCondLst>
                              <p:cond delay="0"/>
                            </p:stCondLst>
                            <p:childTnLst>
                              <p:par>
                                <p:cTn id="25" presetID="10" presetClass="entr" presetSubtype="0" fill="hold" nodeType="afterEffect">
                                  <p:stCondLst>
                                    <p:cond delay="2000"/>
                                  </p:stCondLst>
                                  <p:childTnLst>
                                    <p:set>
                                      <p:cBhvr>
                                        <p:cTn id="26" dur="1" fill="hold">
                                          <p:stCondLst>
                                            <p:cond delay="0"/>
                                          </p:stCondLst>
                                        </p:cTn>
                                        <p:tgtEl>
                                          <p:spTgt spid="218"/>
                                        </p:tgtEl>
                                        <p:attrNameLst>
                                          <p:attrName>style.visibility</p:attrName>
                                        </p:attrNameLst>
                                      </p:cBhvr>
                                      <p:to>
                                        <p:strVal val="visible"/>
                                      </p:to>
                                    </p:set>
                                    <p:animEffect transition="in" filter="fade">
                                      <p:cBhvr>
                                        <p:cTn id="27" dur="2000"/>
                                        <p:tgtEl>
                                          <p:spTgt spid="21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1904"/>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385"/>
                                        </p:tgtEl>
                                        <p:attrNameLst>
                                          <p:attrName>style.visibility</p:attrName>
                                        </p:attrNameLst>
                                      </p:cBhvr>
                                      <p:to>
                                        <p:strVal val="visible"/>
                                      </p:to>
                                    </p:set>
                                    <p:animEffect transition="in" filter="fade">
                                      <p:cBhvr>
                                        <p:cTn id="34" dur="2000"/>
                                        <p:tgtEl>
                                          <p:spTgt spid="385"/>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9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 grpId="0" animBg="1"/>
      <p:bldP spid="390" grpId="0" animBg="1"/>
      <p:bldP spid="38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07" name="Picture 295"/>
          <p:cNvPicPr>
            <a:picLocks noChangeAspect="1" noChangeArrowheads="1"/>
          </p:cNvPicPr>
          <p:nvPr/>
        </p:nvPicPr>
        <p:blipFill>
          <a:blip r:embed="rId4" cstate="print"/>
          <a:srcRect/>
          <a:stretch>
            <a:fillRect/>
          </a:stretch>
        </p:blipFill>
        <p:spPr bwMode="auto">
          <a:xfrm>
            <a:off x="5290301" y="3840970"/>
            <a:ext cx="3637799" cy="2788430"/>
          </a:xfrm>
          <a:prstGeom prst="rect">
            <a:avLst/>
          </a:prstGeom>
          <a:noFill/>
          <a:ln w="9525">
            <a:noFill/>
            <a:miter lim="800000"/>
            <a:headEnd/>
            <a:tailEnd/>
          </a:ln>
          <a:effectLst/>
        </p:spPr>
      </p:pic>
      <p:sp>
        <p:nvSpPr>
          <p:cNvPr id="2" name="Title 1"/>
          <p:cNvSpPr>
            <a:spLocks noGrp="1"/>
          </p:cNvSpPr>
          <p:nvPr>
            <p:ph type="title"/>
          </p:nvPr>
        </p:nvSpPr>
        <p:spPr/>
        <p:txBody>
          <a:bodyPr>
            <a:normAutofit fontScale="90000"/>
          </a:bodyPr>
          <a:lstStyle/>
          <a:p>
            <a:r>
              <a:rPr lang="en-US" dirty="0" smtClean="0"/>
              <a:t>Results From Intel Deployment</a:t>
            </a:r>
            <a:endParaRPr lang="en-US" dirty="0"/>
          </a:p>
        </p:txBody>
      </p:sp>
      <p:pic>
        <p:nvPicPr>
          <p:cNvPr id="38915" name="Picture 3"/>
          <p:cNvPicPr>
            <a:picLocks noChangeAspect="1" noChangeArrowheads="1"/>
          </p:cNvPicPr>
          <p:nvPr/>
        </p:nvPicPr>
        <p:blipFill>
          <a:blip r:embed="rId5" cstate="print"/>
          <a:srcRect/>
          <a:stretch>
            <a:fillRect/>
          </a:stretch>
        </p:blipFill>
        <p:spPr bwMode="auto">
          <a:xfrm>
            <a:off x="9144000" y="152400"/>
            <a:ext cx="6718300" cy="5040313"/>
          </a:xfrm>
          <a:prstGeom prst="rect">
            <a:avLst/>
          </a:prstGeom>
          <a:noFill/>
          <a:ln w="9525">
            <a:noFill/>
            <a:miter lim="800000"/>
            <a:headEnd/>
            <a:tailEnd/>
          </a:ln>
          <a:effectLst/>
        </p:spPr>
      </p:pic>
      <p:grpSp>
        <p:nvGrpSpPr>
          <p:cNvPr id="13" name="Group 12"/>
          <p:cNvGrpSpPr/>
          <p:nvPr/>
        </p:nvGrpSpPr>
        <p:grpSpPr>
          <a:xfrm>
            <a:off x="6477000" y="4110845"/>
            <a:ext cx="1905000" cy="2133600"/>
            <a:chOff x="7735887" y="4184650"/>
            <a:chExt cx="2551113" cy="1851026"/>
          </a:xfrm>
          <a:effectLst>
            <a:outerShdw blurRad="50800" dist="38100" dir="2700000" algn="tl" rotWithShape="0">
              <a:prstClr val="black">
                <a:alpha val="40000"/>
              </a:prstClr>
            </a:outerShdw>
          </a:effectLst>
        </p:grpSpPr>
        <p:sp>
          <p:nvSpPr>
            <p:cNvPr id="14" name="Freeform 237"/>
            <p:cNvSpPr>
              <a:spLocks/>
            </p:cNvSpPr>
            <p:nvPr/>
          </p:nvSpPr>
          <p:spPr bwMode="auto">
            <a:xfrm>
              <a:off x="7735887" y="4184650"/>
              <a:ext cx="2022475" cy="1822450"/>
            </a:xfrm>
            <a:custGeom>
              <a:avLst/>
              <a:gdLst/>
              <a:ahLst/>
              <a:cxnLst>
                <a:cxn ang="0">
                  <a:pos x="18" y="1140"/>
                </a:cxn>
                <a:cxn ang="0">
                  <a:pos x="50" y="1126"/>
                </a:cxn>
                <a:cxn ang="0">
                  <a:pos x="78" y="1109"/>
                </a:cxn>
                <a:cxn ang="0">
                  <a:pos x="111" y="1087"/>
                </a:cxn>
                <a:cxn ang="0">
                  <a:pos x="139" y="1060"/>
                </a:cxn>
                <a:cxn ang="0">
                  <a:pos x="171" y="1030"/>
                </a:cxn>
                <a:cxn ang="0">
                  <a:pos x="199" y="994"/>
                </a:cxn>
                <a:cxn ang="0">
                  <a:pos x="231" y="959"/>
                </a:cxn>
                <a:cxn ang="0">
                  <a:pos x="259" y="911"/>
                </a:cxn>
                <a:cxn ang="0">
                  <a:pos x="291" y="862"/>
                </a:cxn>
                <a:cxn ang="0">
                  <a:pos x="319" y="805"/>
                </a:cxn>
                <a:cxn ang="0">
                  <a:pos x="352" y="748"/>
                </a:cxn>
                <a:cxn ang="0">
                  <a:pos x="379" y="682"/>
                </a:cxn>
                <a:cxn ang="0">
                  <a:pos x="412" y="616"/>
                </a:cxn>
                <a:cxn ang="0">
                  <a:pos x="440" y="546"/>
                </a:cxn>
                <a:cxn ang="0">
                  <a:pos x="472" y="471"/>
                </a:cxn>
                <a:cxn ang="0">
                  <a:pos x="500" y="400"/>
                </a:cxn>
                <a:cxn ang="0">
                  <a:pos x="532" y="330"/>
                </a:cxn>
                <a:cxn ang="0">
                  <a:pos x="560" y="264"/>
                </a:cxn>
                <a:cxn ang="0">
                  <a:pos x="593" y="198"/>
                </a:cxn>
                <a:cxn ang="0">
                  <a:pos x="620" y="141"/>
                </a:cxn>
                <a:cxn ang="0">
                  <a:pos x="653" y="92"/>
                </a:cxn>
                <a:cxn ang="0">
                  <a:pos x="681" y="53"/>
                </a:cxn>
                <a:cxn ang="0">
                  <a:pos x="713" y="26"/>
                </a:cxn>
                <a:cxn ang="0">
                  <a:pos x="741" y="9"/>
                </a:cxn>
                <a:cxn ang="0">
                  <a:pos x="773" y="0"/>
                </a:cxn>
                <a:cxn ang="0">
                  <a:pos x="806" y="4"/>
                </a:cxn>
                <a:cxn ang="0">
                  <a:pos x="834" y="22"/>
                </a:cxn>
                <a:cxn ang="0">
                  <a:pos x="866" y="48"/>
                </a:cxn>
                <a:cxn ang="0">
                  <a:pos x="894" y="88"/>
                </a:cxn>
                <a:cxn ang="0">
                  <a:pos x="926" y="136"/>
                </a:cxn>
                <a:cxn ang="0">
                  <a:pos x="954" y="194"/>
                </a:cxn>
                <a:cxn ang="0">
                  <a:pos x="987" y="255"/>
                </a:cxn>
                <a:cxn ang="0">
                  <a:pos x="1014" y="321"/>
                </a:cxn>
                <a:cxn ang="0">
                  <a:pos x="1047" y="392"/>
                </a:cxn>
                <a:cxn ang="0">
                  <a:pos x="1075" y="462"/>
                </a:cxn>
                <a:cxn ang="0">
                  <a:pos x="1107" y="537"/>
                </a:cxn>
                <a:cxn ang="0">
                  <a:pos x="1135" y="607"/>
                </a:cxn>
                <a:cxn ang="0">
                  <a:pos x="1167" y="673"/>
                </a:cxn>
                <a:cxn ang="0">
                  <a:pos x="1195" y="739"/>
                </a:cxn>
                <a:cxn ang="0">
                  <a:pos x="1227" y="801"/>
                </a:cxn>
                <a:cxn ang="0">
                  <a:pos x="1255" y="858"/>
                </a:cxn>
              </a:cxnLst>
              <a:rect l="0" t="0" r="r" b="b"/>
              <a:pathLst>
                <a:path w="1274" h="1148">
                  <a:moveTo>
                    <a:pt x="0" y="1148"/>
                  </a:moveTo>
                  <a:lnTo>
                    <a:pt x="9" y="1144"/>
                  </a:lnTo>
                  <a:lnTo>
                    <a:pt x="18" y="1140"/>
                  </a:lnTo>
                  <a:lnTo>
                    <a:pt x="27" y="1135"/>
                  </a:lnTo>
                  <a:lnTo>
                    <a:pt x="41" y="1131"/>
                  </a:lnTo>
                  <a:lnTo>
                    <a:pt x="50" y="1126"/>
                  </a:lnTo>
                  <a:lnTo>
                    <a:pt x="60" y="1118"/>
                  </a:lnTo>
                  <a:lnTo>
                    <a:pt x="69" y="1113"/>
                  </a:lnTo>
                  <a:lnTo>
                    <a:pt x="78" y="1109"/>
                  </a:lnTo>
                  <a:lnTo>
                    <a:pt x="88" y="1100"/>
                  </a:lnTo>
                  <a:lnTo>
                    <a:pt x="101" y="1091"/>
                  </a:lnTo>
                  <a:lnTo>
                    <a:pt x="111" y="1087"/>
                  </a:lnTo>
                  <a:lnTo>
                    <a:pt x="120" y="1078"/>
                  </a:lnTo>
                  <a:lnTo>
                    <a:pt x="129" y="1069"/>
                  </a:lnTo>
                  <a:lnTo>
                    <a:pt x="139" y="1060"/>
                  </a:lnTo>
                  <a:lnTo>
                    <a:pt x="148" y="1052"/>
                  </a:lnTo>
                  <a:lnTo>
                    <a:pt x="162" y="1043"/>
                  </a:lnTo>
                  <a:lnTo>
                    <a:pt x="171" y="1030"/>
                  </a:lnTo>
                  <a:lnTo>
                    <a:pt x="180" y="1021"/>
                  </a:lnTo>
                  <a:lnTo>
                    <a:pt x="190" y="1008"/>
                  </a:lnTo>
                  <a:lnTo>
                    <a:pt x="199" y="994"/>
                  </a:lnTo>
                  <a:lnTo>
                    <a:pt x="208" y="986"/>
                  </a:lnTo>
                  <a:lnTo>
                    <a:pt x="222" y="972"/>
                  </a:lnTo>
                  <a:lnTo>
                    <a:pt x="231" y="959"/>
                  </a:lnTo>
                  <a:lnTo>
                    <a:pt x="240" y="942"/>
                  </a:lnTo>
                  <a:lnTo>
                    <a:pt x="250" y="928"/>
                  </a:lnTo>
                  <a:lnTo>
                    <a:pt x="259" y="911"/>
                  </a:lnTo>
                  <a:lnTo>
                    <a:pt x="268" y="898"/>
                  </a:lnTo>
                  <a:lnTo>
                    <a:pt x="282" y="880"/>
                  </a:lnTo>
                  <a:lnTo>
                    <a:pt x="291" y="862"/>
                  </a:lnTo>
                  <a:lnTo>
                    <a:pt x="301" y="845"/>
                  </a:lnTo>
                  <a:lnTo>
                    <a:pt x="310" y="827"/>
                  </a:lnTo>
                  <a:lnTo>
                    <a:pt x="319" y="805"/>
                  </a:lnTo>
                  <a:lnTo>
                    <a:pt x="333" y="788"/>
                  </a:lnTo>
                  <a:lnTo>
                    <a:pt x="342" y="766"/>
                  </a:lnTo>
                  <a:lnTo>
                    <a:pt x="352" y="748"/>
                  </a:lnTo>
                  <a:lnTo>
                    <a:pt x="361" y="726"/>
                  </a:lnTo>
                  <a:lnTo>
                    <a:pt x="370" y="704"/>
                  </a:lnTo>
                  <a:lnTo>
                    <a:pt x="379" y="682"/>
                  </a:lnTo>
                  <a:lnTo>
                    <a:pt x="393" y="660"/>
                  </a:lnTo>
                  <a:lnTo>
                    <a:pt x="403" y="638"/>
                  </a:lnTo>
                  <a:lnTo>
                    <a:pt x="412" y="616"/>
                  </a:lnTo>
                  <a:lnTo>
                    <a:pt x="421" y="590"/>
                  </a:lnTo>
                  <a:lnTo>
                    <a:pt x="430" y="568"/>
                  </a:lnTo>
                  <a:lnTo>
                    <a:pt x="440" y="546"/>
                  </a:lnTo>
                  <a:lnTo>
                    <a:pt x="454" y="519"/>
                  </a:lnTo>
                  <a:lnTo>
                    <a:pt x="463" y="497"/>
                  </a:lnTo>
                  <a:lnTo>
                    <a:pt x="472" y="471"/>
                  </a:lnTo>
                  <a:lnTo>
                    <a:pt x="481" y="449"/>
                  </a:lnTo>
                  <a:lnTo>
                    <a:pt x="491" y="422"/>
                  </a:lnTo>
                  <a:lnTo>
                    <a:pt x="500" y="400"/>
                  </a:lnTo>
                  <a:lnTo>
                    <a:pt x="514" y="378"/>
                  </a:lnTo>
                  <a:lnTo>
                    <a:pt x="523" y="352"/>
                  </a:lnTo>
                  <a:lnTo>
                    <a:pt x="532" y="330"/>
                  </a:lnTo>
                  <a:lnTo>
                    <a:pt x="542" y="308"/>
                  </a:lnTo>
                  <a:lnTo>
                    <a:pt x="551" y="286"/>
                  </a:lnTo>
                  <a:lnTo>
                    <a:pt x="560" y="264"/>
                  </a:lnTo>
                  <a:lnTo>
                    <a:pt x="574" y="242"/>
                  </a:lnTo>
                  <a:lnTo>
                    <a:pt x="583" y="220"/>
                  </a:lnTo>
                  <a:lnTo>
                    <a:pt x="593" y="198"/>
                  </a:lnTo>
                  <a:lnTo>
                    <a:pt x="602" y="180"/>
                  </a:lnTo>
                  <a:lnTo>
                    <a:pt x="611" y="163"/>
                  </a:lnTo>
                  <a:lnTo>
                    <a:pt x="620" y="141"/>
                  </a:lnTo>
                  <a:lnTo>
                    <a:pt x="634" y="128"/>
                  </a:lnTo>
                  <a:lnTo>
                    <a:pt x="644" y="110"/>
                  </a:lnTo>
                  <a:lnTo>
                    <a:pt x="653" y="92"/>
                  </a:lnTo>
                  <a:lnTo>
                    <a:pt x="662" y="79"/>
                  </a:lnTo>
                  <a:lnTo>
                    <a:pt x="671" y="66"/>
                  </a:lnTo>
                  <a:lnTo>
                    <a:pt x="681" y="53"/>
                  </a:lnTo>
                  <a:lnTo>
                    <a:pt x="695" y="44"/>
                  </a:lnTo>
                  <a:lnTo>
                    <a:pt x="704" y="35"/>
                  </a:lnTo>
                  <a:lnTo>
                    <a:pt x="713" y="26"/>
                  </a:lnTo>
                  <a:lnTo>
                    <a:pt x="722" y="18"/>
                  </a:lnTo>
                  <a:lnTo>
                    <a:pt x="732" y="13"/>
                  </a:lnTo>
                  <a:lnTo>
                    <a:pt x="741" y="9"/>
                  </a:lnTo>
                  <a:lnTo>
                    <a:pt x="755" y="4"/>
                  </a:lnTo>
                  <a:lnTo>
                    <a:pt x="764" y="0"/>
                  </a:lnTo>
                  <a:lnTo>
                    <a:pt x="773" y="0"/>
                  </a:lnTo>
                  <a:lnTo>
                    <a:pt x="783" y="0"/>
                  </a:lnTo>
                  <a:lnTo>
                    <a:pt x="792" y="4"/>
                  </a:lnTo>
                  <a:lnTo>
                    <a:pt x="806" y="4"/>
                  </a:lnTo>
                  <a:lnTo>
                    <a:pt x="815" y="9"/>
                  </a:lnTo>
                  <a:lnTo>
                    <a:pt x="824" y="13"/>
                  </a:lnTo>
                  <a:lnTo>
                    <a:pt x="834" y="22"/>
                  </a:lnTo>
                  <a:lnTo>
                    <a:pt x="843" y="31"/>
                  </a:lnTo>
                  <a:lnTo>
                    <a:pt x="852" y="40"/>
                  </a:lnTo>
                  <a:lnTo>
                    <a:pt x="866" y="48"/>
                  </a:lnTo>
                  <a:lnTo>
                    <a:pt x="875" y="62"/>
                  </a:lnTo>
                  <a:lnTo>
                    <a:pt x="885" y="75"/>
                  </a:lnTo>
                  <a:lnTo>
                    <a:pt x="894" y="88"/>
                  </a:lnTo>
                  <a:lnTo>
                    <a:pt x="903" y="106"/>
                  </a:lnTo>
                  <a:lnTo>
                    <a:pt x="912" y="119"/>
                  </a:lnTo>
                  <a:lnTo>
                    <a:pt x="926" y="136"/>
                  </a:lnTo>
                  <a:lnTo>
                    <a:pt x="936" y="154"/>
                  </a:lnTo>
                  <a:lnTo>
                    <a:pt x="945" y="172"/>
                  </a:lnTo>
                  <a:lnTo>
                    <a:pt x="954" y="194"/>
                  </a:lnTo>
                  <a:lnTo>
                    <a:pt x="963" y="211"/>
                  </a:lnTo>
                  <a:lnTo>
                    <a:pt x="973" y="233"/>
                  </a:lnTo>
                  <a:lnTo>
                    <a:pt x="987" y="255"/>
                  </a:lnTo>
                  <a:lnTo>
                    <a:pt x="996" y="277"/>
                  </a:lnTo>
                  <a:lnTo>
                    <a:pt x="1005" y="299"/>
                  </a:lnTo>
                  <a:lnTo>
                    <a:pt x="1014" y="321"/>
                  </a:lnTo>
                  <a:lnTo>
                    <a:pt x="1024" y="343"/>
                  </a:lnTo>
                  <a:lnTo>
                    <a:pt x="1033" y="370"/>
                  </a:lnTo>
                  <a:lnTo>
                    <a:pt x="1047" y="392"/>
                  </a:lnTo>
                  <a:lnTo>
                    <a:pt x="1056" y="418"/>
                  </a:lnTo>
                  <a:lnTo>
                    <a:pt x="1065" y="440"/>
                  </a:lnTo>
                  <a:lnTo>
                    <a:pt x="1075" y="462"/>
                  </a:lnTo>
                  <a:lnTo>
                    <a:pt x="1084" y="488"/>
                  </a:lnTo>
                  <a:lnTo>
                    <a:pt x="1093" y="510"/>
                  </a:lnTo>
                  <a:lnTo>
                    <a:pt x="1107" y="537"/>
                  </a:lnTo>
                  <a:lnTo>
                    <a:pt x="1116" y="559"/>
                  </a:lnTo>
                  <a:lnTo>
                    <a:pt x="1126" y="585"/>
                  </a:lnTo>
                  <a:lnTo>
                    <a:pt x="1135" y="607"/>
                  </a:lnTo>
                  <a:lnTo>
                    <a:pt x="1144" y="629"/>
                  </a:lnTo>
                  <a:lnTo>
                    <a:pt x="1153" y="651"/>
                  </a:lnTo>
                  <a:lnTo>
                    <a:pt x="1167" y="673"/>
                  </a:lnTo>
                  <a:lnTo>
                    <a:pt x="1177" y="695"/>
                  </a:lnTo>
                  <a:lnTo>
                    <a:pt x="1186" y="717"/>
                  </a:lnTo>
                  <a:lnTo>
                    <a:pt x="1195" y="739"/>
                  </a:lnTo>
                  <a:lnTo>
                    <a:pt x="1204" y="761"/>
                  </a:lnTo>
                  <a:lnTo>
                    <a:pt x="1214" y="779"/>
                  </a:lnTo>
                  <a:lnTo>
                    <a:pt x="1227" y="801"/>
                  </a:lnTo>
                  <a:lnTo>
                    <a:pt x="1237" y="818"/>
                  </a:lnTo>
                  <a:lnTo>
                    <a:pt x="1246" y="840"/>
                  </a:lnTo>
                  <a:lnTo>
                    <a:pt x="1255" y="858"/>
                  </a:lnTo>
                  <a:lnTo>
                    <a:pt x="1265" y="876"/>
                  </a:lnTo>
                  <a:lnTo>
                    <a:pt x="1274" y="889"/>
                  </a:lnTo>
                </a:path>
              </a:pathLst>
            </a:custGeom>
            <a:noFill/>
            <a:ln w="28575"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38"/>
            <p:cNvSpPr>
              <a:spLocks/>
            </p:cNvSpPr>
            <p:nvPr/>
          </p:nvSpPr>
          <p:spPr bwMode="auto">
            <a:xfrm>
              <a:off x="9758362" y="5595938"/>
              <a:ext cx="528638" cy="439738"/>
            </a:xfrm>
            <a:custGeom>
              <a:avLst/>
              <a:gdLst/>
              <a:ahLst/>
              <a:cxnLst>
                <a:cxn ang="0">
                  <a:pos x="0" y="0"/>
                </a:cxn>
                <a:cxn ang="0">
                  <a:pos x="14" y="17"/>
                </a:cxn>
                <a:cxn ang="0">
                  <a:pos x="23" y="35"/>
                </a:cxn>
                <a:cxn ang="0">
                  <a:pos x="32" y="48"/>
                </a:cxn>
                <a:cxn ang="0">
                  <a:pos x="42" y="61"/>
                </a:cxn>
                <a:cxn ang="0">
                  <a:pos x="51" y="79"/>
                </a:cxn>
                <a:cxn ang="0">
                  <a:pos x="65" y="92"/>
                </a:cxn>
                <a:cxn ang="0">
                  <a:pos x="74" y="105"/>
                </a:cxn>
                <a:cxn ang="0">
                  <a:pos x="83" y="114"/>
                </a:cxn>
                <a:cxn ang="0">
                  <a:pos x="92" y="127"/>
                </a:cxn>
                <a:cxn ang="0">
                  <a:pos x="102" y="136"/>
                </a:cxn>
                <a:cxn ang="0">
                  <a:pos x="111" y="149"/>
                </a:cxn>
                <a:cxn ang="0">
                  <a:pos x="125" y="158"/>
                </a:cxn>
                <a:cxn ang="0">
                  <a:pos x="134" y="167"/>
                </a:cxn>
                <a:cxn ang="0">
                  <a:pos x="143" y="176"/>
                </a:cxn>
                <a:cxn ang="0">
                  <a:pos x="153" y="185"/>
                </a:cxn>
                <a:cxn ang="0">
                  <a:pos x="162" y="193"/>
                </a:cxn>
                <a:cxn ang="0">
                  <a:pos x="171" y="202"/>
                </a:cxn>
                <a:cxn ang="0">
                  <a:pos x="185" y="211"/>
                </a:cxn>
                <a:cxn ang="0">
                  <a:pos x="194" y="215"/>
                </a:cxn>
                <a:cxn ang="0">
                  <a:pos x="204" y="220"/>
                </a:cxn>
                <a:cxn ang="0">
                  <a:pos x="213" y="229"/>
                </a:cxn>
                <a:cxn ang="0">
                  <a:pos x="222" y="233"/>
                </a:cxn>
                <a:cxn ang="0">
                  <a:pos x="232" y="237"/>
                </a:cxn>
                <a:cxn ang="0">
                  <a:pos x="245" y="242"/>
                </a:cxn>
                <a:cxn ang="0">
                  <a:pos x="255" y="246"/>
                </a:cxn>
                <a:cxn ang="0">
                  <a:pos x="264" y="251"/>
                </a:cxn>
                <a:cxn ang="0">
                  <a:pos x="273" y="255"/>
                </a:cxn>
                <a:cxn ang="0">
                  <a:pos x="282" y="259"/>
                </a:cxn>
                <a:cxn ang="0">
                  <a:pos x="292" y="264"/>
                </a:cxn>
                <a:cxn ang="0">
                  <a:pos x="306" y="268"/>
                </a:cxn>
                <a:cxn ang="0">
                  <a:pos x="315" y="268"/>
                </a:cxn>
                <a:cxn ang="0">
                  <a:pos x="324" y="273"/>
                </a:cxn>
                <a:cxn ang="0">
                  <a:pos x="333" y="277"/>
                </a:cxn>
              </a:cxnLst>
              <a:rect l="0" t="0" r="r" b="b"/>
              <a:pathLst>
                <a:path w="333" h="277">
                  <a:moveTo>
                    <a:pt x="0" y="0"/>
                  </a:moveTo>
                  <a:lnTo>
                    <a:pt x="14" y="17"/>
                  </a:lnTo>
                  <a:lnTo>
                    <a:pt x="23" y="35"/>
                  </a:lnTo>
                  <a:lnTo>
                    <a:pt x="32" y="48"/>
                  </a:lnTo>
                  <a:lnTo>
                    <a:pt x="42" y="61"/>
                  </a:lnTo>
                  <a:lnTo>
                    <a:pt x="51" y="79"/>
                  </a:lnTo>
                  <a:lnTo>
                    <a:pt x="65" y="92"/>
                  </a:lnTo>
                  <a:lnTo>
                    <a:pt x="74" y="105"/>
                  </a:lnTo>
                  <a:lnTo>
                    <a:pt x="83" y="114"/>
                  </a:lnTo>
                  <a:lnTo>
                    <a:pt x="92" y="127"/>
                  </a:lnTo>
                  <a:lnTo>
                    <a:pt x="102" y="136"/>
                  </a:lnTo>
                  <a:lnTo>
                    <a:pt x="111" y="149"/>
                  </a:lnTo>
                  <a:lnTo>
                    <a:pt x="125" y="158"/>
                  </a:lnTo>
                  <a:lnTo>
                    <a:pt x="134" y="167"/>
                  </a:lnTo>
                  <a:lnTo>
                    <a:pt x="143" y="176"/>
                  </a:lnTo>
                  <a:lnTo>
                    <a:pt x="153" y="185"/>
                  </a:lnTo>
                  <a:lnTo>
                    <a:pt x="162" y="193"/>
                  </a:lnTo>
                  <a:lnTo>
                    <a:pt x="171" y="202"/>
                  </a:lnTo>
                  <a:lnTo>
                    <a:pt x="185" y="211"/>
                  </a:lnTo>
                  <a:lnTo>
                    <a:pt x="194" y="215"/>
                  </a:lnTo>
                  <a:lnTo>
                    <a:pt x="204" y="220"/>
                  </a:lnTo>
                  <a:lnTo>
                    <a:pt x="213" y="229"/>
                  </a:lnTo>
                  <a:lnTo>
                    <a:pt x="222" y="233"/>
                  </a:lnTo>
                  <a:lnTo>
                    <a:pt x="232" y="237"/>
                  </a:lnTo>
                  <a:lnTo>
                    <a:pt x="245" y="242"/>
                  </a:lnTo>
                  <a:lnTo>
                    <a:pt x="255" y="246"/>
                  </a:lnTo>
                  <a:lnTo>
                    <a:pt x="264" y="251"/>
                  </a:lnTo>
                  <a:lnTo>
                    <a:pt x="273" y="255"/>
                  </a:lnTo>
                  <a:lnTo>
                    <a:pt x="282" y="259"/>
                  </a:lnTo>
                  <a:lnTo>
                    <a:pt x="292" y="264"/>
                  </a:lnTo>
                  <a:lnTo>
                    <a:pt x="306" y="268"/>
                  </a:lnTo>
                  <a:lnTo>
                    <a:pt x="315" y="268"/>
                  </a:lnTo>
                  <a:lnTo>
                    <a:pt x="324" y="273"/>
                  </a:lnTo>
                  <a:lnTo>
                    <a:pt x="333" y="277"/>
                  </a:lnTo>
                </a:path>
              </a:pathLst>
            </a:custGeom>
            <a:noFill/>
            <a:ln w="28575"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9017" name="Group 105"/>
          <p:cNvGrpSpPr>
            <a:grpSpLocks noChangeAspect="1"/>
          </p:cNvGrpSpPr>
          <p:nvPr/>
        </p:nvGrpSpPr>
        <p:grpSpPr bwMode="auto">
          <a:xfrm>
            <a:off x="9144000" y="-4724400"/>
            <a:ext cx="6718300" cy="5076825"/>
            <a:chOff x="5760" y="-2976"/>
            <a:chExt cx="4232" cy="3198"/>
          </a:xfrm>
        </p:grpSpPr>
        <p:sp>
          <p:nvSpPr>
            <p:cNvPr id="39016" name="AutoShape 104"/>
            <p:cNvSpPr>
              <a:spLocks noChangeAspect="1" noChangeArrowheads="1" noTextEdit="1"/>
            </p:cNvSpPr>
            <p:nvPr/>
          </p:nvSpPr>
          <p:spPr bwMode="auto">
            <a:xfrm>
              <a:off x="5760" y="-2976"/>
              <a:ext cx="4232" cy="3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18" name="Rectangle 106"/>
            <p:cNvSpPr>
              <a:spLocks noChangeArrowheads="1"/>
            </p:cNvSpPr>
            <p:nvPr/>
          </p:nvSpPr>
          <p:spPr bwMode="auto">
            <a:xfrm>
              <a:off x="6312" y="-2704"/>
              <a:ext cx="3279" cy="249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19" name="Rectangle 107"/>
            <p:cNvSpPr>
              <a:spLocks noChangeArrowheads="1"/>
            </p:cNvSpPr>
            <p:nvPr/>
          </p:nvSpPr>
          <p:spPr bwMode="auto">
            <a:xfrm>
              <a:off x="6312" y="-2704"/>
              <a:ext cx="3279" cy="2495"/>
            </a:xfrm>
            <a:prstGeom prst="rect">
              <a:avLst/>
            </a:prstGeom>
            <a:no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20" name="Freeform 108"/>
            <p:cNvSpPr>
              <a:spLocks/>
            </p:cNvSpPr>
            <p:nvPr/>
          </p:nvSpPr>
          <p:spPr bwMode="auto">
            <a:xfrm>
              <a:off x="9591"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1" name="Freeform 109"/>
            <p:cNvSpPr>
              <a:spLocks/>
            </p:cNvSpPr>
            <p:nvPr/>
          </p:nvSpPr>
          <p:spPr bwMode="auto">
            <a:xfrm>
              <a:off x="9040"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2" name="Freeform 110"/>
            <p:cNvSpPr>
              <a:spLocks/>
            </p:cNvSpPr>
            <p:nvPr/>
          </p:nvSpPr>
          <p:spPr bwMode="auto">
            <a:xfrm>
              <a:off x="8496"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3" name="Freeform 111"/>
            <p:cNvSpPr>
              <a:spLocks/>
            </p:cNvSpPr>
            <p:nvPr/>
          </p:nvSpPr>
          <p:spPr bwMode="auto">
            <a:xfrm>
              <a:off x="7952"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4" name="Freeform 112"/>
            <p:cNvSpPr>
              <a:spLocks/>
            </p:cNvSpPr>
            <p:nvPr/>
          </p:nvSpPr>
          <p:spPr bwMode="auto">
            <a:xfrm>
              <a:off x="7400"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5" name="Freeform 113"/>
            <p:cNvSpPr>
              <a:spLocks/>
            </p:cNvSpPr>
            <p:nvPr/>
          </p:nvSpPr>
          <p:spPr bwMode="auto">
            <a:xfrm>
              <a:off x="6856"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6" name="Freeform 114"/>
            <p:cNvSpPr>
              <a:spLocks/>
            </p:cNvSpPr>
            <p:nvPr/>
          </p:nvSpPr>
          <p:spPr bwMode="auto">
            <a:xfrm>
              <a:off x="6312" y="-2704"/>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7" name="Freeform 115"/>
            <p:cNvSpPr>
              <a:spLocks/>
            </p:cNvSpPr>
            <p:nvPr/>
          </p:nvSpPr>
          <p:spPr bwMode="auto">
            <a:xfrm>
              <a:off x="6312" y="-209"/>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8" name="Freeform 116"/>
            <p:cNvSpPr>
              <a:spLocks/>
            </p:cNvSpPr>
            <p:nvPr/>
          </p:nvSpPr>
          <p:spPr bwMode="auto">
            <a:xfrm>
              <a:off x="6312" y="-625"/>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29" name="Freeform 117"/>
            <p:cNvSpPr>
              <a:spLocks/>
            </p:cNvSpPr>
            <p:nvPr/>
          </p:nvSpPr>
          <p:spPr bwMode="auto">
            <a:xfrm>
              <a:off x="6312" y="-1041"/>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0" name="Freeform 118"/>
            <p:cNvSpPr>
              <a:spLocks/>
            </p:cNvSpPr>
            <p:nvPr/>
          </p:nvSpPr>
          <p:spPr bwMode="auto">
            <a:xfrm>
              <a:off x="6312" y="-1457"/>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1" name="Freeform 119"/>
            <p:cNvSpPr>
              <a:spLocks/>
            </p:cNvSpPr>
            <p:nvPr/>
          </p:nvSpPr>
          <p:spPr bwMode="auto">
            <a:xfrm>
              <a:off x="6312" y="-1872"/>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2" name="Freeform 120"/>
            <p:cNvSpPr>
              <a:spLocks/>
            </p:cNvSpPr>
            <p:nvPr/>
          </p:nvSpPr>
          <p:spPr bwMode="auto">
            <a:xfrm>
              <a:off x="6312" y="-2288"/>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3" name="Freeform 121"/>
            <p:cNvSpPr>
              <a:spLocks/>
            </p:cNvSpPr>
            <p:nvPr/>
          </p:nvSpPr>
          <p:spPr bwMode="auto">
            <a:xfrm>
              <a:off x="6312" y="-2704"/>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4" name="Line 122"/>
            <p:cNvSpPr>
              <a:spLocks noChangeShapeType="1"/>
            </p:cNvSpPr>
            <p:nvPr/>
          </p:nvSpPr>
          <p:spPr bwMode="auto">
            <a:xfrm flipH="1">
              <a:off x="6312" y="-2704"/>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5" name="Line 123"/>
            <p:cNvSpPr>
              <a:spLocks noChangeShapeType="1"/>
            </p:cNvSpPr>
            <p:nvPr/>
          </p:nvSpPr>
          <p:spPr bwMode="auto">
            <a:xfrm flipH="1">
              <a:off x="6312" y="-209"/>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6" name="Line 124"/>
            <p:cNvSpPr>
              <a:spLocks noChangeShapeType="1"/>
            </p:cNvSpPr>
            <p:nvPr/>
          </p:nvSpPr>
          <p:spPr bwMode="auto">
            <a:xfrm flipV="1">
              <a:off x="6312" y="-2704"/>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7" name="Line 125"/>
            <p:cNvSpPr>
              <a:spLocks noChangeShapeType="1"/>
            </p:cNvSpPr>
            <p:nvPr/>
          </p:nvSpPr>
          <p:spPr bwMode="auto">
            <a:xfrm flipV="1">
              <a:off x="9591" y="-2704"/>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8" name="Line 126"/>
            <p:cNvSpPr>
              <a:spLocks noChangeShapeType="1"/>
            </p:cNvSpPr>
            <p:nvPr/>
          </p:nvSpPr>
          <p:spPr bwMode="auto">
            <a:xfrm flipH="1">
              <a:off x="6312" y="-209"/>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39" name="Line 127"/>
            <p:cNvSpPr>
              <a:spLocks noChangeShapeType="1"/>
            </p:cNvSpPr>
            <p:nvPr/>
          </p:nvSpPr>
          <p:spPr bwMode="auto">
            <a:xfrm flipV="1">
              <a:off x="6312" y="-2704"/>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0" name="Line 128"/>
            <p:cNvSpPr>
              <a:spLocks noChangeShapeType="1"/>
            </p:cNvSpPr>
            <p:nvPr/>
          </p:nvSpPr>
          <p:spPr bwMode="auto">
            <a:xfrm flipV="1">
              <a:off x="9591"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1" name="Line 129"/>
            <p:cNvSpPr>
              <a:spLocks noChangeShapeType="1"/>
            </p:cNvSpPr>
            <p:nvPr/>
          </p:nvSpPr>
          <p:spPr bwMode="auto">
            <a:xfrm>
              <a:off x="9591"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2" name="Rectangle 130"/>
            <p:cNvSpPr>
              <a:spLocks noChangeArrowheads="1"/>
            </p:cNvSpPr>
            <p:nvPr/>
          </p:nvSpPr>
          <p:spPr bwMode="auto">
            <a:xfrm>
              <a:off x="9410" y="-187"/>
              <a:ext cx="408"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-100</a:t>
              </a:r>
              <a:endParaRPr kumimoji="0" lang="en-US" sz="1800" b="0" i="0" u="none" strike="noStrike" cap="none" normalizeH="0" baseline="0" smtClean="0">
                <a:ln>
                  <a:noFill/>
                </a:ln>
                <a:solidFill>
                  <a:schemeClr val="tx1"/>
                </a:solidFill>
                <a:effectLst/>
                <a:latin typeface="Arial" pitchFamily="34" charset="0"/>
              </a:endParaRPr>
            </a:p>
          </p:txBody>
        </p:sp>
        <p:sp>
          <p:nvSpPr>
            <p:cNvPr id="39043" name="Line 131"/>
            <p:cNvSpPr>
              <a:spLocks noChangeShapeType="1"/>
            </p:cNvSpPr>
            <p:nvPr/>
          </p:nvSpPr>
          <p:spPr bwMode="auto">
            <a:xfrm flipV="1">
              <a:off x="9040"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4" name="Line 132"/>
            <p:cNvSpPr>
              <a:spLocks noChangeShapeType="1"/>
            </p:cNvSpPr>
            <p:nvPr/>
          </p:nvSpPr>
          <p:spPr bwMode="auto">
            <a:xfrm>
              <a:off x="9040"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5" name="Rectangle 133"/>
            <p:cNvSpPr>
              <a:spLocks noChangeArrowheads="1"/>
            </p:cNvSpPr>
            <p:nvPr/>
          </p:nvSpPr>
          <p:spPr bwMode="auto">
            <a:xfrm>
              <a:off x="8904" y="-18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-90</a:t>
              </a:r>
              <a:endParaRPr kumimoji="0" lang="en-US" sz="1800" b="0" i="0" u="none" strike="noStrike" cap="none" normalizeH="0" baseline="0" smtClean="0">
                <a:ln>
                  <a:noFill/>
                </a:ln>
                <a:solidFill>
                  <a:schemeClr val="tx1"/>
                </a:solidFill>
                <a:effectLst/>
                <a:latin typeface="Arial" pitchFamily="34" charset="0"/>
              </a:endParaRPr>
            </a:p>
          </p:txBody>
        </p:sp>
        <p:sp>
          <p:nvSpPr>
            <p:cNvPr id="39046" name="Line 134"/>
            <p:cNvSpPr>
              <a:spLocks noChangeShapeType="1"/>
            </p:cNvSpPr>
            <p:nvPr/>
          </p:nvSpPr>
          <p:spPr bwMode="auto">
            <a:xfrm flipV="1">
              <a:off x="8496"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7" name="Line 135"/>
            <p:cNvSpPr>
              <a:spLocks noChangeShapeType="1"/>
            </p:cNvSpPr>
            <p:nvPr/>
          </p:nvSpPr>
          <p:spPr bwMode="auto">
            <a:xfrm>
              <a:off x="8496"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48" name="Rectangle 136"/>
            <p:cNvSpPr>
              <a:spLocks noChangeArrowheads="1"/>
            </p:cNvSpPr>
            <p:nvPr/>
          </p:nvSpPr>
          <p:spPr bwMode="auto">
            <a:xfrm>
              <a:off x="8360" y="-18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-80</a:t>
              </a:r>
              <a:endParaRPr kumimoji="0" lang="en-US" sz="1800" b="0" i="0" u="none" strike="noStrike" cap="none" normalizeH="0" baseline="0" smtClean="0">
                <a:ln>
                  <a:noFill/>
                </a:ln>
                <a:solidFill>
                  <a:schemeClr val="tx1"/>
                </a:solidFill>
                <a:effectLst/>
                <a:latin typeface="Arial" pitchFamily="34" charset="0"/>
              </a:endParaRPr>
            </a:p>
          </p:txBody>
        </p:sp>
        <p:sp>
          <p:nvSpPr>
            <p:cNvPr id="39049" name="Line 137"/>
            <p:cNvSpPr>
              <a:spLocks noChangeShapeType="1"/>
            </p:cNvSpPr>
            <p:nvPr/>
          </p:nvSpPr>
          <p:spPr bwMode="auto">
            <a:xfrm flipV="1">
              <a:off x="7952"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0" name="Line 138"/>
            <p:cNvSpPr>
              <a:spLocks noChangeShapeType="1"/>
            </p:cNvSpPr>
            <p:nvPr/>
          </p:nvSpPr>
          <p:spPr bwMode="auto">
            <a:xfrm>
              <a:off x="7952"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1" name="Rectangle 139"/>
            <p:cNvSpPr>
              <a:spLocks noChangeArrowheads="1"/>
            </p:cNvSpPr>
            <p:nvPr/>
          </p:nvSpPr>
          <p:spPr bwMode="auto">
            <a:xfrm>
              <a:off x="7816" y="-18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-70</a:t>
              </a:r>
              <a:endParaRPr kumimoji="0" lang="en-US" sz="1800" b="0" i="0" u="none" strike="noStrike" cap="none" normalizeH="0" baseline="0" smtClean="0">
                <a:ln>
                  <a:noFill/>
                </a:ln>
                <a:solidFill>
                  <a:schemeClr val="tx1"/>
                </a:solidFill>
                <a:effectLst/>
                <a:latin typeface="Arial" pitchFamily="34" charset="0"/>
              </a:endParaRPr>
            </a:p>
          </p:txBody>
        </p:sp>
        <p:sp>
          <p:nvSpPr>
            <p:cNvPr id="39052" name="Line 140"/>
            <p:cNvSpPr>
              <a:spLocks noChangeShapeType="1"/>
            </p:cNvSpPr>
            <p:nvPr/>
          </p:nvSpPr>
          <p:spPr bwMode="auto">
            <a:xfrm flipV="1">
              <a:off x="7400"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3" name="Line 141"/>
            <p:cNvSpPr>
              <a:spLocks noChangeShapeType="1"/>
            </p:cNvSpPr>
            <p:nvPr/>
          </p:nvSpPr>
          <p:spPr bwMode="auto">
            <a:xfrm>
              <a:off x="7400"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4" name="Rectangle 142"/>
            <p:cNvSpPr>
              <a:spLocks noChangeArrowheads="1"/>
            </p:cNvSpPr>
            <p:nvPr/>
          </p:nvSpPr>
          <p:spPr bwMode="auto">
            <a:xfrm>
              <a:off x="7264" y="-18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-60</a:t>
              </a:r>
              <a:endParaRPr kumimoji="0" lang="en-US" sz="1800" b="0" i="0" u="none" strike="noStrike" cap="none" normalizeH="0" baseline="0" smtClean="0">
                <a:ln>
                  <a:noFill/>
                </a:ln>
                <a:solidFill>
                  <a:schemeClr val="tx1"/>
                </a:solidFill>
                <a:effectLst/>
                <a:latin typeface="Arial" pitchFamily="34" charset="0"/>
              </a:endParaRPr>
            </a:p>
          </p:txBody>
        </p:sp>
        <p:sp>
          <p:nvSpPr>
            <p:cNvPr id="39055" name="Line 143"/>
            <p:cNvSpPr>
              <a:spLocks noChangeShapeType="1"/>
            </p:cNvSpPr>
            <p:nvPr/>
          </p:nvSpPr>
          <p:spPr bwMode="auto">
            <a:xfrm flipV="1">
              <a:off x="6856"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6" name="Line 144"/>
            <p:cNvSpPr>
              <a:spLocks noChangeShapeType="1"/>
            </p:cNvSpPr>
            <p:nvPr/>
          </p:nvSpPr>
          <p:spPr bwMode="auto">
            <a:xfrm>
              <a:off x="6856"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7" name="Rectangle 145"/>
            <p:cNvSpPr>
              <a:spLocks noChangeArrowheads="1"/>
            </p:cNvSpPr>
            <p:nvPr/>
          </p:nvSpPr>
          <p:spPr bwMode="auto">
            <a:xfrm>
              <a:off x="6720" y="-18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-50</a:t>
              </a:r>
              <a:endParaRPr kumimoji="0" lang="en-US" sz="1800" b="0" i="0" u="none" strike="noStrike" cap="none" normalizeH="0" baseline="0" smtClean="0">
                <a:ln>
                  <a:noFill/>
                </a:ln>
                <a:solidFill>
                  <a:schemeClr val="tx1"/>
                </a:solidFill>
                <a:effectLst/>
                <a:latin typeface="Arial" pitchFamily="34" charset="0"/>
              </a:endParaRPr>
            </a:p>
          </p:txBody>
        </p:sp>
        <p:sp>
          <p:nvSpPr>
            <p:cNvPr id="39058" name="Line 146"/>
            <p:cNvSpPr>
              <a:spLocks noChangeShapeType="1"/>
            </p:cNvSpPr>
            <p:nvPr/>
          </p:nvSpPr>
          <p:spPr bwMode="auto">
            <a:xfrm flipV="1">
              <a:off x="6312" y="-24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59" name="Line 147"/>
            <p:cNvSpPr>
              <a:spLocks noChangeShapeType="1"/>
            </p:cNvSpPr>
            <p:nvPr/>
          </p:nvSpPr>
          <p:spPr bwMode="auto">
            <a:xfrm>
              <a:off x="6312" y="-2704"/>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0" name="Rectangle 148"/>
            <p:cNvSpPr>
              <a:spLocks noChangeArrowheads="1"/>
            </p:cNvSpPr>
            <p:nvPr/>
          </p:nvSpPr>
          <p:spPr bwMode="auto">
            <a:xfrm>
              <a:off x="6176" y="-18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-40</a:t>
              </a:r>
              <a:endParaRPr kumimoji="0" lang="en-US" sz="1800" b="0" i="0" u="none" strike="noStrike" cap="none" normalizeH="0" baseline="0" smtClean="0">
                <a:ln>
                  <a:noFill/>
                </a:ln>
                <a:solidFill>
                  <a:schemeClr val="tx1"/>
                </a:solidFill>
                <a:effectLst/>
                <a:latin typeface="Arial" pitchFamily="34" charset="0"/>
              </a:endParaRPr>
            </a:p>
          </p:txBody>
        </p:sp>
        <p:sp>
          <p:nvSpPr>
            <p:cNvPr id="39061" name="Line 149"/>
            <p:cNvSpPr>
              <a:spLocks noChangeShapeType="1"/>
            </p:cNvSpPr>
            <p:nvPr/>
          </p:nvSpPr>
          <p:spPr bwMode="auto">
            <a:xfrm>
              <a:off x="6312" y="-209"/>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2" name="Line 150"/>
            <p:cNvSpPr>
              <a:spLocks noChangeShapeType="1"/>
            </p:cNvSpPr>
            <p:nvPr/>
          </p:nvSpPr>
          <p:spPr bwMode="auto">
            <a:xfrm flipH="1">
              <a:off x="9554" y="-209"/>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3" name="Rectangle 151"/>
            <p:cNvSpPr>
              <a:spLocks noChangeArrowheads="1"/>
            </p:cNvSpPr>
            <p:nvPr/>
          </p:nvSpPr>
          <p:spPr bwMode="auto">
            <a:xfrm>
              <a:off x="6191" y="-300"/>
              <a:ext cx="166"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0</a:t>
              </a:r>
              <a:endParaRPr kumimoji="0" lang="en-US" sz="1800" b="0" i="0" u="none" strike="noStrike" cap="none" normalizeH="0" baseline="0" smtClean="0">
                <a:ln>
                  <a:noFill/>
                </a:ln>
                <a:solidFill>
                  <a:schemeClr val="tx1"/>
                </a:solidFill>
                <a:effectLst/>
                <a:latin typeface="Arial" pitchFamily="34" charset="0"/>
              </a:endParaRPr>
            </a:p>
          </p:txBody>
        </p:sp>
        <p:sp>
          <p:nvSpPr>
            <p:cNvPr id="39064" name="Line 152"/>
            <p:cNvSpPr>
              <a:spLocks noChangeShapeType="1"/>
            </p:cNvSpPr>
            <p:nvPr/>
          </p:nvSpPr>
          <p:spPr bwMode="auto">
            <a:xfrm>
              <a:off x="6312" y="-625"/>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5" name="Line 153"/>
            <p:cNvSpPr>
              <a:spLocks noChangeShapeType="1"/>
            </p:cNvSpPr>
            <p:nvPr/>
          </p:nvSpPr>
          <p:spPr bwMode="auto">
            <a:xfrm flipH="1">
              <a:off x="9554" y="-625"/>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6" name="Rectangle 154"/>
            <p:cNvSpPr>
              <a:spLocks noChangeArrowheads="1"/>
            </p:cNvSpPr>
            <p:nvPr/>
          </p:nvSpPr>
          <p:spPr bwMode="auto">
            <a:xfrm>
              <a:off x="6100" y="-716"/>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10</a:t>
              </a:r>
              <a:endParaRPr kumimoji="0" lang="en-US" sz="1800" b="0" i="0" u="none" strike="noStrike" cap="none" normalizeH="0" baseline="0" smtClean="0">
                <a:ln>
                  <a:noFill/>
                </a:ln>
                <a:solidFill>
                  <a:schemeClr val="tx1"/>
                </a:solidFill>
                <a:effectLst/>
                <a:latin typeface="Arial" pitchFamily="34" charset="0"/>
              </a:endParaRPr>
            </a:p>
          </p:txBody>
        </p:sp>
        <p:sp>
          <p:nvSpPr>
            <p:cNvPr id="39067" name="Line 155"/>
            <p:cNvSpPr>
              <a:spLocks noChangeShapeType="1"/>
            </p:cNvSpPr>
            <p:nvPr/>
          </p:nvSpPr>
          <p:spPr bwMode="auto">
            <a:xfrm>
              <a:off x="6312" y="-1041"/>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8" name="Line 156"/>
            <p:cNvSpPr>
              <a:spLocks noChangeShapeType="1"/>
            </p:cNvSpPr>
            <p:nvPr/>
          </p:nvSpPr>
          <p:spPr bwMode="auto">
            <a:xfrm flipH="1">
              <a:off x="9554" y="-1041"/>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69" name="Rectangle 157"/>
            <p:cNvSpPr>
              <a:spLocks noChangeArrowheads="1"/>
            </p:cNvSpPr>
            <p:nvPr/>
          </p:nvSpPr>
          <p:spPr bwMode="auto">
            <a:xfrm>
              <a:off x="6100" y="-1131"/>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20</a:t>
              </a:r>
              <a:endParaRPr kumimoji="0" lang="en-US" sz="1800" b="0" i="0" u="none" strike="noStrike" cap="none" normalizeH="0" baseline="0" smtClean="0">
                <a:ln>
                  <a:noFill/>
                </a:ln>
                <a:solidFill>
                  <a:schemeClr val="tx1"/>
                </a:solidFill>
                <a:effectLst/>
                <a:latin typeface="Arial" pitchFamily="34" charset="0"/>
              </a:endParaRPr>
            </a:p>
          </p:txBody>
        </p:sp>
        <p:sp>
          <p:nvSpPr>
            <p:cNvPr id="39070" name="Line 158"/>
            <p:cNvSpPr>
              <a:spLocks noChangeShapeType="1"/>
            </p:cNvSpPr>
            <p:nvPr/>
          </p:nvSpPr>
          <p:spPr bwMode="auto">
            <a:xfrm>
              <a:off x="6312" y="-1457"/>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71" name="Line 159"/>
            <p:cNvSpPr>
              <a:spLocks noChangeShapeType="1"/>
            </p:cNvSpPr>
            <p:nvPr/>
          </p:nvSpPr>
          <p:spPr bwMode="auto">
            <a:xfrm flipH="1">
              <a:off x="9554" y="-1457"/>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72" name="Rectangle 160"/>
            <p:cNvSpPr>
              <a:spLocks noChangeArrowheads="1"/>
            </p:cNvSpPr>
            <p:nvPr/>
          </p:nvSpPr>
          <p:spPr bwMode="auto">
            <a:xfrm>
              <a:off x="6100" y="-1547"/>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30</a:t>
              </a:r>
              <a:endParaRPr kumimoji="0" lang="en-US" sz="1800" b="0" i="0" u="none" strike="noStrike" cap="none" normalizeH="0" baseline="0" smtClean="0">
                <a:ln>
                  <a:noFill/>
                </a:ln>
                <a:solidFill>
                  <a:schemeClr val="tx1"/>
                </a:solidFill>
                <a:effectLst/>
                <a:latin typeface="Arial" pitchFamily="34" charset="0"/>
              </a:endParaRPr>
            </a:p>
          </p:txBody>
        </p:sp>
        <p:sp>
          <p:nvSpPr>
            <p:cNvPr id="39073" name="Line 161"/>
            <p:cNvSpPr>
              <a:spLocks noChangeShapeType="1"/>
            </p:cNvSpPr>
            <p:nvPr/>
          </p:nvSpPr>
          <p:spPr bwMode="auto">
            <a:xfrm>
              <a:off x="6312" y="-1872"/>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74" name="Line 162"/>
            <p:cNvSpPr>
              <a:spLocks noChangeShapeType="1"/>
            </p:cNvSpPr>
            <p:nvPr/>
          </p:nvSpPr>
          <p:spPr bwMode="auto">
            <a:xfrm flipH="1">
              <a:off x="9554" y="-1872"/>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75" name="Rectangle 163"/>
            <p:cNvSpPr>
              <a:spLocks noChangeArrowheads="1"/>
            </p:cNvSpPr>
            <p:nvPr/>
          </p:nvSpPr>
          <p:spPr bwMode="auto">
            <a:xfrm>
              <a:off x="6100" y="-1963"/>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40</a:t>
              </a:r>
              <a:endParaRPr kumimoji="0" lang="en-US" sz="1800" b="0" i="0" u="none" strike="noStrike" cap="none" normalizeH="0" baseline="0" smtClean="0">
                <a:ln>
                  <a:noFill/>
                </a:ln>
                <a:solidFill>
                  <a:schemeClr val="tx1"/>
                </a:solidFill>
                <a:effectLst/>
                <a:latin typeface="Arial" pitchFamily="34" charset="0"/>
              </a:endParaRPr>
            </a:p>
          </p:txBody>
        </p:sp>
        <p:sp>
          <p:nvSpPr>
            <p:cNvPr id="39076" name="Line 164"/>
            <p:cNvSpPr>
              <a:spLocks noChangeShapeType="1"/>
            </p:cNvSpPr>
            <p:nvPr/>
          </p:nvSpPr>
          <p:spPr bwMode="auto">
            <a:xfrm>
              <a:off x="6312" y="-2288"/>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77" name="Line 165"/>
            <p:cNvSpPr>
              <a:spLocks noChangeShapeType="1"/>
            </p:cNvSpPr>
            <p:nvPr/>
          </p:nvSpPr>
          <p:spPr bwMode="auto">
            <a:xfrm flipH="1">
              <a:off x="9554" y="-2288"/>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78" name="Rectangle 166"/>
            <p:cNvSpPr>
              <a:spLocks noChangeArrowheads="1"/>
            </p:cNvSpPr>
            <p:nvPr/>
          </p:nvSpPr>
          <p:spPr bwMode="auto">
            <a:xfrm>
              <a:off x="6100" y="-2379"/>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50</a:t>
              </a:r>
              <a:endParaRPr kumimoji="0" lang="en-US" sz="1800" b="0" i="0" u="none" strike="noStrike" cap="none" normalizeH="0" baseline="0" smtClean="0">
                <a:ln>
                  <a:noFill/>
                </a:ln>
                <a:solidFill>
                  <a:schemeClr val="tx1"/>
                </a:solidFill>
                <a:effectLst/>
                <a:latin typeface="Arial" pitchFamily="34" charset="0"/>
              </a:endParaRPr>
            </a:p>
          </p:txBody>
        </p:sp>
        <p:sp>
          <p:nvSpPr>
            <p:cNvPr id="39079" name="Line 167"/>
            <p:cNvSpPr>
              <a:spLocks noChangeShapeType="1"/>
            </p:cNvSpPr>
            <p:nvPr/>
          </p:nvSpPr>
          <p:spPr bwMode="auto">
            <a:xfrm>
              <a:off x="6312" y="-2704"/>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80" name="Line 168"/>
            <p:cNvSpPr>
              <a:spLocks noChangeShapeType="1"/>
            </p:cNvSpPr>
            <p:nvPr/>
          </p:nvSpPr>
          <p:spPr bwMode="auto">
            <a:xfrm flipH="1">
              <a:off x="9554" y="-2704"/>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81" name="Rectangle 169"/>
            <p:cNvSpPr>
              <a:spLocks noChangeArrowheads="1"/>
            </p:cNvSpPr>
            <p:nvPr/>
          </p:nvSpPr>
          <p:spPr bwMode="auto">
            <a:xfrm>
              <a:off x="6100" y="-2795"/>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60</a:t>
              </a:r>
              <a:endParaRPr kumimoji="0" lang="en-US" sz="1800" b="0" i="0" u="none" strike="noStrike" cap="none" normalizeH="0" baseline="0" smtClean="0">
                <a:ln>
                  <a:noFill/>
                </a:ln>
                <a:solidFill>
                  <a:schemeClr val="tx1"/>
                </a:solidFill>
                <a:effectLst/>
                <a:latin typeface="Arial" pitchFamily="34" charset="0"/>
              </a:endParaRPr>
            </a:p>
          </p:txBody>
        </p:sp>
        <p:sp>
          <p:nvSpPr>
            <p:cNvPr id="39082" name="Line 170"/>
            <p:cNvSpPr>
              <a:spLocks noChangeShapeType="1"/>
            </p:cNvSpPr>
            <p:nvPr/>
          </p:nvSpPr>
          <p:spPr bwMode="auto">
            <a:xfrm flipH="1">
              <a:off x="6312" y="-2704"/>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83" name="Line 171"/>
            <p:cNvSpPr>
              <a:spLocks noChangeShapeType="1"/>
            </p:cNvSpPr>
            <p:nvPr/>
          </p:nvSpPr>
          <p:spPr bwMode="auto">
            <a:xfrm flipH="1">
              <a:off x="6312" y="-209"/>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84" name="Line 172"/>
            <p:cNvSpPr>
              <a:spLocks noChangeShapeType="1"/>
            </p:cNvSpPr>
            <p:nvPr/>
          </p:nvSpPr>
          <p:spPr bwMode="auto">
            <a:xfrm flipV="1">
              <a:off x="6312" y="-2704"/>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85" name="Line 173"/>
            <p:cNvSpPr>
              <a:spLocks noChangeShapeType="1"/>
            </p:cNvSpPr>
            <p:nvPr/>
          </p:nvSpPr>
          <p:spPr bwMode="auto">
            <a:xfrm flipV="1">
              <a:off x="9591" y="-2704"/>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86" name="Rectangle 174"/>
            <p:cNvSpPr>
              <a:spLocks noChangeArrowheads="1"/>
            </p:cNvSpPr>
            <p:nvPr/>
          </p:nvSpPr>
          <p:spPr bwMode="auto">
            <a:xfrm>
              <a:off x="6886" y="-376"/>
              <a:ext cx="189" cy="167"/>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87" name="Rectangle 175"/>
            <p:cNvSpPr>
              <a:spLocks noChangeArrowheads="1"/>
            </p:cNvSpPr>
            <p:nvPr/>
          </p:nvSpPr>
          <p:spPr bwMode="auto">
            <a:xfrm>
              <a:off x="6887" y="-376"/>
              <a:ext cx="189" cy="167"/>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88" name="Rectangle 176"/>
            <p:cNvSpPr>
              <a:spLocks noChangeArrowheads="1"/>
            </p:cNvSpPr>
            <p:nvPr/>
          </p:nvSpPr>
          <p:spPr bwMode="auto">
            <a:xfrm>
              <a:off x="8601" y="-376"/>
              <a:ext cx="197" cy="167"/>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89" name="Rectangle 177"/>
            <p:cNvSpPr>
              <a:spLocks noChangeArrowheads="1"/>
            </p:cNvSpPr>
            <p:nvPr/>
          </p:nvSpPr>
          <p:spPr bwMode="auto">
            <a:xfrm>
              <a:off x="8601" y="-376"/>
              <a:ext cx="197" cy="167"/>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0" name="Rectangle 178"/>
            <p:cNvSpPr>
              <a:spLocks noChangeArrowheads="1"/>
            </p:cNvSpPr>
            <p:nvPr/>
          </p:nvSpPr>
          <p:spPr bwMode="auto">
            <a:xfrm>
              <a:off x="8413" y="-1041"/>
              <a:ext cx="188" cy="83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1" name="Rectangle 179"/>
            <p:cNvSpPr>
              <a:spLocks noChangeArrowheads="1"/>
            </p:cNvSpPr>
            <p:nvPr/>
          </p:nvSpPr>
          <p:spPr bwMode="auto">
            <a:xfrm>
              <a:off x="8413" y="-1041"/>
              <a:ext cx="188" cy="83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2" name="Rectangle 180"/>
            <p:cNvSpPr>
              <a:spLocks noChangeArrowheads="1"/>
            </p:cNvSpPr>
            <p:nvPr/>
          </p:nvSpPr>
          <p:spPr bwMode="auto">
            <a:xfrm>
              <a:off x="8224" y="-958"/>
              <a:ext cx="189" cy="749"/>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3" name="Rectangle 181"/>
            <p:cNvSpPr>
              <a:spLocks noChangeArrowheads="1"/>
            </p:cNvSpPr>
            <p:nvPr/>
          </p:nvSpPr>
          <p:spPr bwMode="auto">
            <a:xfrm>
              <a:off x="8224" y="-958"/>
              <a:ext cx="189" cy="749"/>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4" name="Rectangle 182"/>
            <p:cNvSpPr>
              <a:spLocks noChangeArrowheads="1"/>
            </p:cNvSpPr>
            <p:nvPr/>
          </p:nvSpPr>
          <p:spPr bwMode="auto">
            <a:xfrm>
              <a:off x="8027" y="-1373"/>
              <a:ext cx="197" cy="1164"/>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5" name="Rectangle 183"/>
            <p:cNvSpPr>
              <a:spLocks noChangeArrowheads="1"/>
            </p:cNvSpPr>
            <p:nvPr/>
          </p:nvSpPr>
          <p:spPr bwMode="auto">
            <a:xfrm>
              <a:off x="8027" y="-1373"/>
              <a:ext cx="197" cy="1164"/>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6" name="Rectangle 184"/>
            <p:cNvSpPr>
              <a:spLocks noChangeArrowheads="1"/>
            </p:cNvSpPr>
            <p:nvPr/>
          </p:nvSpPr>
          <p:spPr bwMode="auto">
            <a:xfrm>
              <a:off x="7838" y="-1872"/>
              <a:ext cx="189" cy="1663"/>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7" name="Rectangle 185"/>
            <p:cNvSpPr>
              <a:spLocks noChangeArrowheads="1"/>
            </p:cNvSpPr>
            <p:nvPr/>
          </p:nvSpPr>
          <p:spPr bwMode="auto">
            <a:xfrm>
              <a:off x="7838" y="-1872"/>
              <a:ext cx="189" cy="1663"/>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8" name="Rectangle 186"/>
            <p:cNvSpPr>
              <a:spLocks noChangeArrowheads="1"/>
            </p:cNvSpPr>
            <p:nvPr/>
          </p:nvSpPr>
          <p:spPr bwMode="auto">
            <a:xfrm>
              <a:off x="7649" y="-2704"/>
              <a:ext cx="189" cy="2495"/>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099" name="Rectangle 187"/>
            <p:cNvSpPr>
              <a:spLocks noChangeArrowheads="1"/>
            </p:cNvSpPr>
            <p:nvPr/>
          </p:nvSpPr>
          <p:spPr bwMode="auto">
            <a:xfrm>
              <a:off x="7649" y="-2704"/>
              <a:ext cx="189" cy="2495"/>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0" name="Rectangle 188"/>
            <p:cNvSpPr>
              <a:spLocks noChangeArrowheads="1"/>
            </p:cNvSpPr>
            <p:nvPr/>
          </p:nvSpPr>
          <p:spPr bwMode="auto">
            <a:xfrm>
              <a:off x="7453" y="-2621"/>
              <a:ext cx="196" cy="241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1" name="Rectangle 189"/>
            <p:cNvSpPr>
              <a:spLocks noChangeArrowheads="1"/>
            </p:cNvSpPr>
            <p:nvPr/>
          </p:nvSpPr>
          <p:spPr bwMode="auto">
            <a:xfrm>
              <a:off x="7453" y="-2621"/>
              <a:ext cx="196" cy="241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2" name="Rectangle 190"/>
            <p:cNvSpPr>
              <a:spLocks noChangeArrowheads="1"/>
            </p:cNvSpPr>
            <p:nvPr/>
          </p:nvSpPr>
          <p:spPr bwMode="auto">
            <a:xfrm>
              <a:off x="7264" y="-1955"/>
              <a:ext cx="189" cy="1746"/>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3" name="Rectangle 191"/>
            <p:cNvSpPr>
              <a:spLocks noChangeArrowheads="1"/>
            </p:cNvSpPr>
            <p:nvPr/>
          </p:nvSpPr>
          <p:spPr bwMode="auto">
            <a:xfrm>
              <a:off x="7264" y="-1955"/>
              <a:ext cx="189" cy="1746"/>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4" name="Rectangle 192"/>
            <p:cNvSpPr>
              <a:spLocks noChangeArrowheads="1"/>
            </p:cNvSpPr>
            <p:nvPr/>
          </p:nvSpPr>
          <p:spPr bwMode="auto">
            <a:xfrm>
              <a:off x="7075" y="-1290"/>
              <a:ext cx="189" cy="1081"/>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5" name="Rectangle 193"/>
            <p:cNvSpPr>
              <a:spLocks noChangeArrowheads="1"/>
            </p:cNvSpPr>
            <p:nvPr/>
          </p:nvSpPr>
          <p:spPr bwMode="auto">
            <a:xfrm>
              <a:off x="7075" y="-1290"/>
              <a:ext cx="189" cy="1081"/>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06" name="Rectangle 194"/>
            <p:cNvSpPr>
              <a:spLocks noChangeArrowheads="1"/>
            </p:cNvSpPr>
            <p:nvPr/>
          </p:nvSpPr>
          <p:spPr bwMode="auto">
            <a:xfrm>
              <a:off x="7528" y="-5"/>
              <a:ext cx="899"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RSS [dBm]</a:t>
              </a:r>
              <a:endParaRPr kumimoji="0" lang="en-US" sz="1800" b="0" i="0" u="none" strike="noStrike" cap="none" normalizeH="0" baseline="0" smtClean="0">
                <a:ln>
                  <a:noFill/>
                </a:ln>
                <a:solidFill>
                  <a:schemeClr val="tx1"/>
                </a:solidFill>
                <a:effectLst/>
                <a:latin typeface="Arial" pitchFamily="34" charset="0"/>
              </a:endParaRPr>
            </a:p>
          </p:txBody>
        </p:sp>
        <p:sp>
          <p:nvSpPr>
            <p:cNvPr id="39107" name="Rectangle 195"/>
            <p:cNvSpPr>
              <a:spLocks noChangeArrowheads="1"/>
            </p:cNvSpPr>
            <p:nvPr/>
          </p:nvSpPr>
          <p:spPr bwMode="auto">
            <a:xfrm rot="16200000">
              <a:off x="5715" y="-1601"/>
              <a:ext cx="514"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Count</a:t>
              </a:r>
              <a:endParaRPr kumimoji="0" lang="en-US" sz="1800" b="0" i="0" u="none" strike="noStrike" cap="none" normalizeH="0" baseline="0" smtClean="0">
                <a:ln>
                  <a:noFill/>
                </a:ln>
                <a:solidFill>
                  <a:schemeClr val="tx1"/>
                </a:solidFill>
                <a:effectLst/>
                <a:latin typeface="Arial" pitchFamily="34" charset="0"/>
              </a:endParaRPr>
            </a:p>
          </p:txBody>
        </p:sp>
        <p:sp>
          <p:nvSpPr>
            <p:cNvPr id="39108" name="Rectangle 196"/>
            <p:cNvSpPr>
              <a:spLocks noChangeArrowheads="1"/>
            </p:cNvSpPr>
            <p:nvPr/>
          </p:nvSpPr>
          <p:spPr bwMode="auto">
            <a:xfrm>
              <a:off x="7150" y="-2976"/>
              <a:ext cx="1678"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Nodes at distance 5m</a:t>
              </a:r>
              <a:endParaRPr kumimoji="0" lang="en-US" sz="1800" b="0" i="0" u="none" strike="noStrike" cap="none" normalizeH="0" baseline="0" smtClean="0">
                <a:ln>
                  <a:noFill/>
                </a:ln>
                <a:solidFill>
                  <a:schemeClr val="tx1"/>
                </a:solidFill>
                <a:effectLst/>
                <a:latin typeface="Arial" pitchFamily="34" charset="0"/>
              </a:endParaRPr>
            </a:p>
          </p:txBody>
        </p:sp>
      </p:grpSp>
      <p:pic>
        <p:nvPicPr>
          <p:cNvPr id="39110" name="Picture 198"/>
          <p:cNvPicPr>
            <a:picLocks noChangeAspect="1" noChangeArrowheads="1"/>
          </p:cNvPicPr>
          <p:nvPr/>
        </p:nvPicPr>
        <p:blipFill>
          <a:blip r:embed="rId6" cstate="print"/>
          <a:srcRect/>
          <a:stretch>
            <a:fillRect/>
          </a:stretch>
        </p:blipFill>
        <p:spPr bwMode="auto">
          <a:xfrm>
            <a:off x="5309469" y="948545"/>
            <a:ext cx="3634506" cy="2788430"/>
          </a:xfrm>
          <a:prstGeom prst="rect">
            <a:avLst/>
          </a:prstGeom>
          <a:noFill/>
          <a:ln w="9525">
            <a:noFill/>
            <a:miter lim="800000"/>
            <a:headEnd/>
            <a:tailEnd/>
          </a:ln>
          <a:effectLst/>
        </p:spPr>
      </p:pic>
      <p:grpSp>
        <p:nvGrpSpPr>
          <p:cNvPr id="4" name="Group 3"/>
          <p:cNvGrpSpPr/>
          <p:nvPr/>
        </p:nvGrpSpPr>
        <p:grpSpPr>
          <a:xfrm>
            <a:off x="6057900" y="1256520"/>
            <a:ext cx="1905000" cy="2133600"/>
            <a:chOff x="7735887" y="4184650"/>
            <a:chExt cx="2551113" cy="1851026"/>
          </a:xfrm>
          <a:effectLst>
            <a:outerShdw blurRad="50800" dist="38100" dir="2700000" algn="tl" rotWithShape="0">
              <a:prstClr val="black">
                <a:alpha val="40000"/>
              </a:prstClr>
            </a:outerShdw>
          </a:effectLst>
        </p:grpSpPr>
        <p:sp>
          <p:nvSpPr>
            <p:cNvPr id="5" name="Freeform 237"/>
            <p:cNvSpPr>
              <a:spLocks/>
            </p:cNvSpPr>
            <p:nvPr/>
          </p:nvSpPr>
          <p:spPr bwMode="auto">
            <a:xfrm>
              <a:off x="7735887" y="4184650"/>
              <a:ext cx="2022475" cy="1822450"/>
            </a:xfrm>
            <a:custGeom>
              <a:avLst/>
              <a:gdLst/>
              <a:ahLst/>
              <a:cxnLst>
                <a:cxn ang="0">
                  <a:pos x="18" y="1140"/>
                </a:cxn>
                <a:cxn ang="0">
                  <a:pos x="50" y="1126"/>
                </a:cxn>
                <a:cxn ang="0">
                  <a:pos x="78" y="1109"/>
                </a:cxn>
                <a:cxn ang="0">
                  <a:pos x="111" y="1087"/>
                </a:cxn>
                <a:cxn ang="0">
                  <a:pos x="139" y="1060"/>
                </a:cxn>
                <a:cxn ang="0">
                  <a:pos x="171" y="1030"/>
                </a:cxn>
                <a:cxn ang="0">
                  <a:pos x="199" y="994"/>
                </a:cxn>
                <a:cxn ang="0">
                  <a:pos x="231" y="959"/>
                </a:cxn>
                <a:cxn ang="0">
                  <a:pos x="259" y="911"/>
                </a:cxn>
                <a:cxn ang="0">
                  <a:pos x="291" y="862"/>
                </a:cxn>
                <a:cxn ang="0">
                  <a:pos x="319" y="805"/>
                </a:cxn>
                <a:cxn ang="0">
                  <a:pos x="352" y="748"/>
                </a:cxn>
                <a:cxn ang="0">
                  <a:pos x="379" y="682"/>
                </a:cxn>
                <a:cxn ang="0">
                  <a:pos x="412" y="616"/>
                </a:cxn>
                <a:cxn ang="0">
                  <a:pos x="440" y="546"/>
                </a:cxn>
                <a:cxn ang="0">
                  <a:pos x="472" y="471"/>
                </a:cxn>
                <a:cxn ang="0">
                  <a:pos x="500" y="400"/>
                </a:cxn>
                <a:cxn ang="0">
                  <a:pos x="532" y="330"/>
                </a:cxn>
                <a:cxn ang="0">
                  <a:pos x="560" y="264"/>
                </a:cxn>
                <a:cxn ang="0">
                  <a:pos x="593" y="198"/>
                </a:cxn>
                <a:cxn ang="0">
                  <a:pos x="620" y="141"/>
                </a:cxn>
                <a:cxn ang="0">
                  <a:pos x="653" y="92"/>
                </a:cxn>
                <a:cxn ang="0">
                  <a:pos x="681" y="53"/>
                </a:cxn>
                <a:cxn ang="0">
                  <a:pos x="713" y="26"/>
                </a:cxn>
                <a:cxn ang="0">
                  <a:pos x="741" y="9"/>
                </a:cxn>
                <a:cxn ang="0">
                  <a:pos x="773" y="0"/>
                </a:cxn>
                <a:cxn ang="0">
                  <a:pos x="806" y="4"/>
                </a:cxn>
                <a:cxn ang="0">
                  <a:pos x="834" y="22"/>
                </a:cxn>
                <a:cxn ang="0">
                  <a:pos x="866" y="48"/>
                </a:cxn>
                <a:cxn ang="0">
                  <a:pos x="894" y="88"/>
                </a:cxn>
                <a:cxn ang="0">
                  <a:pos x="926" y="136"/>
                </a:cxn>
                <a:cxn ang="0">
                  <a:pos x="954" y="194"/>
                </a:cxn>
                <a:cxn ang="0">
                  <a:pos x="987" y="255"/>
                </a:cxn>
                <a:cxn ang="0">
                  <a:pos x="1014" y="321"/>
                </a:cxn>
                <a:cxn ang="0">
                  <a:pos x="1047" y="392"/>
                </a:cxn>
                <a:cxn ang="0">
                  <a:pos x="1075" y="462"/>
                </a:cxn>
                <a:cxn ang="0">
                  <a:pos x="1107" y="537"/>
                </a:cxn>
                <a:cxn ang="0">
                  <a:pos x="1135" y="607"/>
                </a:cxn>
                <a:cxn ang="0">
                  <a:pos x="1167" y="673"/>
                </a:cxn>
                <a:cxn ang="0">
                  <a:pos x="1195" y="739"/>
                </a:cxn>
                <a:cxn ang="0">
                  <a:pos x="1227" y="801"/>
                </a:cxn>
                <a:cxn ang="0">
                  <a:pos x="1255" y="858"/>
                </a:cxn>
              </a:cxnLst>
              <a:rect l="0" t="0" r="r" b="b"/>
              <a:pathLst>
                <a:path w="1274" h="1148">
                  <a:moveTo>
                    <a:pt x="0" y="1148"/>
                  </a:moveTo>
                  <a:lnTo>
                    <a:pt x="9" y="1144"/>
                  </a:lnTo>
                  <a:lnTo>
                    <a:pt x="18" y="1140"/>
                  </a:lnTo>
                  <a:lnTo>
                    <a:pt x="27" y="1135"/>
                  </a:lnTo>
                  <a:lnTo>
                    <a:pt x="41" y="1131"/>
                  </a:lnTo>
                  <a:lnTo>
                    <a:pt x="50" y="1126"/>
                  </a:lnTo>
                  <a:lnTo>
                    <a:pt x="60" y="1118"/>
                  </a:lnTo>
                  <a:lnTo>
                    <a:pt x="69" y="1113"/>
                  </a:lnTo>
                  <a:lnTo>
                    <a:pt x="78" y="1109"/>
                  </a:lnTo>
                  <a:lnTo>
                    <a:pt x="88" y="1100"/>
                  </a:lnTo>
                  <a:lnTo>
                    <a:pt x="101" y="1091"/>
                  </a:lnTo>
                  <a:lnTo>
                    <a:pt x="111" y="1087"/>
                  </a:lnTo>
                  <a:lnTo>
                    <a:pt x="120" y="1078"/>
                  </a:lnTo>
                  <a:lnTo>
                    <a:pt x="129" y="1069"/>
                  </a:lnTo>
                  <a:lnTo>
                    <a:pt x="139" y="1060"/>
                  </a:lnTo>
                  <a:lnTo>
                    <a:pt x="148" y="1052"/>
                  </a:lnTo>
                  <a:lnTo>
                    <a:pt x="162" y="1043"/>
                  </a:lnTo>
                  <a:lnTo>
                    <a:pt x="171" y="1030"/>
                  </a:lnTo>
                  <a:lnTo>
                    <a:pt x="180" y="1021"/>
                  </a:lnTo>
                  <a:lnTo>
                    <a:pt x="190" y="1008"/>
                  </a:lnTo>
                  <a:lnTo>
                    <a:pt x="199" y="994"/>
                  </a:lnTo>
                  <a:lnTo>
                    <a:pt x="208" y="986"/>
                  </a:lnTo>
                  <a:lnTo>
                    <a:pt x="222" y="972"/>
                  </a:lnTo>
                  <a:lnTo>
                    <a:pt x="231" y="959"/>
                  </a:lnTo>
                  <a:lnTo>
                    <a:pt x="240" y="942"/>
                  </a:lnTo>
                  <a:lnTo>
                    <a:pt x="250" y="928"/>
                  </a:lnTo>
                  <a:lnTo>
                    <a:pt x="259" y="911"/>
                  </a:lnTo>
                  <a:lnTo>
                    <a:pt x="268" y="898"/>
                  </a:lnTo>
                  <a:lnTo>
                    <a:pt x="282" y="880"/>
                  </a:lnTo>
                  <a:lnTo>
                    <a:pt x="291" y="862"/>
                  </a:lnTo>
                  <a:lnTo>
                    <a:pt x="301" y="845"/>
                  </a:lnTo>
                  <a:lnTo>
                    <a:pt x="310" y="827"/>
                  </a:lnTo>
                  <a:lnTo>
                    <a:pt x="319" y="805"/>
                  </a:lnTo>
                  <a:lnTo>
                    <a:pt x="333" y="788"/>
                  </a:lnTo>
                  <a:lnTo>
                    <a:pt x="342" y="766"/>
                  </a:lnTo>
                  <a:lnTo>
                    <a:pt x="352" y="748"/>
                  </a:lnTo>
                  <a:lnTo>
                    <a:pt x="361" y="726"/>
                  </a:lnTo>
                  <a:lnTo>
                    <a:pt x="370" y="704"/>
                  </a:lnTo>
                  <a:lnTo>
                    <a:pt x="379" y="682"/>
                  </a:lnTo>
                  <a:lnTo>
                    <a:pt x="393" y="660"/>
                  </a:lnTo>
                  <a:lnTo>
                    <a:pt x="403" y="638"/>
                  </a:lnTo>
                  <a:lnTo>
                    <a:pt x="412" y="616"/>
                  </a:lnTo>
                  <a:lnTo>
                    <a:pt x="421" y="590"/>
                  </a:lnTo>
                  <a:lnTo>
                    <a:pt x="430" y="568"/>
                  </a:lnTo>
                  <a:lnTo>
                    <a:pt x="440" y="546"/>
                  </a:lnTo>
                  <a:lnTo>
                    <a:pt x="454" y="519"/>
                  </a:lnTo>
                  <a:lnTo>
                    <a:pt x="463" y="497"/>
                  </a:lnTo>
                  <a:lnTo>
                    <a:pt x="472" y="471"/>
                  </a:lnTo>
                  <a:lnTo>
                    <a:pt x="481" y="449"/>
                  </a:lnTo>
                  <a:lnTo>
                    <a:pt x="491" y="422"/>
                  </a:lnTo>
                  <a:lnTo>
                    <a:pt x="500" y="400"/>
                  </a:lnTo>
                  <a:lnTo>
                    <a:pt x="514" y="378"/>
                  </a:lnTo>
                  <a:lnTo>
                    <a:pt x="523" y="352"/>
                  </a:lnTo>
                  <a:lnTo>
                    <a:pt x="532" y="330"/>
                  </a:lnTo>
                  <a:lnTo>
                    <a:pt x="542" y="308"/>
                  </a:lnTo>
                  <a:lnTo>
                    <a:pt x="551" y="286"/>
                  </a:lnTo>
                  <a:lnTo>
                    <a:pt x="560" y="264"/>
                  </a:lnTo>
                  <a:lnTo>
                    <a:pt x="574" y="242"/>
                  </a:lnTo>
                  <a:lnTo>
                    <a:pt x="583" y="220"/>
                  </a:lnTo>
                  <a:lnTo>
                    <a:pt x="593" y="198"/>
                  </a:lnTo>
                  <a:lnTo>
                    <a:pt x="602" y="180"/>
                  </a:lnTo>
                  <a:lnTo>
                    <a:pt x="611" y="163"/>
                  </a:lnTo>
                  <a:lnTo>
                    <a:pt x="620" y="141"/>
                  </a:lnTo>
                  <a:lnTo>
                    <a:pt x="634" y="128"/>
                  </a:lnTo>
                  <a:lnTo>
                    <a:pt x="644" y="110"/>
                  </a:lnTo>
                  <a:lnTo>
                    <a:pt x="653" y="92"/>
                  </a:lnTo>
                  <a:lnTo>
                    <a:pt x="662" y="79"/>
                  </a:lnTo>
                  <a:lnTo>
                    <a:pt x="671" y="66"/>
                  </a:lnTo>
                  <a:lnTo>
                    <a:pt x="681" y="53"/>
                  </a:lnTo>
                  <a:lnTo>
                    <a:pt x="695" y="44"/>
                  </a:lnTo>
                  <a:lnTo>
                    <a:pt x="704" y="35"/>
                  </a:lnTo>
                  <a:lnTo>
                    <a:pt x="713" y="26"/>
                  </a:lnTo>
                  <a:lnTo>
                    <a:pt x="722" y="18"/>
                  </a:lnTo>
                  <a:lnTo>
                    <a:pt x="732" y="13"/>
                  </a:lnTo>
                  <a:lnTo>
                    <a:pt x="741" y="9"/>
                  </a:lnTo>
                  <a:lnTo>
                    <a:pt x="755" y="4"/>
                  </a:lnTo>
                  <a:lnTo>
                    <a:pt x="764" y="0"/>
                  </a:lnTo>
                  <a:lnTo>
                    <a:pt x="773" y="0"/>
                  </a:lnTo>
                  <a:lnTo>
                    <a:pt x="783" y="0"/>
                  </a:lnTo>
                  <a:lnTo>
                    <a:pt x="792" y="4"/>
                  </a:lnTo>
                  <a:lnTo>
                    <a:pt x="806" y="4"/>
                  </a:lnTo>
                  <a:lnTo>
                    <a:pt x="815" y="9"/>
                  </a:lnTo>
                  <a:lnTo>
                    <a:pt x="824" y="13"/>
                  </a:lnTo>
                  <a:lnTo>
                    <a:pt x="834" y="22"/>
                  </a:lnTo>
                  <a:lnTo>
                    <a:pt x="843" y="31"/>
                  </a:lnTo>
                  <a:lnTo>
                    <a:pt x="852" y="40"/>
                  </a:lnTo>
                  <a:lnTo>
                    <a:pt x="866" y="48"/>
                  </a:lnTo>
                  <a:lnTo>
                    <a:pt x="875" y="62"/>
                  </a:lnTo>
                  <a:lnTo>
                    <a:pt x="885" y="75"/>
                  </a:lnTo>
                  <a:lnTo>
                    <a:pt x="894" y="88"/>
                  </a:lnTo>
                  <a:lnTo>
                    <a:pt x="903" y="106"/>
                  </a:lnTo>
                  <a:lnTo>
                    <a:pt x="912" y="119"/>
                  </a:lnTo>
                  <a:lnTo>
                    <a:pt x="926" y="136"/>
                  </a:lnTo>
                  <a:lnTo>
                    <a:pt x="936" y="154"/>
                  </a:lnTo>
                  <a:lnTo>
                    <a:pt x="945" y="172"/>
                  </a:lnTo>
                  <a:lnTo>
                    <a:pt x="954" y="194"/>
                  </a:lnTo>
                  <a:lnTo>
                    <a:pt x="963" y="211"/>
                  </a:lnTo>
                  <a:lnTo>
                    <a:pt x="973" y="233"/>
                  </a:lnTo>
                  <a:lnTo>
                    <a:pt x="987" y="255"/>
                  </a:lnTo>
                  <a:lnTo>
                    <a:pt x="996" y="277"/>
                  </a:lnTo>
                  <a:lnTo>
                    <a:pt x="1005" y="299"/>
                  </a:lnTo>
                  <a:lnTo>
                    <a:pt x="1014" y="321"/>
                  </a:lnTo>
                  <a:lnTo>
                    <a:pt x="1024" y="343"/>
                  </a:lnTo>
                  <a:lnTo>
                    <a:pt x="1033" y="370"/>
                  </a:lnTo>
                  <a:lnTo>
                    <a:pt x="1047" y="392"/>
                  </a:lnTo>
                  <a:lnTo>
                    <a:pt x="1056" y="418"/>
                  </a:lnTo>
                  <a:lnTo>
                    <a:pt x="1065" y="440"/>
                  </a:lnTo>
                  <a:lnTo>
                    <a:pt x="1075" y="462"/>
                  </a:lnTo>
                  <a:lnTo>
                    <a:pt x="1084" y="488"/>
                  </a:lnTo>
                  <a:lnTo>
                    <a:pt x="1093" y="510"/>
                  </a:lnTo>
                  <a:lnTo>
                    <a:pt x="1107" y="537"/>
                  </a:lnTo>
                  <a:lnTo>
                    <a:pt x="1116" y="559"/>
                  </a:lnTo>
                  <a:lnTo>
                    <a:pt x="1126" y="585"/>
                  </a:lnTo>
                  <a:lnTo>
                    <a:pt x="1135" y="607"/>
                  </a:lnTo>
                  <a:lnTo>
                    <a:pt x="1144" y="629"/>
                  </a:lnTo>
                  <a:lnTo>
                    <a:pt x="1153" y="651"/>
                  </a:lnTo>
                  <a:lnTo>
                    <a:pt x="1167" y="673"/>
                  </a:lnTo>
                  <a:lnTo>
                    <a:pt x="1177" y="695"/>
                  </a:lnTo>
                  <a:lnTo>
                    <a:pt x="1186" y="717"/>
                  </a:lnTo>
                  <a:lnTo>
                    <a:pt x="1195" y="739"/>
                  </a:lnTo>
                  <a:lnTo>
                    <a:pt x="1204" y="761"/>
                  </a:lnTo>
                  <a:lnTo>
                    <a:pt x="1214" y="779"/>
                  </a:lnTo>
                  <a:lnTo>
                    <a:pt x="1227" y="801"/>
                  </a:lnTo>
                  <a:lnTo>
                    <a:pt x="1237" y="818"/>
                  </a:lnTo>
                  <a:lnTo>
                    <a:pt x="1246" y="840"/>
                  </a:lnTo>
                  <a:lnTo>
                    <a:pt x="1255" y="858"/>
                  </a:lnTo>
                  <a:lnTo>
                    <a:pt x="1265" y="876"/>
                  </a:lnTo>
                  <a:lnTo>
                    <a:pt x="1274" y="889"/>
                  </a:lnTo>
                </a:path>
              </a:pathLst>
            </a:custGeom>
            <a:noFill/>
            <a:ln w="28575"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38"/>
            <p:cNvSpPr>
              <a:spLocks/>
            </p:cNvSpPr>
            <p:nvPr/>
          </p:nvSpPr>
          <p:spPr bwMode="auto">
            <a:xfrm>
              <a:off x="9758362" y="5595938"/>
              <a:ext cx="528638" cy="439738"/>
            </a:xfrm>
            <a:custGeom>
              <a:avLst/>
              <a:gdLst/>
              <a:ahLst/>
              <a:cxnLst>
                <a:cxn ang="0">
                  <a:pos x="0" y="0"/>
                </a:cxn>
                <a:cxn ang="0">
                  <a:pos x="14" y="17"/>
                </a:cxn>
                <a:cxn ang="0">
                  <a:pos x="23" y="35"/>
                </a:cxn>
                <a:cxn ang="0">
                  <a:pos x="32" y="48"/>
                </a:cxn>
                <a:cxn ang="0">
                  <a:pos x="42" y="61"/>
                </a:cxn>
                <a:cxn ang="0">
                  <a:pos x="51" y="79"/>
                </a:cxn>
                <a:cxn ang="0">
                  <a:pos x="65" y="92"/>
                </a:cxn>
                <a:cxn ang="0">
                  <a:pos x="74" y="105"/>
                </a:cxn>
                <a:cxn ang="0">
                  <a:pos x="83" y="114"/>
                </a:cxn>
                <a:cxn ang="0">
                  <a:pos x="92" y="127"/>
                </a:cxn>
                <a:cxn ang="0">
                  <a:pos x="102" y="136"/>
                </a:cxn>
                <a:cxn ang="0">
                  <a:pos x="111" y="149"/>
                </a:cxn>
                <a:cxn ang="0">
                  <a:pos x="125" y="158"/>
                </a:cxn>
                <a:cxn ang="0">
                  <a:pos x="134" y="167"/>
                </a:cxn>
                <a:cxn ang="0">
                  <a:pos x="143" y="176"/>
                </a:cxn>
                <a:cxn ang="0">
                  <a:pos x="153" y="185"/>
                </a:cxn>
                <a:cxn ang="0">
                  <a:pos x="162" y="193"/>
                </a:cxn>
                <a:cxn ang="0">
                  <a:pos x="171" y="202"/>
                </a:cxn>
                <a:cxn ang="0">
                  <a:pos x="185" y="211"/>
                </a:cxn>
                <a:cxn ang="0">
                  <a:pos x="194" y="215"/>
                </a:cxn>
                <a:cxn ang="0">
                  <a:pos x="204" y="220"/>
                </a:cxn>
                <a:cxn ang="0">
                  <a:pos x="213" y="229"/>
                </a:cxn>
                <a:cxn ang="0">
                  <a:pos x="222" y="233"/>
                </a:cxn>
                <a:cxn ang="0">
                  <a:pos x="232" y="237"/>
                </a:cxn>
                <a:cxn ang="0">
                  <a:pos x="245" y="242"/>
                </a:cxn>
                <a:cxn ang="0">
                  <a:pos x="255" y="246"/>
                </a:cxn>
                <a:cxn ang="0">
                  <a:pos x="264" y="251"/>
                </a:cxn>
                <a:cxn ang="0">
                  <a:pos x="273" y="255"/>
                </a:cxn>
                <a:cxn ang="0">
                  <a:pos x="282" y="259"/>
                </a:cxn>
                <a:cxn ang="0">
                  <a:pos x="292" y="264"/>
                </a:cxn>
                <a:cxn ang="0">
                  <a:pos x="306" y="268"/>
                </a:cxn>
                <a:cxn ang="0">
                  <a:pos x="315" y="268"/>
                </a:cxn>
                <a:cxn ang="0">
                  <a:pos x="324" y="273"/>
                </a:cxn>
                <a:cxn ang="0">
                  <a:pos x="333" y="277"/>
                </a:cxn>
              </a:cxnLst>
              <a:rect l="0" t="0" r="r" b="b"/>
              <a:pathLst>
                <a:path w="333" h="277">
                  <a:moveTo>
                    <a:pt x="0" y="0"/>
                  </a:moveTo>
                  <a:lnTo>
                    <a:pt x="14" y="17"/>
                  </a:lnTo>
                  <a:lnTo>
                    <a:pt x="23" y="35"/>
                  </a:lnTo>
                  <a:lnTo>
                    <a:pt x="32" y="48"/>
                  </a:lnTo>
                  <a:lnTo>
                    <a:pt x="42" y="61"/>
                  </a:lnTo>
                  <a:lnTo>
                    <a:pt x="51" y="79"/>
                  </a:lnTo>
                  <a:lnTo>
                    <a:pt x="65" y="92"/>
                  </a:lnTo>
                  <a:lnTo>
                    <a:pt x="74" y="105"/>
                  </a:lnTo>
                  <a:lnTo>
                    <a:pt x="83" y="114"/>
                  </a:lnTo>
                  <a:lnTo>
                    <a:pt x="92" y="127"/>
                  </a:lnTo>
                  <a:lnTo>
                    <a:pt x="102" y="136"/>
                  </a:lnTo>
                  <a:lnTo>
                    <a:pt x="111" y="149"/>
                  </a:lnTo>
                  <a:lnTo>
                    <a:pt x="125" y="158"/>
                  </a:lnTo>
                  <a:lnTo>
                    <a:pt x="134" y="167"/>
                  </a:lnTo>
                  <a:lnTo>
                    <a:pt x="143" y="176"/>
                  </a:lnTo>
                  <a:lnTo>
                    <a:pt x="153" y="185"/>
                  </a:lnTo>
                  <a:lnTo>
                    <a:pt x="162" y="193"/>
                  </a:lnTo>
                  <a:lnTo>
                    <a:pt x="171" y="202"/>
                  </a:lnTo>
                  <a:lnTo>
                    <a:pt x="185" y="211"/>
                  </a:lnTo>
                  <a:lnTo>
                    <a:pt x="194" y="215"/>
                  </a:lnTo>
                  <a:lnTo>
                    <a:pt x="204" y="220"/>
                  </a:lnTo>
                  <a:lnTo>
                    <a:pt x="213" y="229"/>
                  </a:lnTo>
                  <a:lnTo>
                    <a:pt x="222" y="233"/>
                  </a:lnTo>
                  <a:lnTo>
                    <a:pt x="232" y="237"/>
                  </a:lnTo>
                  <a:lnTo>
                    <a:pt x="245" y="242"/>
                  </a:lnTo>
                  <a:lnTo>
                    <a:pt x="255" y="246"/>
                  </a:lnTo>
                  <a:lnTo>
                    <a:pt x="264" y="251"/>
                  </a:lnTo>
                  <a:lnTo>
                    <a:pt x="273" y="255"/>
                  </a:lnTo>
                  <a:lnTo>
                    <a:pt x="282" y="259"/>
                  </a:lnTo>
                  <a:lnTo>
                    <a:pt x="292" y="264"/>
                  </a:lnTo>
                  <a:lnTo>
                    <a:pt x="306" y="268"/>
                  </a:lnTo>
                  <a:lnTo>
                    <a:pt x="315" y="268"/>
                  </a:lnTo>
                  <a:lnTo>
                    <a:pt x="324" y="273"/>
                  </a:lnTo>
                  <a:lnTo>
                    <a:pt x="333" y="277"/>
                  </a:lnTo>
                </a:path>
              </a:pathLst>
            </a:custGeom>
            <a:noFill/>
            <a:ln w="28575"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39112" name="Picture 200" descr="http://impact.asu.edu/C11Loc/layout_m.pn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838200" y="1524000"/>
            <a:ext cx="2966983" cy="4381246"/>
          </a:xfrm>
          <a:prstGeom prst="rect">
            <a:avLst/>
          </a:prstGeom>
          <a:noFill/>
        </p:spPr>
      </p:pic>
      <p:sp>
        <p:nvSpPr>
          <p:cNvPr id="205" name="TextBox 204"/>
          <p:cNvSpPr txBox="1"/>
          <p:nvPr/>
        </p:nvSpPr>
        <p:spPr>
          <a:xfrm>
            <a:off x="1076902" y="990600"/>
            <a:ext cx="2818657" cy="461665"/>
          </a:xfrm>
          <a:prstGeom prst="rect">
            <a:avLst/>
          </a:prstGeom>
          <a:noFill/>
        </p:spPr>
        <p:txBody>
          <a:bodyPr wrap="none" rtlCol="0">
            <a:spAutoFit/>
          </a:bodyPr>
          <a:lstStyle/>
          <a:p>
            <a:pPr algn="ctr"/>
            <a:r>
              <a:rPr lang="en-US" sz="2400" dirty="0" smtClean="0"/>
              <a:t>50 Node deployment</a:t>
            </a:r>
          </a:p>
        </p:txBody>
      </p:sp>
      <p:grpSp>
        <p:nvGrpSpPr>
          <p:cNvPr id="39115" name="Group 203"/>
          <p:cNvGrpSpPr>
            <a:grpSpLocks noChangeAspect="1"/>
          </p:cNvGrpSpPr>
          <p:nvPr/>
        </p:nvGrpSpPr>
        <p:grpSpPr bwMode="auto">
          <a:xfrm>
            <a:off x="9055100" y="5029200"/>
            <a:ext cx="6718300" cy="5076825"/>
            <a:chOff x="5704" y="3168"/>
            <a:chExt cx="4232" cy="3198"/>
          </a:xfrm>
        </p:grpSpPr>
        <p:sp>
          <p:nvSpPr>
            <p:cNvPr id="39114" name="AutoShape 202"/>
            <p:cNvSpPr>
              <a:spLocks noChangeAspect="1" noChangeArrowheads="1" noTextEdit="1"/>
            </p:cNvSpPr>
            <p:nvPr/>
          </p:nvSpPr>
          <p:spPr bwMode="auto">
            <a:xfrm>
              <a:off x="5704" y="3168"/>
              <a:ext cx="4232" cy="3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16" name="Rectangle 204"/>
            <p:cNvSpPr>
              <a:spLocks noChangeArrowheads="1"/>
            </p:cNvSpPr>
            <p:nvPr/>
          </p:nvSpPr>
          <p:spPr bwMode="auto">
            <a:xfrm>
              <a:off x="6256" y="3440"/>
              <a:ext cx="3279" cy="249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17" name="Rectangle 205"/>
            <p:cNvSpPr>
              <a:spLocks noChangeArrowheads="1"/>
            </p:cNvSpPr>
            <p:nvPr/>
          </p:nvSpPr>
          <p:spPr bwMode="auto">
            <a:xfrm>
              <a:off x="6256" y="3440"/>
              <a:ext cx="3279" cy="2495"/>
            </a:xfrm>
            <a:prstGeom prst="rect">
              <a:avLst/>
            </a:prstGeom>
            <a:no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18" name="Freeform 206"/>
            <p:cNvSpPr>
              <a:spLocks/>
            </p:cNvSpPr>
            <p:nvPr/>
          </p:nvSpPr>
          <p:spPr bwMode="auto">
            <a:xfrm>
              <a:off x="9535"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19" name="Freeform 207"/>
            <p:cNvSpPr>
              <a:spLocks/>
            </p:cNvSpPr>
            <p:nvPr/>
          </p:nvSpPr>
          <p:spPr bwMode="auto">
            <a:xfrm>
              <a:off x="8984"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0" name="Freeform 208"/>
            <p:cNvSpPr>
              <a:spLocks/>
            </p:cNvSpPr>
            <p:nvPr/>
          </p:nvSpPr>
          <p:spPr bwMode="auto">
            <a:xfrm>
              <a:off x="8440"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1" name="Freeform 209"/>
            <p:cNvSpPr>
              <a:spLocks/>
            </p:cNvSpPr>
            <p:nvPr/>
          </p:nvSpPr>
          <p:spPr bwMode="auto">
            <a:xfrm>
              <a:off x="7896"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2" name="Freeform 210"/>
            <p:cNvSpPr>
              <a:spLocks/>
            </p:cNvSpPr>
            <p:nvPr/>
          </p:nvSpPr>
          <p:spPr bwMode="auto">
            <a:xfrm>
              <a:off x="7344"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3" name="Freeform 211"/>
            <p:cNvSpPr>
              <a:spLocks/>
            </p:cNvSpPr>
            <p:nvPr/>
          </p:nvSpPr>
          <p:spPr bwMode="auto">
            <a:xfrm>
              <a:off x="6800"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4" name="Freeform 212"/>
            <p:cNvSpPr>
              <a:spLocks/>
            </p:cNvSpPr>
            <p:nvPr/>
          </p:nvSpPr>
          <p:spPr bwMode="auto">
            <a:xfrm>
              <a:off x="6256" y="3440"/>
              <a:ext cx="1" cy="2495"/>
            </a:xfrm>
            <a:custGeom>
              <a:avLst/>
              <a:gdLst/>
              <a:ahLst/>
              <a:cxnLst>
                <a:cxn ang="0">
                  <a:pos x="0" y="330"/>
                </a:cxn>
                <a:cxn ang="0">
                  <a:pos x="0" y="0"/>
                </a:cxn>
                <a:cxn ang="0">
                  <a:pos x="0" y="0"/>
                </a:cxn>
              </a:cxnLst>
              <a:rect l="0" t="0" r="r" b="b"/>
              <a:pathLst>
                <a:path h="330">
                  <a:moveTo>
                    <a:pt x="0" y="330"/>
                  </a:moveTo>
                  <a:lnTo>
                    <a:pt x="0" y="0"/>
                  </a:lnTo>
                  <a:lnTo>
                    <a:pt x="0"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5" name="Freeform 213"/>
            <p:cNvSpPr>
              <a:spLocks/>
            </p:cNvSpPr>
            <p:nvPr/>
          </p:nvSpPr>
          <p:spPr bwMode="auto">
            <a:xfrm>
              <a:off x="6256" y="5935"/>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6" name="Freeform 214"/>
            <p:cNvSpPr>
              <a:spLocks/>
            </p:cNvSpPr>
            <p:nvPr/>
          </p:nvSpPr>
          <p:spPr bwMode="auto">
            <a:xfrm>
              <a:off x="6256" y="5519"/>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7" name="Freeform 215"/>
            <p:cNvSpPr>
              <a:spLocks/>
            </p:cNvSpPr>
            <p:nvPr/>
          </p:nvSpPr>
          <p:spPr bwMode="auto">
            <a:xfrm>
              <a:off x="6256" y="5103"/>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8" name="Freeform 216"/>
            <p:cNvSpPr>
              <a:spLocks/>
            </p:cNvSpPr>
            <p:nvPr/>
          </p:nvSpPr>
          <p:spPr bwMode="auto">
            <a:xfrm>
              <a:off x="6256" y="4687"/>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29" name="Freeform 217"/>
            <p:cNvSpPr>
              <a:spLocks/>
            </p:cNvSpPr>
            <p:nvPr/>
          </p:nvSpPr>
          <p:spPr bwMode="auto">
            <a:xfrm>
              <a:off x="6256" y="4272"/>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0" name="Freeform 218"/>
            <p:cNvSpPr>
              <a:spLocks/>
            </p:cNvSpPr>
            <p:nvPr/>
          </p:nvSpPr>
          <p:spPr bwMode="auto">
            <a:xfrm>
              <a:off x="6256" y="3856"/>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1" name="Freeform 219"/>
            <p:cNvSpPr>
              <a:spLocks/>
            </p:cNvSpPr>
            <p:nvPr/>
          </p:nvSpPr>
          <p:spPr bwMode="auto">
            <a:xfrm>
              <a:off x="6256" y="3440"/>
              <a:ext cx="3279" cy="1"/>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2" name="Line 220"/>
            <p:cNvSpPr>
              <a:spLocks noChangeShapeType="1"/>
            </p:cNvSpPr>
            <p:nvPr/>
          </p:nvSpPr>
          <p:spPr bwMode="auto">
            <a:xfrm flipH="1">
              <a:off x="6256" y="3440"/>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3" name="Line 221"/>
            <p:cNvSpPr>
              <a:spLocks noChangeShapeType="1"/>
            </p:cNvSpPr>
            <p:nvPr/>
          </p:nvSpPr>
          <p:spPr bwMode="auto">
            <a:xfrm flipH="1">
              <a:off x="6256" y="5935"/>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4" name="Line 222"/>
            <p:cNvSpPr>
              <a:spLocks noChangeShapeType="1"/>
            </p:cNvSpPr>
            <p:nvPr/>
          </p:nvSpPr>
          <p:spPr bwMode="auto">
            <a:xfrm flipV="1">
              <a:off x="6256" y="3440"/>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5" name="Line 223"/>
            <p:cNvSpPr>
              <a:spLocks noChangeShapeType="1"/>
            </p:cNvSpPr>
            <p:nvPr/>
          </p:nvSpPr>
          <p:spPr bwMode="auto">
            <a:xfrm flipV="1">
              <a:off x="9535" y="3440"/>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6" name="Line 224"/>
            <p:cNvSpPr>
              <a:spLocks noChangeShapeType="1"/>
            </p:cNvSpPr>
            <p:nvPr/>
          </p:nvSpPr>
          <p:spPr bwMode="auto">
            <a:xfrm flipH="1">
              <a:off x="6256" y="5935"/>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7" name="Line 225"/>
            <p:cNvSpPr>
              <a:spLocks noChangeShapeType="1"/>
            </p:cNvSpPr>
            <p:nvPr/>
          </p:nvSpPr>
          <p:spPr bwMode="auto">
            <a:xfrm flipV="1">
              <a:off x="6256" y="3440"/>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8" name="Line 226"/>
            <p:cNvSpPr>
              <a:spLocks noChangeShapeType="1"/>
            </p:cNvSpPr>
            <p:nvPr/>
          </p:nvSpPr>
          <p:spPr bwMode="auto">
            <a:xfrm flipV="1">
              <a:off x="9535"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39" name="Line 227"/>
            <p:cNvSpPr>
              <a:spLocks noChangeShapeType="1"/>
            </p:cNvSpPr>
            <p:nvPr/>
          </p:nvSpPr>
          <p:spPr bwMode="auto">
            <a:xfrm>
              <a:off x="9535"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0" name="Rectangle 228"/>
            <p:cNvSpPr>
              <a:spLocks noChangeArrowheads="1"/>
            </p:cNvSpPr>
            <p:nvPr/>
          </p:nvSpPr>
          <p:spPr bwMode="auto">
            <a:xfrm>
              <a:off x="9354" y="5957"/>
              <a:ext cx="408"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-100</a:t>
              </a:r>
              <a:endParaRPr kumimoji="0" lang="en-US" sz="1800" b="0" i="0" u="none" strike="noStrike" cap="none" normalizeH="0" baseline="0" smtClean="0">
                <a:ln>
                  <a:noFill/>
                </a:ln>
                <a:solidFill>
                  <a:schemeClr val="tx1"/>
                </a:solidFill>
                <a:effectLst/>
                <a:latin typeface="Arial" pitchFamily="34" charset="0"/>
              </a:endParaRPr>
            </a:p>
          </p:txBody>
        </p:sp>
        <p:sp>
          <p:nvSpPr>
            <p:cNvPr id="39141" name="Line 229"/>
            <p:cNvSpPr>
              <a:spLocks noChangeShapeType="1"/>
            </p:cNvSpPr>
            <p:nvPr/>
          </p:nvSpPr>
          <p:spPr bwMode="auto">
            <a:xfrm flipV="1">
              <a:off x="8984"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2" name="Line 230"/>
            <p:cNvSpPr>
              <a:spLocks noChangeShapeType="1"/>
            </p:cNvSpPr>
            <p:nvPr/>
          </p:nvSpPr>
          <p:spPr bwMode="auto">
            <a:xfrm>
              <a:off x="8984"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3" name="Rectangle 231"/>
            <p:cNvSpPr>
              <a:spLocks noChangeArrowheads="1"/>
            </p:cNvSpPr>
            <p:nvPr/>
          </p:nvSpPr>
          <p:spPr bwMode="auto">
            <a:xfrm>
              <a:off x="8848" y="595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-90</a:t>
              </a:r>
              <a:endParaRPr kumimoji="0" lang="en-US" sz="1800" b="0" i="0" u="none" strike="noStrike" cap="none" normalizeH="0" baseline="0" smtClean="0">
                <a:ln>
                  <a:noFill/>
                </a:ln>
                <a:solidFill>
                  <a:schemeClr val="tx1"/>
                </a:solidFill>
                <a:effectLst/>
                <a:latin typeface="Arial" pitchFamily="34" charset="0"/>
              </a:endParaRPr>
            </a:p>
          </p:txBody>
        </p:sp>
        <p:sp>
          <p:nvSpPr>
            <p:cNvPr id="39144" name="Line 232"/>
            <p:cNvSpPr>
              <a:spLocks noChangeShapeType="1"/>
            </p:cNvSpPr>
            <p:nvPr/>
          </p:nvSpPr>
          <p:spPr bwMode="auto">
            <a:xfrm flipV="1">
              <a:off x="8440"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5" name="Line 233"/>
            <p:cNvSpPr>
              <a:spLocks noChangeShapeType="1"/>
            </p:cNvSpPr>
            <p:nvPr/>
          </p:nvSpPr>
          <p:spPr bwMode="auto">
            <a:xfrm>
              <a:off x="8440"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6" name="Rectangle 234"/>
            <p:cNvSpPr>
              <a:spLocks noChangeArrowheads="1"/>
            </p:cNvSpPr>
            <p:nvPr/>
          </p:nvSpPr>
          <p:spPr bwMode="auto">
            <a:xfrm>
              <a:off x="8304" y="595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-80</a:t>
              </a:r>
              <a:endParaRPr kumimoji="0" lang="en-US" sz="1800" b="0" i="0" u="none" strike="noStrike" cap="none" normalizeH="0" baseline="0" smtClean="0">
                <a:ln>
                  <a:noFill/>
                </a:ln>
                <a:solidFill>
                  <a:schemeClr val="tx1"/>
                </a:solidFill>
                <a:effectLst/>
                <a:latin typeface="Arial" pitchFamily="34" charset="0"/>
              </a:endParaRPr>
            </a:p>
          </p:txBody>
        </p:sp>
        <p:sp>
          <p:nvSpPr>
            <p:cNvPr id="39147" name="Line 235"/>
            <p:cNvSpPr>
              <a:spLocks noChangeShapeType="1"/>
            </p:cNvSpPr>
            <p:nvPr/>
          </p:nvSpPr>
          <p:spPr bwMode="auto">
            <a:xfrm flipV="1">
              <a:off x="7896"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8" name="Line 236"/>
            <p:cNvSpPr>
              <a:spLocks noChangeShapeType="1"/>
            </p:cNvSpPr>
            <p:nvPr/>
          </p:nvSpPr>
          <p:spPr bwMode="auto">
            <a:xfrm>
              <a:off x="7896"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49" name="Rectangle 237"/>
            <p:cNvSpPr>
              <a:spLocks noChangeArrowheads="1"/>
            </p:cNvSpPr>
            <p:nvPr/>
          </p:nvSpPr>
          <p:spPr bwMode="auto">
            <a:xfrm>
              <a:off x="7760" y="595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-70</a:t>
              </a:r>
              <a:endParaRPr kumimoji="0" lang="en-US" sz="1800" b="0" i="0" u="none" strike="noStrike" cap="none" normalizeH="0" baseline="0" smtClean="0">
                <a:ln>
                  <a:noFill/>
                </a:ln>
                <a:solidFill>
                  <a:schemeClr val="tx1"/>
                </a:solidFill>
                <a:effectLst/>
                <a:latin typeface="Arial" pitchFamily="34" charset="0"/>
              </a:endParaRPr>
            </a:p>
          </p:txBody>
        </p:sp>
        <p:sp>
          <p:nvSpPr>
            <p:cNvPr id="39150" name="Line 238"/>
            <p:cNvSpPr>
              <a:spLocks noChangeShapeType="1"/>
            </p:cNvSpPr>
            <p:nvPr/>
          </p:nvSpPr>
          <p:spPr bwMode="auto">
            <a:xfrm flipV="1">
              <a:off x="7344"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51" name="Line 239"/>
            <p:cNvSpPr>
              <a:spLocks noChangeShapeType="1"/>
            </p:cNvSpPr>
            <p:nvPr/>
          </p:nvSpPr>
          <p:spPr bwMode="auto">
            <a:xfrm>
              <a:off x="7344"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52" name="Rectangle 240"/>
            <p:cNvSpPr>
              <a:spLocks noChangeArrowheads="1"/>
            </p:cNvSpPr>
            <p:nvPr/>
          </p:nvSpPr>
          <p:spPr bwMode="auto">
            <a:xfrm>
              <a:off x="7208" y="595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-60</a:t>
              </a:r>
              <a:endParaRPr kumimoji="0" lang="en-US" sz="1800" b="0" i="0" u="none" strike="noStrike" cap="none" normalizeH="0" baseline="0" smtClean="0">
                <a:ln>
                  <a:noFill/>
                </a:ln>
                <a:solidFill>
                  <a:schemeClr val="tx1"/>
                </a:solidFill>
                <a:effectLst/>
                <a:latin typeface="Arial" pitchFamily="34" charset="0"/>
              </a:endParaRPr>
            </a:p>
          </p:txBody>
        </p:sp>
        <p:sp>
          <p:nvSpPr>
            <p:cNvPr id="39153" name="Line 241"/>
            <p:cNvSpPr>
              <a:spLocks noChangeShapeType="1"/>
            </p:cNvSpPr>
            <p:nvPr/>
          </p:nvSpPr>
          <p:spPr bwMode="auto">
            <a:xfrm flipV="1">
              <a:off x="6800"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54" name="Line 242"/>
            <p:cNvSpPr>
              <a:spLocks noChangeShapeType="1"/>
            </p:cNvSpPr>
            <p:nvPr/>
          </p:nvSpPr>
          <p:spPr bwMode="auto">
            <a:xfrm>
              <a:off x="6800"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55" name="Rectangle 243"/>
            <p:cNvSpPr>
              <a:spLocks noChangeArrowheads="1"/>
            </p:cNvSpPr>
            <p:nvPr/>
          </p:nvSpPr>
          <p:spPr bwMode="auto">
            <a:xfrm>
              <a:off x="6664" y="595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-50</a:t>
              </a:r>
              <a:endParaRPr kumimoji="0" lang="en-US" sz="1800" b="0" i="0" u="none" strike="noStrike" cap="none" normalizeH="0" baseline="0" smtClean="0">
                <a:ln>
                  <a:noFill/>
                </a:ln>
                <a:solidFill>
                  <a:schemeClr val="tx1"/>
                </a:solidFill>
                <a:effectLst/>
                <a:latin typeface="Arial" pitchFamily="34" charset="0"/>
              </a:endParaRPr>
            </a:p>
          </p:txBody>
        </p:sp>
        <p:sp>
          <p:nvSpPr>
            <p:cNvPr id="39156" name="Line 244"/>
            <p:cNvSpPr>
              <a:spLocks noChangeShapeType="1"/>
            </p:cNvSpPr>
            <p:nvPr/>
          </p:nvSpPr>
          <p:spPr bwMode="auto">
            <a:xfrm flipV="1">
              <a:off x="6256" y="5897"/>
              <a:ext cx="1" cy="3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57" name="Line 245"/>
            <p:cNvSpPr>
              <a:spLocks noChangeShapeType="1"/>
            </p:cNvSpPr>
            <p:nvPr/>
          </p:nvSpPr>
          <p:spPr bwMode="auto">
            <a:xfrm>
              <a:off x="6256" y="3440"/>
              <a:ext cx="1" cy="3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58" name="Rectangle 246"/>
            <p:cNvSpPr>
              <a:spLocks noChangeArrowheads="1"/>
            </p:cNvSpPr>
            <p:nvPr/>
          </p:nvSpPr>
          <p:spPr bwMode="auto">
            <a:xfrm>
              <a:off x="6120" y="5957"/>
              <a:ext cx="31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-40</a:t>
              </a:r>
              <a:endParaRPr kumimoji="0" lang="en-US" sz="1800" b="0" i="0" u="none" strike="noStrike" cap="none" normalizeH="0" baseline="0" smtClean="0">
                <a:ln>
                  <a:noFill/>
                </a:ln>
                <a:solidFill>
                  <a:schemeClr val="tx1"/>
                </a:solidFill>
                <a:effectLst/>
                <a:latin typeface="Arial" pitchFamily="34" charset="0"/>
              </a:endParaRPr>
            </a:p>
          </p:txBody>
        </p:sp>
        <p:sp>
          <p:nvSpPr>
            <p:cNvPr id="39159" name="Line 247"/>
            <p:cNvSpPr>
              <a:spLocks noChangeShapeType="1"/>
            </p:cNvSpPr>
            <p:nvPr/>
          </p:nvSpPr>
          <p:spPr bwMode="auto">
            <a:xfrm>
              <a:off x="6256" y="5935"/>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0" name="Line 248"/>
            <p:cNvSpPr>
              <a:spLocks noChangeShapeType="1"/>
            </p:cNvSpPr>
            <p:nvPr/>
          </p:nvSpPr>
          <p:spPr bwMode="auto">
            <a:xfrm flipH="1">
              <a:off x="9498" y="5935"/>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1" name="Rectangle 249"/>
            <p:cNvSpPr>
              <a:spLocks noChangeArrowheads="1"/>
            </p:cNvSpPr>
            <p:nvPr/>
          </p:nvSpPr>
          <p:spPr bwMode="auto">
            <a:xfrm>
              <a:off x="6135" y="5844"/>
              <a:ext cx="166"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0</a:t>
              </a:r>
              <a:endParaRPr kumimoji="0" lang="en-US" sz="1800" b="0" i="0" u="none" strike="noStrike" cap="none" normalizeH="0" baseline="0" smtClean="0">
                <a:ln>
                  <a:noFill/>
                </a:ln>
                <a:solidFill>
                  <a:schemeClr val="tx1"/>
                </a:solidFill>
                <a:effectLst/>
                <a:latin typeface="Arial" pitchFamily="34" charset="0"/>
              </a:endParaRPr>
            </a:p>
          </p:txBody>
        </p:sp>
        <p:sp>
          <p:nvSpPr>
            <p:cNvPr id="39162" name="Line 250"/>
            <p:cNvSpPr>
              <a:spLocks noChangeShapeType="1"/>
            </p:cNvSpPr>
            <p:nvPr/>
          </p:nvSpPr>
          <p:spPr bwMode="auto">
            <a:xfrm>
              <a:off x="6256" y="5519"/>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3" name="Line 251"/>
            <p:cNvSpPr>
              <a:spLocks noChangeShapeType="1"/>
            </p:cNvSpPr>
            <p:nvPr/>
          </p:nvSpPr>
          <p:spPr bwMode="auto">
            <a:xfrm flipH="1">
              <a:off x="9498" y="5519"/>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4" name="Rectangle 252"/>
            <p:cNvSpPr>
              <a:spLocks noChangeArrowheads="1"/>
            </p:cNvSpPr>
            <p:nvPr/>
          </p:nvSpPr>
          <p:spPr bwMode="auto">
            <a:xfrm>
              <a:off x="6135" y="5428"/>
              <a:ext cx="166"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5</a:t>
              </a:r>
              <a:endParaRPr kumimoji="0" lang="en-US" sz="1800" b="0" i="0" u="none" strike="noStrike" cap="none" normalizeH="0" baseline="0" smtClean="0">
                <a:ln>
                  <a:noFill/>
                </a:ln>
                <a:solidFill>
                  <a:schemeClr val="tx1"/>
                </a:solidFill>
                <a:effectLst/>
                <a:latin typeface="Arial" pitchFamily="34" charset="0"/>
              </a:endParaRPr>
            </a:p>
          </p:txBody>
        </p:sp>
        <p:sp>
          <p:nvSpPr>
            <p:cNvPr id="39165" name="Line 253"/>
            <p:cNvSpPr>
              <a:spLocks noChangeShapeType="1"/>
            </p:cNvSpPr>
            <p:nvPr/>
          </p:nvSpPr>
          <p:spPr bwMode="auto">
            <a:xfrm>
              <a:off x="6256" y="5103"/>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6" name="Line 254"/>
            <p:cNvSpPr>
              <a:spLocks noChangeShapeType="1"/>
            </p:cNvSpPr>
            <p:nvPr/>
          </p:nvSpPr>
          <p:spPr bwMode="auto">
            <a:xfrm flipH="1">
              <a:off x="9498" y="5103"/>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7" name="Rectangle 255"/>
            <p:cNvSpPr>
              <a:spLocks noChangeArrowheads="1"/>
            </p:cNvSpPr>
            <p:nvPr/>
          </p:nvSpPr>
          <p:spPr bwMode="auto">
            <a:xfrm>
              <a:off x="6044" y="5013"/>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10</a:t>
              </a:r>
              <a:endParaRPr kumimoji="0" lang="en-US" sz="1800" b="0" i="0" u="none" strike="noStrike" cap="none" normalizeH="0" baseline="0" smtClean="0">
                <a:ln>
                  <a:noFill/>
                </a:ln>
                <a:solidFill>
                  <a:schemeClr val="tx1"/>
                </a:solidFill>
                <a:effectLst/>
                <a:latin typeface="Arial" pitchFamily="34" charset="0"/>
              </a:endParaRPr>
            </a:p>
          </p:txBody>
        </p:sp>
        <p:sp>
          <p:nvSpPr>
            <p:cNvPr id="39168" name="Line 256"/>
            <p:cNvSpPr>
              <a:spLocks noChangeShapeType="1"/>
            </p:cNvSpPr>
            <p:nvPr/>
          </p:nvSpPr>
          <p:spPr bwMode="auto">
            <a:xfrm>
              <a:off x="6256" y="4687"/>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69" name="Line 257"/>
            <p:cNvSpPr>
              <a:spLocks noChangeShapeType="1"/>
            </p:cNvSpPr>
            <p:nvPr/>
          </p:nvSpPr>
          <p:spPr bwMode="auto">
            <a:xfrm flipH="1">
              <a:off x="9498" y="4687"/>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0" name="Rectangle 258"/>
            <p:cNvSpPr>
              <a:spLocks noChangeArrowheads="1"/>
            </p:cNvSpPr>
            <p:nvPr/>
          </p:nvSpPr>
          <p:spPr bwMode="auto">
            <a:xfrm>
              <a:off x="6044" y="4597"/>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15</a:t>
              </a:r>
              <a:endParaRPr kumimoji="0" lang="en-US" sz="1800" b="0" i="0" u="none" strike="noStrike" cap="none" normalizeH="0" baseline="0" smtClean="0">
                <a:ln>
                  <a:noFill/>
                </a:ln>
                <a:solidFill>
                  <a:schemeClr val="tx1"/>
                </a:solidFill>
                <a:effectLst/>
                <a:latin typeface="Arial" pitchFamily="34" charset="0"/>
              </a:endParaRPr>
            </a:p>
          </p:txBody>
        </p:sp>
        <p:sp>
          <p:nvSpPr>
            <p:cNvPr id="39171" name="Line 259"/>
            <p:cNvSpPr>
              <a:spLocks noChangeShapeType="1"/>
            </p:cNvSpPr>
            <p:nvPr/>
          </p:nvSpPr>
          <p:spPr bwMode="auto">
            <a:xfrm>
              <a:off x="6256" y="4272"/>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2" name="Line 260"/>
            <p:cNvSpPr>
              <a:spLocks noChangeShapeType="1"/>
            </p:cNvSpPr>
            <p:nvPr/>
          </p:nvSpPr>
          <p:spPr bwMode="auto">
            <a:xfrm flipH="1">
              <a:off x="9498" y="4272"/>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3" name="Rectangle 261"/>
            <p:cNvSpPr>
              <a:spLocks noChangeArrowheads="1"/>
            </p:cNvSpPr>
            <p:nvPr/>
          </p:nvSpPr>
          <p:spPr bwMode="auto">
            <a:xfrm>
              <a:off x="6044" y="4181"/>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20</a:t>
              </a:r>
              <a:endParaRPr kumimoji="0" lang="en-US" sz="1800" b="0" i="0" u="none" strike="noStrike" cap="none" normalizeH="0" baseline="0" smtClean="0">
                <a:ln>
                  <a:noFill/>
                </a:ln>
                <a:solidFill>
                  <a:schemeClr val="tx1"/>
                </a:solidFill>
                <a:effectLst/>
                <a:latin typeface="Arial" pitchFamily="34" charset="0"/>
              </a:endParaRPr>
            </a:p>
          </p:txBody>
        </p:sp>
        <p:sp>
          <p:nvSpPr>
            <p:cNvPr id="39174" name="Line 262"/>
            <p:cNvSpPr>
              <a:spLocks noChangeShapeType="1"/>
            </p:cNvSpPr>
            <p:nvPr/>
          </p:nvSpPr>
          <p:spPr bwMode="auto">
            <a:xfrm>
              <a:off x="6256" y="3856"/>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5" name="Line 263"/>
            <p:cNvSpPr>
              <a:spLocks noChangeShapeType="1"/>
            </p:cNvSpPr>
            <p:nvPr/>
          </p:nvSpPr>
          <p:spPr bwMode="auto">
            <a:xfrm flipH="1">
              <a:off x="9498" y="3856"/>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6" name="Rectangle 264"/>
            <p:cNvSpPr>
              <a:spLocks noChangeArrowheads="1"/>
            </p:cNvSpPr>
            <p:nvPr/>
          </p:nvSpPr>
          <p:spPr bwMode="auto">
            <a:xfrm>
              <a:off x="6044" y="3765"/>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25</a:t>
              </a:r>
              <a:endParaRPr kumimoji="0" lang="en-US" sz="1800" b="0" i="0" u="none" strike="noStrike" cap="none" normalizeH="0" baseline="0" smtClean="0">
                <a:ln>
                  <a:noFill/>
                </a:ln>
                <a:solidFill>
                  <a:schemeClr val="tx1"/>
                </a:solidFill>
                <a:effectLst/>
                <a:latin typeface="Arial" pitchFamily="34" charset="0"/>
              </a:endParaRPr>
            </a:p>
          </p:txBody>
        </p:sp>
        <p:sp>
          <p:nvSpPr>
            <p:cNvPr id="39177" name="Line 265"/>
            <p:cNvSpPr>
              <a:spLocks noChangeShapeType="1"/>
            </p:cNvSpPr>
            <p:nvPr/>
          </p:nvSpPr>
          <p:spPr bwMode="auto">
            <a:xfrm>
              <a:off x="6256" y="3440"/>
              <a:ext cx="3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8" name="Line 266"/>
            <p:cNvSpPr>
              <a:spLocks noChangeShapeType="1"/>
            </p:cNvSpPr>
            <p:nvPr/>
          </p:nvSpPr>
          <p:spPr bwMode="auto">
            <a:xfrm flipH="1">
              <a:off x="9498" y="3440"/>
              <a:ext cx="3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79" name="Rectangle 267"/>
            <p:cNvSpPr>
              <a:spLocks noChangeArrowheads="1"/>
            </p:cNvSpPr>
            <p:nvPr/>
          </p:nvSpPr>
          <p:spPr bwMode="auto">
            <a:xfrm>
              <a:off x="6044" y="3349"/>
              <a:ext cx="257"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30</a:t>
              </a:r>
              <a:endParaRPr kumimoji="0" lang="en-US" sz="1800" b="0" i="0" u="none" strike="noStrike" cap="none" normalizeH="0" baseline="0" smtClean="0">
                <a:ln>
                  <a:noFill/>
                </a:ln>
                <a:solidFill>
                  <a:schemeClr val="tx1"/>
                </a:solidFill>
                <a:effectLst/>
                <a:latin typeface="Arial" pitchFamily="34" charset="0"/>
              </a:endParaRPr>
            </a:p>
          </p:txBody>
        </p:sp>
        <p:sp>
          <p:nvSpPr>
            <p:cNvPr id="39180" name="Line 268"/>
            <p:cNvSpPr>
              <a:spLocks noChangeShapeType="1"/>
            </p:cNvSpPr>
            <p:nvPr/>
          </p:nvSpPr>
          <p:spPr bwMode="auto">
            <a:xfrm flipH="1">
              <a:off x="6256" y="3440"/>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81" name="Line 269"/>
            <p:cNvSpPr>
              <a:spLocks noChangeShapeType="1"/>
            </p:cNvSpPr>
            <p:nvPr/>
          </p:nvSpPr>
          <p:spPr bwMode="auto">
            <a:xfrm flipH="1">
              <a:off x="6256" y="5935"/>
              <a:ext cx="3279"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82" name="Line 270"/>
            <p:cNvSpPr>
              <a:spLocks noChangeShapeType="1"/>
            </p:cNvSpPr>
            <p:nvPr/>
          </p:nvSpPr>
          <p:spPr bwMode="auto">
            <a:xfrm flipV="1">
              <a:off x="6256" y="3440"/>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83" name="Line 271"/>
            <p:cNvSpPr>
              <a:spLocks noChangeShapeType="1"/>
            </p:cNvSpPr>
            <p:nvPr/>
          </p:nvSpPr>
          <p:spPr bwMode="auto">
            <a:xfrm flipV="1">
              <a:off x="9535" y="3440"/>
              <a:ext cx="1" cy="249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84" name="Rectangle 272"/>
            <p:cNvSpPr>
              <a:spLocks noChangeArrowheads="1"/>
            </p:cNvSpPr>
            <p:nvPr/>
          </p:nvSpPr>
          <p:spPr bwMode="auto">
            <a:xfrm>
              <a:off x="8772" y="5103"/>
              <a:ext cx="159" cy="83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85" name="Rectangle 273"/>
            <p:cNvSpPr>
              <a:spLocks noChangeArrowheads="1"/>
            </p:cNvSpPr>
            <p:nvPr/>
          </p:nvSpPr>
          <p:spPr bwMode="auto">
            <a:xfrm>
              <a:off x="8772" y="5103"/>
              <a:ext cx="159" cy="83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86" name="Rectangle 274"/>
            <p:cNvSpPr>
              <a:spLocks noChangeArrowheads="1"/>
            </p:cNvSpPr>
            <p:nvPr/>
          </p:nvSpPr>
          <p:spPr bwMode="auto">
            <a:xfrm>
              <a:off x="8621" y="5103"/>
              <a:ext cx="151" cy="83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87" name="Rectangle 275"/>
            <p:cNvSpPr>
              <a:spLocks noChangeArrowheads="1"/>
            </p:cNvSpPr>
            <p:nvPr/>
          </p:nvSpPr>
          <p:spPr bwMode="auto">
            <a:xfrm>
              <a:off x="8621" y="5103"/>
              <a:ext cx="151" cy="83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88" name="Rectangle 276"/>
            <p:cNvSpPr>
              <a:spLocks noChangeArrowheads="1"/>
            </p:cNvSpPr>
            <p:nvPr/>
          </p:nvSpPr>
          <p:spPr bwMode="auto">
            <a:xfrm>
              <a:off x="8462" y="4272"/>
              <a:ext cx="159" cy="1663"/>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89" name="Rectangle 277"/>
            <p:cNvSpPr>
              <a:spLocks noChangeArrowheads="1"/>
            </p:cNvSpPr>
            <p:nvPr/>
          </p:nvSpPr>
          <p:spPr bwMode="auto">
            <a:xfrm>
              <a:off x="8462" y="4272"/>
              <a:ext cx="159" cy="1663"/>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0" name="Rectangle 278"/>
            <p:cNvSpPr>
              <a:spLocks noChangeArrowheads="1"/>
            </p:cNvSpPr>
            <p:nvPr/>
          </p:nvSpPr>
          <p:spPr bwMode="auto">
            <a:xfrm>
              <a:off x="8304" y="4771"/>
              <a:ext cx="158" cy="1164"/>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1" name="Rectangle 279"/>
            <p:cNvSpPr>
              <a:spLocks noChangeArrowheads="1"/>
            </p:cNvSpPr>
            <p:nvPr/>
          </p:nvSpPr>
          <p:spPr bwMode="auto">
            <a:xfrm>
              <a:off x="8304" y="4771"/>
              <a:ext cx="158" cy="1164"/>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2" name="Rectangle 280"/>
            <p:cNvSpPr>
              <a:spLocks noChangeArrowheads="1"/>
            </p:cNvSpPr>
            <p:nvPr/>
          </p:nvSpPr>
          <p:spPr bwMode="auto">
            <a:xfrm>
              <a:off x="8152" y="3440"/>
              <a:ext cx="152" cy="2495"/>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3" name="Rectangle 281"/>
            <p:cNvSpPr>
              <a:spLocks noChangeArrowheads="1"/>
            </p:cNvSpPr>
            <p:nvPr/>
          </p:nvSpPr>
          <p:spPr bwMode="auto">
            <a:xfrm>
              <a:off x="8152" y="3440"/>
              <a:ext cx="152" cy="2495"/>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4" name="Rectangle 282"/>
            <p:cNvSpPr>
              <a:spLocks noChangeArrowheads="1"/>
            </p:cNvSpPr>
            <p:nvPr/>
          </p:nvSpPr>
          <p:spPr bwMode="auto">
            <a:xfrm>
              <a:off x="7994" y="4105"/>
              <a:ext cx="158" cy="1830"/>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5" name="Rectangle 283"/>
            <p:cNvSpPr>
              <a:spLocks noChangeArrowheads="1"/>
            </p:cNvSpPr>
            <p:nvPr/>
          </p:nvSpPr>
          <p:spPr bwMode="auto">
            <a:xfrm>
              <a:off x="7994" y="4105"/>
              <a:ext cx="158" cy="1830"/>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6" name="Rectangle 284"/>
            <p:cNvSpPr>
              <a:spLocks noChangeArrowheads="1"/>
            </p:cNvSpPr>
            <p:nvPr/>
          </p:nvSpPr>
          <p:spPr bwMode="auto">
            <a:xfrm>
              <a:off x="7843" y="4438"/>
              <a:ext cx="151" cy="1497"/>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7" name="Rectangle 285"/>
            <p:cNvSpPr>
              <a:spLocks noChangeArrowheads="1"/>
            </p:cNvSpPr>
            <p:nvPr/>
          </p:nvSpPr>
          <p:spPr bwMode="auto">
            <a:xfrm>
              <a:off x="7843" y="4438"/>
              <a:ext cx="151" cy="1497"/>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8" name="Rectangle 286"/>
            <p:cNvSpPr>
              <a:spLocks noChangeArrowheads="1"/>
            </p:cNvSpPr>
            <p:nvPr/>
          </p:nvSpPr>
          <p:spPr bwMode="auto">
            <a:xfrm>
              <a:off x="7684" y="4105"/>
              <a:ext cx="159" cy="1830"/>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199" name="Rectangle 287"/>
            <p:cNvSpPr>
              <a:spLocks noChangeArrowheads="1"/>
            </p:cNvSpPr>
            <p:nvPr/>
          </p:nvSpPr>
          <p:spPr bwMode="auto">
            <a:xfrm>
              <a:off x="7684" y="4105"/>
              <a:ext cx="159" cy="1830"/>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200" name="Rectangle 288"/>
            <p:cNvSpPr>
              <a:spLocks noChangeArrowheads="1"/>
            </p:cNvSpPr>
            <p:nvPr/>
          </p:nvSpPr>
          <p:spPr bwMode="auto">
            <a:xfrm>
              <a:off x="7525" y="5103"/>
              <a:ext cx="159" cy="832"/>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201" name="Rectangle 289"/>
            <p:cNvSpPr>
              <a:spLocks noChangeArrowheads="1"/>
            </p:cNvSpPr>
            <p:nvPr/>
          </p:nvSpPr>
          <p:spPr bwMode="auto">
            <a:xfrm>
              <a:off x="7525" y="5103"/>
              <a:ext cx="159" cy="832"/>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202" name="Rectangle 290"/>
            <p:cNvSpPr>
              <a:spLocks noChangeArrowheads="1"/>
            </p:cNvSpPr>
            <p:nvPr/>
          </p:nvSpPr>
          <p:spPr bwMode="auto">
            <a:xfrm>
              <a:off x="7374" y="5270"/>
              <a:ext cx="151" cy="665"/>
            </a:xfrm>
            <a:prstGeom prst="rect">
              <a:avLst/>
            </a:prstGeom>
            <a:solidFill>
              <a:srgbClr val="00008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203" name="Rectangle 291"/>
            <p:cNvSpPr>
              <a:spLocks noChangeArrowheads="1"/>
            </p:cNvSpPr>
            <p:nvPr/>
          </p:nvSpPr>
          <p:spPr bwMode="auto">
            <a:xfrm>
              <a:off x="7374" y="5270"/>
              <a:ext cx="151" cy="665"/>
            </a:xfrm>
            <a:prstGeom prst="rect">
              <a:avLst/>
            </a:prstGeom>
            <a:noFill/>
            <a:ln w="0">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204" name="Rectangle 292"/>
            <p:cNvSpPr>
              <a:spLocks noChangeArrowheads="1"/>
            </p:cNvSpPr>
            <p:nvPr/>
          </p:nvSpPr>
          <p:spPr bwMode="auto">
            <a:xfrm>
              <a:off x="7472" y="6139"/>
              <a:ext cx="899"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RSS [dBm]</a:t>
              </a:r>
              <a:endParaRPr kumimoji="0" lang="en-US" sz="1800" b="0" i="0" u="none" strike="noStrike" cap="none" normalizeH="0" baseline="0" smtClean="0">
                <a:ln>
                  <a:noFill/>
                </a:ln>
                <a:solidFill>
                  <a:schemeClr val="tx1"/>
                </a:solidFill>
                <a:effectLst/>
                <a:latin typeface="Arial" pitchFamily="34" charset="0"/>
              </a:endParaRPr>
            </a:p>
          </p:txBody>
        </p:sp>
        <p:sp>
          <p:nvSpPr>
            <p:cNvPr id="39205" name="Rectangle 293"/>
            <p:cNvSpPr>
              <a:spLocks noChangeArrowheads="1"/>
            </p:cNvSpPr>
            <p:nvPr/>
          </p:nvSpPr>
          <p:spPr bwMode="auto">
            <a:xfrm rot="16200000">
              <a:off x="5659" y="4542"/>
              <a:ext cx="514"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Count</a:t>
              </a:r>
              <a:endParaRPr kumimoji="0" lang="en-US" sz="1800" b="0" i="0" u="none" strike="noStrike" cap="none" normalizeH="0" baseline="0" smtClean="0">
                <a:ln>
                  <a:noFill/>
                </a:ln>
                <a:solidFill>
                  <a:schemeClr val="tx1"/>
                </a:solidFill>
                <a:effectLst/>
                <a:latin typeface="Arial" pitchFamily="34" charset="0"/>
              </a:endParaRPr>
            </a:p>
          </p:txBody>
        </p:sp>
        <p:sp>
          <p:nvSpPr>
            <p:cNvPr id="39206" name="Rectangle 294"/>
            <p:cNvSpPr>
              <a:spLocks noChangeArrowheads="1"/>
            </p:cNvSpPr>
            <p:nvPr/>
          </p:nvSpPr>
          <p:spPr bwMode="auto">
            <a:xfrm>
              <a:off x="7049" y="3168"/>
              <a:ext cx="1768" cy="2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100" b="0" i="0" u="none" strike="noStrike" cap="none" normalizeH="0" baseline="0" smtClean="0">
                  <a:ln>
                    <a:noFill/>
                  </a:ln>
                  <a:solidFill>
                    <a:srgbClr val="000000"/>
                  </a:solidFill>
                  <a:effectLst/>
                  <a:latin typeface="Helvetica" pitchFamily="34" charset="0"/>
                </a:rPr>
                <a:t>Nodes at distance 13m</a:t>
              </a:r>
              <a:endParaRPr kumimoji="0" lang="en-US" sz="1800" b="0" i="0" u="none" strike="noStrike" cap="none" normalizeH="0" baseline="0" smtClean="0">
                <a:ln>
                  <a:noFill/>
                </a:ln>
                <a:solidFill>
                  <a:schemeClr val="tx1"/>
                </a:solidFill>
                <a:effectLst/>
                <a:latin typeface="Arial" pitchFamily="34" charset="0"/>
              </a:endParaRPr>
            </a:p>
          </p:txBody>
        </p:sp>
      </p:grpSp>
      <p:sp>
        <p:nvSpPr>
          <p:cNvPr id="300" name="Rectangle 299"/>
          <p:cNvSpPr/>
          <p:nvPr/>
        </p:nvSpPr>
        <p:spPr>
          <a:xfrm>
            <a:off x="2027745" y="1803402"/>
            <a:ext cx="1430200" cy="646331"/>
          </a:xfrm>
          <a:prstGeom prst="rect">
            <a:avLst/>
          </a:prstGeom>
        </p:spPr>
        <p:txBody>
          <a:bodyPr wrap="none">
            <a:spAutoFit/>
          </a:bodyPr>
          <a:lstStyle/>
          <a:p>
            <a:pPr algn="ctr"/>
            <a:r>
              <a:rPr lang="en-US" b="1" dirty="0" smtClean="0"/>
              <a:t>Building C11,</a:t>
            </a:r>
          </a:p>
          <a:p>
            <a:pPr algn="ctr"/>
            <a:r>
              <a:rPr lang="en-US" b="1" dirty="0" smtClean="0"/>
              <a:t>Chandler AZ</a:t>
            </a:r>
          </a:p>
        </p:txBody>
      </p:sp>
      <p:sp>
        <p:nvSpPr>
          <p:cNvPr id="301" name="Rectangle 300"/>
          <p:cNvSpPr/>
          <p:nvPr/>
        </p:nvSpPr>
        <p:spPr>
          <a:xfrm>
            <a:off x="224970" y="5929086"/>
            <a:ext cx="4209166" cy="369332"/>
          </a:xfrm>
          <a:prstGeom prst="rect">
            <a:avLst/>
          </a:prstGeom>
        </p:spPr>
        <p:txBody>
          <a:bodyPr wrap="none">
            <a:spAutoFit/>
          </a:bodyPr>
          <a:lstStyle/>
          <a:p>
            <a:pPr algn="ctr"/>
            <a:r>
              <a:rPr lang="en-US" dirty="0" smtClean="0"/>
              <a:t>Measurements collected on April 14, 2008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fontAlgn="auto">
              <a:spcAft>
                <a:spcPts val="0"/>
              </a:spcAft>
              <a:defRPr/>
            </a:pPr>
            <a:r>
              <a:rPr lang="en-US" dirty="0" smtClean="0"/>
              <a:t>1D Localization</a:t>
            </a:r>
            <a:endParaRPr lang="en-US" dirty="0"/>
          </a:p>
        </p:txBody>
      </p:sp>
      <p:sp>
        <p:nvSpPr>
          <p:cNvPr id="103" name="TextBox 102"/>
          <p:cNvSpPr txBox="1">
            <a:spLocks noChangeArrowheads="1"/>
          </p:cNvSpPr>
          <p:nvPr/>
        </p:nvSpPr>
        <p:spPr bwMode="auto">
          <a:xfrm>
            <a:off x="5029200" y="990600"/>
            <a:ext cx="3886200" cy="461665"/>
          </a:xfrm>
          <a:prstGeom prst="rect">
            <a:avLst/>
          </a:prstGeom>
          <a:noFill/>
          <a:ln w="9525">
            <a:noFill/>
            <a:miter lim="800000"/>
            <a:headEnd/>
            <a:tailEnd/>
          </a:ln>
        </p:spPr>
        <p:txBody>
          <a:bodyPr wrap="square">
            <a:spAutoFit/>
          </a:bodyPr>
          <a:lstStyle/>
          <a:p>
            <a:r>
              <a:rPr lang="en-US" sz="2400" b="1" dirty="0" smtClean="0">
                <a:latin typeface="Calibri" pitchFamily="34" charset="0"/>
              </a:rPr>
              <a:t>Connectivity Measurements:</a:t>
            </a:r>
            <a:endParaRPr lang="en-US" sz="2400" b="1" dirty="0">
              <a:latin typeface="Calibri" pitchFamily="34" charset="0"/>
            </a:endParaRPr>
          </a:p>
        </p:txBody>
      </p:sp>
      <p:grpSp>
        <p:nvGrpSpPr>
          <p:cNvPr id="41" name="Group 210"/>
          <p:cNvGrpSpPr>
            <a:grpSpLocks/>
          </p:cNvGrpSpPr>
          <p:nvPr/>
        </p:nvGrpSpPr>
        <p:grpSpPr bwMode="auto">
          <a:xfrm>
            <a:off x="4089432" y="1801811"/>
            <a:ext cx="711168" cy="1505202"/>
            <a:chOff x="2211394" y="4953000"/>
            <a:chExt cx="711219" cy="1506457"/>
          </a:xfrm>
        </p:grpSpPr>
        <p:cxnSp>
          <p:nvCxnSpPr>
            <p:cNvPr id="212" name="Straight Connector 211"/>
            <p:cNvCxnSpPr/>
            <p:nvPr/>
          </p:nvCxnSpPr>
          <p:spPr>
            <a:xfrm rot="5400000">
              <a:off x="2237910" y="5528157"/>
              <a:ext cx="1156664" cy="6350"/>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213" name="Down Arrow 212"/>
            <p:cNvSpPr>
              <a:spLocks noChangeAspect="1"/>
            </p:cNvSpPr>
            <p:nvPr/>
          </p:nvSpPr>
          <p:spPr>
            <a:xfrm flipV="1">
              <a:off x="2693997" y="6133497"/>
              <a:ext cx="228616" cy="3002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14" name="Picture 143"/>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211394" y="6181161"/>
              <a:ext cx="457201" cy="278296"/>
            </a:xfrm>
            <a:prstGeom prst="rect">
              <a:avLst/>
            </a:prstGeom>
            <a:noFill/>
            <a:ln w="9525">
              <a:noFill/>
              <a:miter lim="800000"/>
              <a:headEnd/>
              <a:tailEnd/>
            </a:ln>
            <a:effectLst/>
          </p:spPr>
        </p:pic>
      </p:grpSp>
      <p:grpSp>
        <p:nvGrpSpPr>
          <p:cNvPr id="48" name="Group 214"/>
          <p:cNvGrpSpPr>
            <a:grpSpLocks/>
          </p:cNvGrpSpPr>
          <p:nvPr/>
        </p:nvGrpSpPr>
        <p:grpSpPr bwMode="auto">
          <a:xfrm>
            <a:off x="1447832" y="1801804"/>
            <a:ext cx="716160" cy="1493844"/>
            <a:chOff x="2212976" y="4953000"/>
            <a:chExt cx="716210" cy="1495092"/>
          </a:xfrm>
        </p:grpSpPr>
        <p:cxnSp>
          <p:nvCxnSpPr>
            <p:cNvPr id="216" name="Straight Connector 215"/>
            <p:cNvCxnSpPr/>
            <p:nvPr/>
          </p:nvCxnSpPr>
          <p:spPr>
            <a:xfrm rot="5400000">
              <a:off x="2237909" y="5528157"/>
              <a:ext cx="1156664" cy="6350"/>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217" name="Down Arrow 216"/>
            <p:cNvSpPr>
              <a:spLocks noChangeAspect="1"/>
            </p:cNvSpPr>
            <p:nvPr/>
          </p:nvSpPr>
          <p:spPr>
            <a:xfrm flipV="1">
              <a:off x="2700570" y="6133497"/>
              <a:ext cx="228616" cy="3002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18" name="Picture 143"/>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212976" y="6169796"/>
              <a:ext cx="457200" cy="278296"/>
            </a:xfrm>
            <a:prstGeom prst="rect">
              <a:avLst/>
            </a:prstGeom>
            <a:noFill/>
            <a:ln w="9525">
              <a:noFill/>
              <a:miter lim="800000"/>
              <a:headEnd/>
              <a:tailEnd/>
            </a:ln>
            <a:effectLst/>
          </p:spPr>
        </p:pic>
      </p:grpSp>
      <p:grpSp>
        <p:nvGrpSpPr>
          <p:cNvPr id="49" name="Group 247"/>
          <p:cNvGrpSpPr>
            <a:grpSpLocks/>
          </p:cNvGrpSpPr>
          <p:nvPr/>
        </p:nvGrpSpPr>
        <p:grpSpPr bwMode="auto">
          <a:xfrm>
            <a:off x="2619375" y="1454150"/>
            <a:ext cx="989013" cy="979487"/>
            <a:chOff x="533399" y="4724400"/>
            <a:chExt cx="989691" cy="978897"/>
          </a:xfrm>
        </p:grpSpPr>
        <p:grpSp>
          <p:nvGrpSpPr>
            <p:cNvPr id="50" name="Group 248"/>
            <p:cNvGrpSpPr>
              <a:grpSpLocks/>
            </p:cNvGrpSpPr>
            <p:nvPr/>
          </p:nvGrpSpPr>
          <p:grpSpPr bwMode="auto">
            <a:xfrm>
              <a:off x="914400" y="4724400"/>
              <a:ext cx="608690" cy="978897"/>
              <a:chOff x="3171700" y="5088575"/>
              <a:chExt cx="608690" cy="978897"/>
            </a:xfrm>
          </p:grpSpPr>
          <p:grpSp>
            <p:nvGrpSpPr>
              <p:cNvPr id="51" name="Group 111"/>
              <p:cNvGrpSpPr/>
              <p:nvPr/>
            </p:nvGrpSpPr>
            <p:grpSpPr>
              <a:xfrm>
                <a:off x="3276600" y="5410200"/>
                <a:ext cx="503790" cy="657272"/>
                <a:chOff x="2438400" y="3014667"/>
                <a:chExt cx="304800" cy="338133"/>
              </a:xfrm>
              <a:solidFill>
                <a:schemeClr val="accent3">
                  <a:lumMod val="60000"/>
                  <a:lumOff val="40000"/>
                </a:schemeClr>
              </a:solidFill>
            </p:grpSpPr>
            <p:sp>
              <p:nvSpPr>
                <p:cNvPr id="280" name="Rectangle 279"/>
                <p:cNvSpPr/>
                <p:nvPr/>
              </p:nvSpPr>
              <p:spPr>
                <a:xfrm>
                  <a:off x="2438400" y="3200400"/>
                  <a:ext cx="304800" cy="152400"/>
                </a:xfrm>
                <a:prstGeom prst="rect">
                  <a:avLst/>
                </a:prstGeom>
                <a:grpFill/>
                <a:ln w="38100">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81" name="Straight Connector 280"/>
                <p:cNvCxnSpPr>
                  <a:endCxn id="280" idx="0"/>
                </p:cNvCxnSpPr>
                <p:nvPr/>
              </p:nvCxnSpPr>
              <p:spPr>
                <a:xfrm rot="5400000">
                  <a:off x="2501110" y="3104358"/>
                  <a:ext cx="185733" cy="6351"/>
                </a:xfrm>
                <a:prstGeom prst="line">
                  <a:avLst/>
                </a:prstGeom>
                <a:grpFill/>
                <a:ln w="38100">
                  <a:solidFill>
                    <a:schemeClr val="accent3">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2" name="Group 117"/>
              <p:cNvGrpSpPr>
                <a:grpSpLocks/>
              </p:cNvGrpSpPr>
              <p:nvPr/>
            </p:nvGrpSpPr>
            <p:grpSpPr bwMode="auto">
              <a:xfrm>
                <a:off x="3171700" y="5088575"/>
                <a:ext cx="566774" cy="675803"/>
                <a:chOff x="7358026" y="2167347"/>
                <a:chExt cx="566774" cy="675803"/>
              </a:xfrm>
            </p:grpSpPr>
            <p:sp>
              <p:nvSpPr>
                <p:cNvPr id="277" name="Arc 276"/>
                <p:cNvSpPr/>
                <p:nvPr/>
              </p:nvSpPr>
              <p:spPr>
                <a:xfrm flipH="1">
                  <a:off x="7464722" y="2289510"/>
                  <a:ext cx="354255" cy="422021"/>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8" name="Arc 277"/>
                <p:cNvSpPr/>
                <p:nvPr/>
              </p:nvSpPr>
              <p:spPr>
                <a:xfrm flipH="1">
                  <a:off x="7358286" y="2167347"/>
                  <a:ext cx="567126" cy="675868"/>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9" name="Arc 278"/>
                <p:cNvSpPr/>
                <p:nvPr/>
              </p:nvSpPr>
              <p:spPr>
                <a:xfrm flipH="1">
                  <a:off x="7558448" y="2394222"/>
                  <a:ext cx="176334" cy="206251"/>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grpSp>
          <p:nvGrpSpPr>
            <p:cNvPr id="53" name="Group 249"/>
            <p:cNvGrpSpPr/>
            <p:nvPr/>
          </p:nvGrpSpPr>
          <p:grpSpPr>
            <a:xfrm>
              <a:off x="533399" y="4724406"/>
              <a:ext cx="380999" cy="381000"/>
              <a:chOff x="666750" y="4206875"/>
              <a:chExt cx="463550" cy="457200"/>
            </a:xfrm>
            <a:effectLst>
              <a:outerShdw blurRad="50800" dist="38100" dir="2700000" algn="tl" rotWithShape="0">
                <a:prstClr val="black">
                  <a:alpha val="40000"/>
                </a:prstClr>
              </a:outerShdw>
            </a:effectLst>
          </p:grpSpPr>
          <p:cxnSp>
            <p:nvCxnSpPr>
              <p:cNvPr id="273" name="Straight Connector 272"/>
              <p:cNvCxnSpPr/>
              <p:nvPr/>
            </p:nvCxnSpPr>
            <p:spPr>
              <a:xfrm rot="16200000" flipH="1">
                <a:off x="628650" y="4464050"/>
                <a:ext cx="228600" cy="1524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rot="5400000" flipH="1" flipV="1">
                <a:off x="749300" y="4283075"/>
                <a:ext cx="457200" cy="3048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grpSp>
      </p:grpSp>
      <p:grpSp>
        <p:nvGrpSpPr>
          <p:cNvPr id="54" name="Group 272"/>
          <p:cNvGrpSpPr>
            <a:grpSpLocks/>
          </p:cNvGrpSpPr>
          <p:nvPr/>
        </p:nvGrpSpPr>
        <p:grpSpPr bwMode="auto">
          <a:xfrm>
            <a:off x="2803525" y="1460500"/>
            <a:ext cx="809625" cy="974725"/>
            <a:chOff x="4730260" y="4207653"/>
            <a:chExt cx="808590" cy="973947"/>
          </a:xfrm>
        </p:grpSpPr>
        <p:grpSp>
          <p:nvGrpSpPr>
            <p:cNvPr id="55" name="Group 119"/>
            <p:cNvGrpSpPr>
              <a:grpSpLocks/>
            </p:cNvGrpSpPr>
            <p:nvPr/>
          </p:nvGrpSpPr>
          <p:grpSpPr bwMode="auto">
            <a:xfrm>
              <a:off x="4962900" y="4207653"/>
              <a:ext cx="566774" cy="675803"/>
              <a:chOff x="7358026" y="2167347"/>
              <a:chExt cx="566774" cy="675803"/>
            </a:xfrm>
          </p:grpSpPr>
          <p:sp>
            <p:nvSpPr>
              <p:cNvPr id="291" name="Arc 290"/>
              <p:cNvSpPr/>
              <p:nvPr/>
            </p:nvSpPr>
            <p:spPr>
              <a:xfrm flipH="1">
                <a:off x="7464677" y="2289486"/>
                <a:ext cx="353561" cy="421938"/>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92" name="Arc 291"/>
              <p:cNvSpPr/>
              <p:nvPr/>
            </p:nvSpPr>
            <p:spPr>
              <a:xfrm flipH="1">
                <a:off x="7358450" y="2167347"/>
                <a:ext cx="566013" cy="675735"/>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93" name="Arc 292"/>
              <p:cNvSpPr/>
              <p:nvPr/>
            </p:nvSpPr>
            <p:spPr>
              <a:xfrm flipH="1">
                <a:off x="7558220" y="2394178"/>
                <a:ext cx="175987" cy="206210"/>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56" name="Group 131"/>
            <p:cNvGrpSpPr>
              <a:grpSpLocks/>
            </p:cNvGrpSpPr>
            <p:nvPr/>
          </p:nvGrpSpPr>
          <p:grpSpPr bwMode="auto">
            <a:xfrm>
              <a:off x="4730260" y="4219528"/>
              <a:ext cx="808590" cy="962072"/>
              <a:chOff x="6324600" y="5181600"/>
              <a:chExt cx="808590" cy="962072"/>
            </a:xfrm>
          </p:grpSpPr>
          <p:grpSp>
            <p:nvGrpSpPr>
              <p:cNvPr id="57" name="Group 99"/>
              <p:cNvGrpSpPr/>
              <p:nvPr/>
            </p:nvGrpSpPr>
            <p:grpSpPr>
              <a:xfrm>
                <a:off x="6629400" y="5486400"/>
                <a:ext cx="503790" cy="657272"/>
                <a:chOff x="2438400" y="3014667"/>
                <a:chExt cx="304800" cy="338133"/>
              </a:xfrm>
              <a:solidFill>
                <a:schemeClr val="accent6"/>
              </a:solidFill>
            </p:grpSpPr>
            <p:sp>
              <p:nvSpPr>
                <p:cNvPr id="289" name="Rectangle 288"/>
                <p:cNvSpPr/>
                <p:nvPr/>
              </p:nvSpPr>
              <p:spPr>
                <a:xfrm>
                  <a:off x="2438400" y="3200400"/>
                  <a:ext cx="304800" cy="152400"/>
                </a:xfrm>
                <a:prstGeom prst="rect">
                  <a:avLst/>
                </a:prstGeom>
                <a:solidFill>
                  <a:srgbClr val="FF0000"/>
                </a:solidFill>
                <a:ln w="38100">
                  <a:solidFill>
                    <a:schemeClr val="accent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90" name="Straight Connector 289"/>
                <p:cNvCxnSpPr>
                  <a:endCxn id="289"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8" name="Group 130"/>
              <p:cNvGrpSpPr/>
              <p:nvPr/>
            </p:nvGrpSpPr>
            <p:grpSpPr>
              <a:xfrm>
                <a:off x="6324600" y="5181600"/>
                <a:ext cx="381000" cy="457200"/>
                <a:chOff x="7543800" y="5029200"/>
                <a:chExt cx="381000" cy="457200"/>
              </a:xfrm>
              <a:effectLst>
                <a:outerShdw blurRad="50800" dist="38100" dir="2700000" algn="tl" rotWithShape="0">
                  <a:prstClr val="black">
                    <a:alpha val="40000"/>
                  </a:prstClr>
                </a:outerShdw>
              </a:effectLst>
            </p:grpSpPr>
            <p:cxnSp>
              <p:nvCxnSpPr>
                <p:cNvPr id="287" name="Straight Connector 286"/>
                <p:cNvCxnSpPr/>
                <p:nvPr/>
              </p:nvCxnSpPr>
              <p:spPr>
                <a:xfrm rot="16200000" flipH="1">
                  <a:off x="7543800" y="5029200"/>
                  <a:ext cx="381000" cy="3810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rot="5400000" flipH="1" flipV="1">
                  <a:off x="7505700" y="5143500"/>
                  <a:ext cx="381000" cy="3048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grpSp>
        </p:grpSp>
      </p:grpSp>
      <p:grpSp>
        <p:nvGrpSpPr>
          <p:cNvPr id="59" name="Group 108"/>
          <p:cNvGrpSpPr>
            <a:grpSpLocks/>
          </p:cNvGrpSpPr>
          <p:nvPr/>
        </p:nvGrpSpPr>
        <p:grpSpPr bwMode="auto">
          <a:xfrm>
            <a:off x="0" y="1438065"/>
            <a:ext cx="4933950" cy="1573424"/>
            <a:chOff x="647700" y="3951071"/>
            <a:chExt cx="4933307" cy="1572645"/>
          </a:xfrm>
        </p:grpSpPr>
        <p:grpSp>
          <p:nvGrpSpPr>
            <p:cNvPr id="60" name="Group 65"/>
            <p:cNvGrpSpPr>
              <a:grpSpLocks/>
            </p:cNvGrpSpPr>
            <p:nvPr/>
          </p:nvGrpSpPr>
          <p:grpSpPr bwMode="auto">
            <a:xfrm>
              <a:off x="898492" y="3951071"/>
              <a:ext cx="642854" cy="1013012"/>
              <a:chOff x="913834" y="2032190"/>
              <a:chExt cx="642854" cy="1013012"/>
            </a:xfrm>
          </p:grpSpPr>
          <p:grpSp>
            <p:nvGrpSpPr>
              <p:cNvPr id="61" name="Group 30"/>
              <p:cNvGrpSpPr>
                <a:grpSpLocks/>
              </p:cNvGrpSpPr>
              <p:nvPr/>
            </p:nvGrpSpPr>
            <p:grpSpPr bwMode="auto">
              <a:xfrm>
                <a:off x="990024" y="2032190"/>
                <a:ext cx="566664" cy="675940"/>
                <a:chOff x="3618878" y="2954023"/>
                <a:chExt cx="609482" cy="609724"/>
              </a:xfrm>
            </p:grpSpPr>
            <p:sp>
              <p:nvSpPr>
                <p:cNvPr id="71" name="Arc 70"/>
                <p:cNvSpPr/>
                <p:nvPr/>
              </p:nvSpPr>
              <p:spPr>
                <a:xfrm>
                  <a:off x="3733262" y="3048676"/>
                  <a:ext cx="380712" cy="380720"/>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2" name="Arc 71"/>
                <p:cNvSpPr/>
                <p:nvPr/>
              </p:nvSpPr>
              <p:spPr>
                <a:xfrm>
                  <a:off x="3618878" y="2954023"/>
                  <a:ext cx="609482" cy="609724"/>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3" name="Arc 72"/>
                <p:cNvSpPr/>
                <p:nvPr/>
              </p:nvSpPr>
              <p:spPr>
                <a:xfrm>
                  <a:off x="3823744" y="3143140"/>
                  <a:ext cx="189503" cy="186066"/>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2" name="Group 46"/>
              <p:cNvGrpSpPr>
                <a:grpSpLocks/>
              </p:cNvGrpSpPr>
              <p:nvPr/>
            </p:nvGrpSpPr>
            <p:grpSpPr bwMode="auto">
              <a:xfrm>
                <a:off x="913834" y="2388301"/>
                <a:ext cx="503172" cy="656901"/>
                <a:chOff x="2438121" y="3028093"/>
                <a:chExt cx="304434" cy="337942"/>
              </a:xfrm>
            </p:grpSpPr>
            <p:cxnSp>
              <p:nvCxnSpPr>
                <p:cNvPr id="69" name="Straight Connector 68"/>
                <p:cNvCxnSpPr>
                  <a:endCxn id="70" idx="0"/>
                </p:cNvCxnSpPr>
                <p:nvPr/>
              </p:nvCxnSpPr>
              <p:spPr>
                <a:xfrm rot="5400000">
                  <a:off x="2501052" y="3117860"/>
                  <a:ext cx="185295" cy="5762"/>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2438121" y="3213390"/>
                  <a:ext cx="304434" cy="15264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0</a:t>
                  </a:r>
                </a:p>
              </p:txBody>
            </p:sp>
          </p:grpSp>
        </p:grpSp>
        <p:sp>
          <p:nvSpPr>
            <p:cNvPr id="74" name="Rectangle 73"/>
            <p:cNvSpPr/>
            <p:nvPr/>
          </p:nvSpPr>
          <p:spPr>
            <a:xfrm>
              <a:off x="647700" y="4958846"/>
              <a:ext cx="4890451" cy="382399"/>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338" name="Straight Connector 337"/>
            <p:cNvCxnSpPr/>
            <p:nvPr/>
          </p:nvCxnSpPr>
          <p:spPr>
            <a:xfrm rot="5400000">
              <a:off x="3858056" y="5104029"/>
              <a:ext cx="304649" cy="158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1298" name="Picture 2"/>
            <p:cNvPicPr>
              <a:picLocks noChangeAspect="1" noChangeArrowheads="1"/>
            </p:cNvPicPr>
            <p:nvPr/>
          </p:nvPicPr>
          <p:blipFill>
            <a:blip r:embed="rId4" cstate="print"/>
            <a:srcRect/>
            <a:stretch>
              <a:fillRect/>
            </a:stretch>
          </p:blipFill>
          <p:spPr bwMode="auto">
            <a:xfrm>
              <a:off x="1500165" y="5095088"/>
              <a:ext cx="4080842" cy="428628"/>
            </a:xfrm>
            <a:prstGeom prst="rect">
              <a:avLst/>
            </a:prstGeom>
            <a:noFill/>
            <a:ln w="9525">
              <a:noFill/>
              <a:miter lim="800000"/>
              <a:headEnd/>
              <a:tailEnd/>
            </a:ln>
          </p:spPr>
        </p:pic>
      </p:grpSp>
      <p:pic>
        <p:nvPicPr>
          <p:cNvPr id="340" name="Picture 6"/>
          <p:cNvPicPr>
            <a:picLocks noChangeAspect="1" noChangeArrowheads="1"/>
          </p:cNvPicPr>
          <p:nvPr/>
        </p:nvPicPr>
        <p:blipFill>
          <a:blip r:embed="rId5" cstate="print"/>
          <a:srcRect/>
          <a:stretch>
            <a:fillRect/>
          </a:stretch>
        </p:blipFill>
        <p:spPr bwMode="auto">
          <a:xfrm>
            <a:off x="5181600" y="1757065"/>
            <a:ext cx="3313112" cy="857250"/>
          </a:xfrm>
          <a:prstGeom prst="rect">
            <a:avLst/>
          </a:prstGeom>
          <a:noFill/>
          <a:ln w="9525">
            <a:noFill/>
            <a:miter lim="800000"/>
            <a:headEnd/>
            <a:tailEnd/>
          </a:ln>
        </p:spPr>
      </p:pic>
      <p:grpSp>
        <p:nvGrpSpPr>
          <p:cNvPr id="64" name="Group 30"/>
          <p:cNvGrpSpPr>
            <a:grpSpLocks/>
          </p:cNvGrpSpPr>
          <p:nvPr/>
        </p:nvGrpSpPr>
        <p:grpSpPr bwMode="auto">
          <a:xfrm>
            <a:off x="2997200" y="1431925"/>
            <a:ext cx="617538" cy="1001712"/>
            <a:chOff x="3660598" y="2014947"/>
            <a:chExt cx="616867" cy="1000612"/>
          </a:xfrm>
        </p:grpSpPr>
        <p:grpSp>
          <p:nvGrpSpPr>
            <p:cNvPr id="66" name="Group 34"/>
            <p:cNvGrpSpPr>
              <a:grpSpLocks/>
            </p:cNvGrpSpPr>
            <p:nvPr/>
          </p:nvGrpSpPr>
          <p:grpSpPr bwMode="auto">
            <a:xfrm flipH="1">
              <a:off x="3660598" y="2014947"/>
              <a:ext cx="566774" cy="675803"/>
              <a:chOff x="3619496" y="2938467"/>
              <a:chExt cx="609600" cy="609600"/>
            </a:xfrm>
          </p:grpSpPr>
          <p:sp>
            <p:nvSpPr>
              <p:cNvPr id="106" name="Arc 105"/>
              <p:cNvSpPr/>
              <p:nvPr/>
            </p:nvSpPr>
            <p:spPr>
              <a:xfrm>
                <a:off x="3734473" y="3048608"/>
                <a:ext cx="380347" cy="380490"/>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7" name="Arc 106"/>
              <p:cNvSpPr/>
              <p:nvPr/>
            </p:nvSpPr>
            <p:spPr>
              <a:xfrm>
                <a:off x="3620198" y="2938467"/>
                <a:ext cx="608898" cy="609356"/>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8" name="Arc 107"/>
              <p:cNvSpPr/>
              <p:nvPr/>
            </p:nvSpPr>
            <p:spPr>
              <a:xfrm>
                <a:off x="3824869" y="3143016"/>
                <a:ext cx="189322" cy="185954"/>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7" name="Group 38"/>
            <p:cNvGrpSpPr>
              <a:grpSpLocks/>
            </p:cNvGrpSpPr>
            <p:nvPr/>
          </p:nvGrpSpPr>
          <p:grpSpPr bwMode="auto">
            <a:xfrm>
              <a:off x="3773675" y="2358287"/>
              <a:ext cx="503790" cy="657272"/>
              <a:chOff x="2438400" y="3014667"/>
              <a:chExt cx="304800" cy="338133"/>
            </a:xfrm>
          </p:grpSpPr>
          <p:sp>
            <p:nvSpPr>
              <p:cNvPr id="104" name="Rectangle 103"/>
              <p:cNvSpPr/>
              <p:nvPr/>
            </p:nvSpPr>
            <p:spPr>
              <a:xfrm>
                <a:off x="2438106" y="3200247"/>
                <a:ext cx="305094" cy="152553"/>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105" name="Straight Connector 104"/>
              <p:cNvCxnSpPr>
                <a:endCxn id="104" idx="0"/>
              </p:cNvCxnSpPr>
              <p:nvPr/>
            </p:nvCxnSpPr>
            <p:spPr>
              <a:xfrm rot="5400000">
                <a:off x="2501418" y="3104297"/>
                <a:ext cx="185185" cy="6716"/>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grpSp>
        <p:nvGrpSpPr>
          <p:cNvPr id="68" name="Group 111"/>
          <p:cNvGrpSpPr>
            <a:grpSpLocks/>
          </p:cNvGrpSpPr>
          <p:nvPr/>
        </p:nvGrpSpPr>
        <p:grpSpPr bwMode="auto">
          <a:xfrm>
            <a:off x="2352675" y="990600"/>
            <a:ext cx="2416175" cy="457200"/>
            <a:chOff x="3000364" y="3324525"/>
            <a:chExt cx="2416938" cy="456906"/>
          </a:xfrm>
        </p:grpSpPr>
        <p:pic>
          <p:nvPicPr>
            <p:cNvPr id="11286" name="Picture 3"/>
            <p:cNvPicPr>
              <a:picLocks noChangeAspect="1" noChangeArrowheads="1"/>
            </p:cNvPicPr>
            <p:nvPr/>
          </p:nvPicPr>
          <p:blipFill>
            <a:blip r:embed="rId6" cstate="print"/>
            <a:srcRect/>
            <a:stretch>
              <a:fillRect/>
            </a:stretch>
          </p:blipFill>
          <p:spPr bwMode="auto">
            <a:xfrm>
              <a:off x="3000364" y="3429000"/>
              <a:ext cx="914400" cy="306766"/>
            </a:xfrm>
            <a:prstGeom prst="rect">
              <a:avLst/>
            </a:prstGeom>
            <a:noFill/>
            <a:ln w="9525">
              <a:noFill/>
              <a:miter lim="800000"/>
              <a:headEnd/>
              <a:tailEnd/>
            </a:ln>
          </p:spPr>
        </p:pic>
        <p:sp>
          <p:nvSpPr>
            <p:cNvPr id="11287" name="TextBox 110"/>
            <p:cNvSpPr txBox="1">
              <a:spLocks noChangeArrowheads="1"/>
            </p:cNvSpPr>
            <p:nvPr/>
          </p:nvSpPr>
          <p:spPr bwMode="auto">
            <a:xfrm>
              <a:off x="3959517" y="3324525"/>
              <a:ext cx="1457785" cy="456906"/>
            </a:xfrm>
            <a:prstGeom prst="rect">
              <a:avLst/>
            </a:prstGeom>
            <a:noFill/>
            <a:ln w="9525">
              <a:noFill/>
              <a:miter lim="800000"/>
              <a:headEnd/>
              <a:tailEnd/>
            </a:ln>
          </p:spPr>
          <p:txBody>
            <a:bodyPr wrap="none">
              <a:spAutoFit/>
            </a:bodyPr>
            <a:lstStyle/>
            <a:p>
              <a:r>
                <a:rPr lang="en-US" sz="2400" b="1" dirty="0">
                  <a:latin typeface="Calibri" pitchFamily="34" charset="0"/>
                </a:rPr>
                <a:t>= -72 </a:t>
              </a:r>
              <a:r>
                <a:rPr lang="en-US" sz="2400" b="1" dirty="0" err="1">
                  <a:latin typeface="Calibri" pitchFamily="34" charset="0"/>
                </a:rPr>
                <a:t>dBm</a:t>
              </a:r>
              <a:endParaRPr lang="en-US" sz="2400" b="1" dirty="0">
                <a:latin typeface="Calibri" pitchFamily="34" charset="0"/>
              </a:endParaRPr>
            </a:p>
          </p:txBody>
        </p:sp>
      </p:grpSp>
      <p:pic>
        <p:nvPicPr>
          <p:cNvPr id="112" name="Picture 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33400" y="3174522"/>
            <a:ext cx="4250561" cy="3357586"/>
          </a:xfrm>
          <a:prstGeom prst="rect">
            <a:avLst/>
          </a:prstGeom>
          <a:noFill/>
          <a:ln w="9525">
            <a:noFill/>
            <a:miter lim="800000"/>
            <a:headEnd/>
            <a:tailEnd/>
          </a:ln>
          <a:effectLst/>
        </p:spPr>
      </p:pic>
      <p:pic>
        <p:nvPicPr>
          <p:cNvPr id="113" name="Picture 3"/>
          <p:cNvPicPr>
            <a:picLocks noChangeAspect="1" noChangeArrowheads="1"/>
          </p:cNvPicPr>
          <p:nvPr/>
        </p:nvPicPr>
        <p:blipFill>
          <a:blip r:embed="rId8" cstate="print"/>
          <a:srcRect/>
          <a:stretch>
            <a:fillRect/>
          </a:stretch>
        </p:blipFill>
        <p:spPr bwMode="auto">
          <a:xfrm>
            <a:off x="1612785" y="3639018"/>
            <a:ext cx="2502015" cy="632968"/>
          </a:xfrm>
          <a:prstGeom prst="rect">
            <a:avLst/>
          </a:prstGeom>
          <a:noFill/>
          <a:ln w="9525">
            <a:noFill/>
            <a:miter lim="800000"/>
            <a:headEnd/>
            <a:tailEnd/>
          </a:ln>
          <a:effectLst/>
        </p:spPr>
      </p:pic>
      <p:pic>
        <p:nvPicPr>
          <p:cNvPr id="114"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1382727" y="5160508"/>
            <a:ext cx="522273" cy="206160"/>
          </a:xfrm>
          <a:prstGeom prst="rect">
            <a:avLst/>
          </a:prstGeom>
          <a:noFill/>
          <a:ln w="9525">
            <a:noFill/>
            <a:miter lim="800000"/>
            <a:headEnd/>
            <a:tailEnd/>
          </a:ln>
          <a:effectLst/>
        </p:spPr>
      </p:pic>
      <p:sp>
        <p:nvSpPr>
          <p:cNvPr id="115" name="Rectangle 114"/>
          <p:cNvSpPr/>
          <p:nvPr/>
        </p:nvSpPr>
        <p:spPr>
          <a:xfrm>
            <a:off x="4953000" y="3429000"/>
            <a:ext cx="3886200" cy="1569660"/>
          </a:xfrm>
          <a:prstGeom prst="rect">
            <a:avLst/>
          </a:prstGeom>
        </p:spPr>
        <p:txBody>
          <a:bodyPr wrap="square">
            <a:spAutoFit/>
          </a:bodyPr>
          <a:lstStyle/>
          <a:p>
            <a:pPr algn="ctr"/>
            <a:r>
              <a:rPr lang="en-US" sz="2400" dirty="0" smtClean="0"/>
              <a:t>Connectivity is binary       </a:t>
            </a:r>
            <a:r>
              <a:rPr lang="en-US" sz="2400" b="1" dirty="0" smtClean="0"/>
              <a:t>random variable</a:t>
            </a:r>
            <a:r>
              <a:rPr lang="en-US" sz="2400" dirty="0" smtClean="0"/>
              <a:t>.</a:t>
            </a:r>
          </a:p>
          <a:p>
            <a:pPr algn="ctr"/>
            <a:r>
              <a:rPr lang="en-US" sz="2400" dirty="0" smtClean="0"/>
              <a:t>The probability of the event </a:t>
            </a:r>
          </a:p>
          <a:p>
            <a:pPr algn="ctr"/>
            <a:r>
              <a:rPr lang="en-US" sz="2400" dirty="0" smtClean="0"/>
              <a:t>C = 1 (node connected) is:</a:t>
            </a:r>
            <a:endParaRPr lang="en-US" sz="2400" dirty="0"/>
          </a:p>
        </p:txBody>
      </p:sp>
      <p:grpSp>
        <p:nvGrpSpPr>
          <p:cNvPr id="116" name="Group 47"/>
          <p:cNvGrpSpPr/>
          <p:nvPr/>
        </p:nvGrpSpPr>
        <p:grpSpPr>
          <a:xfrm>
            <a:off x="3759678" y="5205624"/>
            <a:ext cx="5155722" cy="433176"/>
            <a:chOff x="3421568" y="3548066"/>
            <a:chExt cx="5155722" cy="433176"/>
          </a:xfrm>
        </p:grpSpPr>
        <p:pic>
          <p:nvPicPr>
            <p:cNvPr id="117" name="Picture 2"/>
            <p:cNvPicPr>
              <a:picLocks noChangeAspect="1" noChangeArrowheads="1"/>
            </p:cNvPicPr>
            <p:nvPr/>
          </p:nvPicPr>
          <p:blipFill>
            <a:blip r:embed="rId10" cstate="print"/>
            <a:srcRect/>
            <a:stretch>
              <a:fillRect/>
            </a:stretch>
          </p:blipFill>
          <p:spPr bwMode="auto">
            <a:xfrm>
              <a:off x="4648200" y="3548066"/>
              <a:ext cx="3929090" cy="433176"/>
            </a:xfrm>
            <a:prstGeom prst="rect">
              <a:avLst/>
            </a:prstGeom>
            <a:noFill/>
            <a:ln w="9525">
              <a:noFill/>
              <a:miter lim="800000"/>
              <a:headEnd/>
              <a:tailEnd/>
            </a:ln>
            <a:effectLst/>
          </p:spPr>
        </p:pic>
        <p:cxnSp>
          <p:nvCxnSpPr>
            <p:cNvPr id="118" name="Straight Arrow Connector 117"/>
            <p:cNvCxnSpPr/>
            <p:nvPr/>
          </p:nvCxnSpPr>
          <p:spPr>
            <a:xfrm>
              <a:off x="3421568" y="3787146"/>
              <a:ext cx="125251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pSp>
      <p:sp>
        <p:nvSpPr>
          <p:cNvPr id="75" name="TextBox 74"/>
          <p:cNvSpPr txBox="1"/>
          <p:nvPr/>
        </p:nvSpPr>
        <p:spPr>
          <a:xfrm>
            <a:off x="4776848" y="2722409"/>
            <a:ext cx="553357" cy="307777"/>
          </a:xfrm>
          <a:prstGeom prst="rect">
            <a:avLst/>
          </a:prstGeom>
          <a:noFill/>
        </p:spPr>
        <p:txBody>
          <a:bodyPr wrap="none" rtlCol="0">
            <a:spAutoFit/>
          </a:bodyPr>
          <a:lstStyle/>
          <a:p>
            <a:r>
              <a:rPr lang="en-US" sz="1400" dirty="0" err="1" smtClean="0">
                <a:latin typeface="Arial" pitchFamily="34" charset="0"/>
                <a:cs typeface="Arial" pitchFamily="34" charset="0"/>
              </a:rPr>
              <a:t>dBm</a:t>
            </a:r>
            <a:endParaRPr lang="en-US" sz="1400"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6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subTnLst>
                                    <p:set>
                                      <p:cBhvr override="childStyle">
                                        <p:cTn dur="1" fill="hold" display="0" masterRel="nextClick" afterEffect="1"/>
                                        <p:tgtEl>
                                          <p:spTgt spid="41"/>
                                        </p:tgtEl>
                                        <p:attrNameLst>
                                          <p:attrName>style.visibility</p:attrName>
                                        </p:attrNameLst>
                                      </p:cBhvr>
                                      <p:to>
                                        <p:strVal val="hidden"/>
                                      </p:to>
                                    </p:set>
                                  </p:subTnLst>
                                </p:cTn>
                              </p:par>
                              <p:par>
                                <p:cTn id="21" presetID="1" presetClass="exit" presetSubtype="0" fill="hold" nodeType="withEffect">
                                  <p:stCondLst>
                                    <p:cond delay="0"/>
                                  </p:stCondLst>
                                  <p:childTnLst>
                                    <p:set>
                                      <p:cBhvr>
                                        <p:cTn id="22" dur="1" fill="hold">
                                          <p:stCondLst>
                                            <p:cond delay="0"/>
                                          </p:stCondLst>
                                        </p:cTn>
                                        <p:tgtEl>
                                          <p:spTgt spid="4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5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10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11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1"/>
      <p:bldP spid="11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84"/>
          <p:cNvGrpSpPr/>
          <p:nvPr/>
        </p:nvGrpSpPr>
        <p:grpSpPr>
          <a:xfrm>
            <a:off x="4269219" y="5306286"/>
            <a:ext cx="1189590" cy="657272"/>
            <a:chOff x="5820809" y="5410200"/>
            <a:chExt cx="1189590" cy="657272"/>
          </a:xfrm>
        </p:grpSpPr>
        <p:grpSp>
          <p:nvGrpSpPr>
            <p:cNvPr id="11" name="Group 85"/>
            <p:cNvGrpSpPr/>
            <p:nvPr/>
          </p:nvGrpSpPr>
          <p:grpSpPr>
            <a:xfrm>
              <a:off x="6506609" y="5410200"/>
              <a:ext cx="503790" cy="657272"/>
              <a:chOff x="1995294" y="3014667"/>
              <a:chExt cx="304800" cy="338133"/>
            </a:xfrm>
            <a:noFill/>
          </p:grpSpPr>
          <p:sp>
            <p:nvSpPr>
              <p:cNvPr id="90" name="Rectangle 89"/>
              <p:cNvSpPr/>
              <p:nvPr/>
            </p:nvSpPr>
            <p:spPr>
              <a:xfrm>
                <a:off x="1995294" y="3200400"/>
                <a:ext cx="304800" cy="152400"/>
              </a:xfrm>
              <a:prstGeom prst="rect">
                <a:avLst/>
              </a:prstGeom>
              <a:grpFill/>
              <a:ln w="28575">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1" name="Straight Connector 90"/>
              <p:cNvCxnSpPr>
                <a:endCxn id="90" idx="0"/>
              </p:cNvCxnSpPr>
              <p:nvPr/>
            </p:nvCxnSpPr>
            <p:spPr>
              <a:xfrm rot="5400000">
                <a:off x="2058005" y="3104358"/>
                <a:ext cx="185733" cy="6351"/>
              </a:xfrm>
              <a:prstGeom prst="line">
                <a:avLst/>
              </a:prstGeom>
              <a:grpFill/>
              <a:ln w="28575">
                <a:solidFill>
                  <a:schemeClr val="tx2">
                    <a:lumMod val="7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2" name="Group 38"/>
            <p:cNvGrpSpPr/>
            <p:nvPr/>
          </p:nvGrpSpPr>
          <p:grpSpPr>
            <a:xfrm>
              <a:off x="5820809" y="5410200"/>
              <a:ext cx="503790" cy="657272"/>
              <a:chOff x="2732926" y="3014667"/>
              <a:chExt cx="304800" cy="338133"/>
            </a:xfrm>
            <a:noFill/>
          </p:grpSpPr>
          <p:sp>
            <p:nvSpPr>
              <p:cNvPr id="88" name="Rectangle 87"/>
              <p:cNvSpPr/>
              <p:nvPr/>
            </p:nvSpPr>
            <p:spPr>
              <a:xfrm>
                <a:off x="2732926" y="3200400"/>
                <a:ext cx="304800" cy="152400"/>
              </a:xfrm>
              <a:prstGeom prst="rect">
                <a:avLst/>
              </a:prstGeom>
              <a:grpFill/>
              <a:ln w="28575">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9" name="Straight Connector 88"/>
              <p:cNvCxnSpPr>
                <a:endCxn id="88" idx="0"/>
              </p:cNvCxnSpPr>
              <p:nvPr/>
            </p:nvCxnSpPr>
            <p:spPr>
              <a:xfrm rot="5400000">
                <a:off x="2795637" y="3104358"/>
                <a:ext cx="185733" cy="6351"/>
              </a:xfrm>
              <a:prstGeom prst="line">
                <a:avLst/>
              </a:prstGeom>
              <a:grpFill/>
              <a:ln w="28575">
                <a:solidFill>
                  <a:schemeClr val="tx2">
                    <a:lumMod val="7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sp>
        <p:nvSpPr>
          <p:cNvPr id="2" name="Title 1"/>
          <p:cNvSpPr>
            <a:spLocks noGrp="1"/>
          </p:cNvSpPr>
          <p:nvPr>
            <p:ph type="title"/>
          </p:nvPr>
        </p:nvSpPr>
        <p:spPr/>
        <p:txBody>
          <a:bodyPr>
            <a:normAutofit fontScale="90000"/>
          </a:bodyPr>
          <a:lstStyle/>
          <a:p>
            <a:r>
              <a:rPr lang="en-US" dirty="0" smtClean="0"/>
              <a:t>Fisher Information</a:t>
            </a:r>
            <a:endParaRPr lang="en-US" dirty="0"/>
          </a:p>
        </p:txBody>
      </p:sp>
      <p:sp>
        <p:nvSpPr>
          <p:cNvPr id="49" name="Rectangle 48"/>
          <p:cNvSpPr/>
          <p:nvPr/>
        </p:nvSpPr>
        <p:spPr>
          <a:xfrm>
            <a:off x="781000" y="5943600"/>
            <a:ext cx="7143800"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49"/>
          <p:cNvGrpSpPr/>
          <p:nvPr/>
        </p:nvGrpSpPr>
        <p:grpSpPr>
          <a:xfrm>
            <a:off x="1032358" y="4939075"/>
            <a:ext cx="642974" cy="1004525"/>
            <a:chOff x="914400" y="2014947"/>
            <a:chExt cx="642974" cy="1004525"/>
          </a:xfrm>
        </p:grpSpPr>
        <p:grpSp>
          <p:nvGrpSpPr>
            <p:cNvPr id="4" name="Group 30"/>
            <p:cNvGrpSpPr/>
            <p:nvPr/>
          </p:nvGrpSpPr>
          <p:grpSpPr>
            <a:xfrm>
              <a:off x="990600" y="2014947"/>
              <a:ext cx="566774" cy="675803"/>
              <a:chOff x="3619496" y="2938467"/>
              <a:chExt cx="609600" cy="609600"/>
            </a:xfrm>
          </p:grpSpPr>
          <p:sp>
            <p:nvSpPr>
              <p:cNvPr id="55" name="Arc 54"/>
              <p:cNvSpPr/>
              <p:nvPr/>
            </p:nvSpPr>
            <p:spPr>
              <a:xfrm>
                <a:off x="3733800" y="3048000"/>
                <a:ext cx="381000" cy="381000"/>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Arc 55"/>
              <p:cNvSpPr/>
              <p:nvPr/>
            </p:nvSpPr>
            <p:spPr>
              <a:xfrm>
                <a:off x="3619496" y="2938467"/>
                <a:ext cx="609600" cy="609600"/>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Arc 56"/>
              <p:cNvSpPr/>
              <p:nvPr/>
            </p:nvSpPr>
            <p:spPr>
              <a:xfrm>
                <a:off x="3824289" y="3143252"/>
                <a:ext cx="190504" cy="185733"/>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 name="Group 46"/>
            <p:cNvGrpSpPr/>
            <p:nvPr/>
          </p:nvGrpSpPr>
          <p:grpSpPr>
            <a:xfrm>
              <a:off x="914296" y="2362200"/>
              <a:ext cx="503777" cy="657272"/>
              <a:chOff x="2438400" y="3014667"/>
              <a:chExt cx="304800" cy="338133"/>
            </a:xfrm>
          </p:grpSpPr>
          <p:cxnSp>
            <p:nvCxnSpPr>
              <p:cNvPr id="53" name="Straight Connector 52"/>
              <p:cNvCxnSpPr>
                <a:endCxn id="54" idx="0"/>
              </p:cNvCxnSpPr>
              <p:nvPr/>
            </p:nvCxnSpPr>
            <p:spPr>
              <a:xfrm rot="5400000">
                <a:off x="2501110" y="3104358"/>
                <a:ext cx="185733" cy="6351"/>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2438400" y="3200400"/>
                <a:ext cx="304800" cy="152400"/>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grpSp>
      </p:grpSp>
      <p:grpSp>
        <p:nvGrpSpPr>
          <p:cNvPr id="6" name="Group 38"/>
          <p:cNvGrpSpPr/>
          <p:nvPr/>
        </p:nvGrpSpPr>
        <p:grpSpPr>
          <a:xfrm>
            <a:off x="4620610" y="5306286"/>
            <a:ext cx="503790" cy="657272"/>
            <a:chOff x="2438400" y="3014667"/>
            <a:chExt cx="304800" cy="338133"/>
          </a:xfrm>
        </p:grpSpPr>
        <p:sp>
          <p:nvSpPr>
            <p:cNvPr id="69" name="Rectangle 68"/>
            <p:cNvSpPr/>
            <p:nvPr/>
          </p:nvSpPr>
          <p:spPr>
            <a:xfrm>
              <a:off x="2438400" y="3200400"/>
              <a:ext cx="304800" cy="152400"/>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1</a:t>
              </a:r>
              <a:endParaRPr lang="en-US" b="1" dirty="0">
                <a:solidFill>
                  <a:schemeClr val="tx1"/>
                </a:solidFill>
              </a:endParaRPr>
            </a:p>
          </p:txBody>
        </p:sp>
        <p:cxnSp>
          <p:nvCxnSpPr>
            <p:cNvPr id="70" name="Straight Connector 69"/>
            <p:cNvCxnSpPr>
              <a:endCxn id="69" idx="0"/>
            </p:cNvCxnSpPr>
            <p:nvPr/>
          </p:nvCxnSpPr>
          <p:spPr>
            <a:xfrm rot="5400000">
              <a:off x="2501110" y="3104358"/>
              <a:ext cx="185733" cy="6351"/>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7" name="Group 70"/>
          <p:cNvGrpSpPr/>
          <p:nvPr/>
        </p:nvGrpSpPr>
        <p:grpSpPr>
          <a:xfrm>
            <a:off x="3630010" y="5306286"/>
            <a:ext cx="2408790" cy="657272"/>
            <a:chOff x="5334000" y="5410200"/>
            <a:chExt cx="2408790" cy="657272"/>
          </a:xfrm>
        </p:grpSpPr>
        <p:grpSp>
          <p:nvGrpSpPr>
            <p:cNvPr id="8" name="Group 38"/>
            <p:cNvGrpSpPr/>
            <p:nvPr/>
          </p:nvGrpSpPr>
          <p:grpSpPr>
            <a:xfrm>
              <a:off x="7239000" y="5410200"/>
              <a:ext cx="503790" cy="657272"/>
              <a:chOff x="2438400" y="3014667"/>
              <a:chExt cx="304800" cy="338133"/>
            </a:xfrm>
            <a:noFill/>
          </p:grpSpPr>
          <p:sp>
            <p:nvSpPr>
              <p:cNvPr id="76" name="Rectangle 75"/>
              <p:cNvSpPr/>
              <p:nvPr/>
            </p:nvSpPr>
            <p:spPr>
              <a:xfrm>
                <a:off x="2438400" y="3200400"/>
                <a:ext cx="304800" cy="152400"/>
              </a:xfrm>
              <a:prstGeom prst="rect">
                <a:avLst/>
              </a:prstGeom>
              <a:grpFill/>
              <a:ln w="28575">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p:cNvCxnSpPr>
                <a:endCxn id="76" idx="0"/>
              </p:cNvCxnSpPr>
              <p:nvPr/>
            </p:nvCxnSpPr>
            <p:spPr>
              <a:xfrm rot="5400000">
                <a:off x="2501110" y="3104358"/>
                <a:ext cx="185733" cy="6351"/>
              </a:xfrm>
              <a:prstGeom prst="line">
                <a:avLst/>
              </a:prstGeom>
              <a:grpFill/>
              <a:ln w="28575">
                <a:solidFill>
                  <a:schemeClr val="tx2">
                    <a:lumMod val="7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9" name="Group 38"/>
            <p:cNvGrpSpPr/>
            <p:nvPr/>
          </p:nvGrpSpPr>
          <p:grpSpPr>
            <a:xfrm>
              <a:off x="5334000" y="5410200"/>
              <a:ext cx="503790" cy="657272"/>
              <a:chOff x="2438400" y="3014667"/>
              <a:chExt cx="304800" cy="338133"/>
            </a:xfrm>
            <a:noFill/>
          </p:grpSpPr>
          <p:sp>
            <p:nvSpPr>
              <p:cNvPr id="74" name="Rectangle 73"/>
              <p:cNvSpPr/>
              <p:nvPr/>
            </p:nvSpPr>
            <p:spPr>
              <a:xfrm>
                <a:off x="2438400" y="3200400"/>
                <a:ext cx="304800" cy="152400"/>
              </a:xfrm>
              <a:prstGeom prst="rect">
                <a:avLst/>
              </a:prstGeom>
              <a:grpFill/>
              <a:ln w="28575">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p:cNvCxnSpPr>
                <a:endCxn id="74" idx="0"/>
              </p:cNvCxnSpPr>
              <p:nvPr/>
            </p:nvCxnSpPr>
            <p:spPr>
              <a:xfrm rot="5400000">
                <a:off x="2501110" y="3104358"/>
                <a:ext cx="185733" cy="6351"/>
              </a:xfrm>
              <a:prstGeom prst="line">
                <a:avLst/>
              </a:prstGeom>
              <a:grpFill/>
              <a:ln w="28575">
                <a:solidFill>
                  <a:schemeClr val="tx2">
                    <a:lumMod val="7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pic>
        <p:nvPicPr>
          <p:cNvPr id="95" name="Picture 3"/>
          <p:cNvPicPr>
            <a:picLocks noChangeAspect="1" noChangeArrowheads="1"/>
          </p:cNvPicPr>
          <p:nvPr/>
        </p:nvPicPr>
        <p:blipFill>
          <a:blip r:embed="rId4" cstate="print"/>
          <a:srcRect/>
          <a:stretch>
            <a:fillRect/>
          </a:stretch>
        </p:blipFill>
        <p:spPr bwMode="auto">
          <a:xfrm>
            <a:off x="2411413" y="2357430"/>
            <a:ext cx="3939048" cy="822857"/>
          </a:xfrm>
          <a:prstGeom prst="rect">
            <a:avLst/>
          </a:prstGeom>
          <a:noFill/>
          <a:ln w="9525">
            <a:noFill/>
            <a:miter lim="800000"/>
            <a:headEnd/>
            <a:tailEnd/>
          </a:ln>
          <a:effectLst/>
        </p:spPr>
      </p:pic>
      <p:pic>
        <p:nvPicPr>
          <p:cNvPr id="3075" name="Picture 3"/>
          <p:cNvPicPr>
            <a:picLocks noChangeAspect="1" noChangeArrowheads="1"/>
          </p:cNvPicPr>
          <p:nvPr/>
        </p:nvPicPr>
        <p:blipFill>
          <a:blip r:embed="rId5" cstate="print"/>
          <a:srcRect/>
          <a:stretch>
            <a:fillRect/>
          </a:stretch>
        </p:blipFill>
        <p:spPr bwMode="auto">
          <a:xfrm>
            <a:off x="3505505" y="3786190"/>
            <a:ext cx="2438095" cy="480000"/>
          </a:xfrm>
          <a:prstGeom prst="rect">
            <a:avLst/>
          </a:prstGeom>
          <a:noFill/>
          <a:ln w="9525">
            <a:noFill/>
            <a:miter lim="800000"/>
            <a:headEnd/>
            <a:tailEnd/>
          </a:ln>
          <a:effectLst/>
        </p:spPr>
      </p:pic>
      <p:sp>
        <p:nvSpPr>
          <p:cNvPr id="100" name="TextBox 99"/>
          <p:cNvSpPr txBox="1"/>
          <p:nvPr/>
        </p:nvSpPr>
        <p:spPr>
          <a:xfrm>
            <a:off x="3067050" y="4438650"/>
            <a:ext cx="4010265" cy="461665"/>
          </a:xfrm>
          <a:prstGeom prst="rect">
            <a:avLst/>
          </a:prstGeom>
          <a:noFill/>
        </p:spPr>
        <p:txBody>
          <a:bodyPr wrap="none" rtlCol="0">
            <a:spAutoFit/>
          </a:bodyPr>
          <a:lstStyle/>
          <a:p>
            <a:r>
              <a:rPr lang="en-US" sz="2400" b="1" dirty="0" smtClean="0"/>
              <a:t>Large value of F </a:t>
            </a:r>
            <a:r>
              <a:rPr lang="en-US" b="1" dirty="0" smtClean="0">
                <a:sym typeface="Wingdings" pitchFamily="2" charset="2"/>
              </a:rPr>
              <a:t></a:t>
            </a:r>
            <a:r>
              <a:rPr lang="en-US" sz="2400" b="1" dirty="0" smtClean="0"/>
              <a:t>  </a:t>
            </a:r>
            <a:r>
              <a:rPr lang="en-US" sz="2400" b="1" dirty="0" smtClean="0">
                <a:sym typeface="Wingdings" pitchFamily="2" charset="2"/>
              </a:rPr>
              <a:t>Small Error</a:t>
            </a:r>
            <a:endParaRPr lang="en-US" sz="2400" b="1" dirty="0"/>
          </a:p>
        </p:txBody>
      </p:sp>
      <p:sp>
        <p:nvSpPr>
          <p:cNvPr id="103" name="TextBox 102"/>
          <p:cNvSpPr txBox="1"/>
          <p:nvPr/>
        </p:nvSpPr>
        <p:spPr>
          <a:xfrm>
            <a:off x="3067000" y="4445000"/>
            <a:ext cx="4010265" cy="461665"/>
          </a:xfrm>
          <a:prstGeom prst="rect">
            <a:avLst/>
          </a:prstGeom>
          <a:noFill/>
        </p:spPr>
        <p:txBody>
          <a:bodyPr wrap="none" rtlCol="0">
            <a:spAutoFit/>
          </a:bodyPr>
          <a:lstStyle/>
          <a:p>
            <a:r>
              <a:rPr lang="en-US" sz="2400" b="1" dirty="0" smtClean="0"/>
              <a:t>Small value of F </a:t>
            </a:r>
            <a:r>
              <a:rPr lang="en-US" b="1" dirty="0" smtClean="0">
                <a:sym typeface="Wingdings" pitchFamily="2" charset="2"/>
              </a:rPr>
              <a:t></a:t>
            </a:r>
            <a:r>
              <a:rPr lang="en-US" sz="2400" b="1" dirty="0" smtClean="0"/>
              <a:t>  </a:t>
            </a:r>
            <a:r>
              <a:rPr lang="en-US" sz="2400" b="1" dirty="0" smtClean="0">
                <a:sym typeface="Wingdings" pitchFamily="2" charset="2"/>
              </a:rPr>
              <a:t>Large Error</a:t>
            </a:r>
            <a:endParaRPr lang="en-US" sz="2400" b="1" dirty="0"/>
          </a:p>
        </p:txBody>
      </p:sp>
      <p:sp>
        <p:nvSpPr>
          <p:cNvPr id="37" name="Rectangle 36"/>
          <p:cNvSpPr/>
          <p:nvPr/>
        </p:nvSpPr>
        <p:spPr>
          <a:xfrm>
            <a:off x="228600" y="990600"/>
            <a:ext cx="8686800" cy="1384995"/>
          </a:xfrm>
          <a:prstGeom prst="rect">
            <a:avLst/>
          </a:prstGeom>
        </p:spPr>
        <p:txBody>
          <a:bodyPr wrap="square">
            <a:spAutoFit/>
          </a:bodyPr>
          <a:lstStyle/>
          <a:p>
            <a:pPr>
              <a:spcAft>
                <a:spcPts val="1800"/>
              </a:spcAft>
            </a:pPr>
            <a:r>
              <a:rPr lang="en-US" sz="2800" dirty="0" smtClean="0">
                <a:solidFill>
                  <a:schemeClr val="accent1">
                    <a:lumMod val="75000"/>
                  </a:schemeClr>
                </a:solidFill>
              </a:rPr>
              <a:t>Fisher Information: </a:t>
            </a:r>
            <a:r>
              <a:rPr lang="en-US" sz="2800" dirty="0" smtClean="0"/>
              <a:t>measures the amount of information that a random variable carries about an unknown parameter</a:t>
            </a:r>
          </a:p>
        </p:txBody>
      </p:sp>
      <p:sp>
        <p:nvSpPr>
          <p:cNvPr id="39" name="Rectangle 38"/>
          <p:cNvSpPr/>
          <p:nvPr/>
        </p:nvSpPr>
        <p:spPr>
          <a:xfrm>
            <a:off x="228601" y="3141098"/>
            <a:ext cx="8686800" cy="523220"/>
          </a:xfrm>
          <a:prstGeom prst="rect">
            <a:avLst/>
          </a:prstGeom>
        </p:spPr>
        <p:txBody>
          <a:bodyPr wrap="square">
            <a:spAutoFit/>
          </a:bodyPr>
          <a:lstStyle/>
          <a:p>
            <a:r>
              <a:rPr lang="en-US" sz="2800" dirty="0" err="1" smtClean="0">
                <a:solidFill>
                  <a:schemeClr val="accent1">
                    <a:lumMod val="75000"/>
                  </a:schemeClr>
                </a:solidFill>
              </a:rPr>
              <a:t>Cramér-Rao</a:t>
            </a:r>
            <a:r>
              <a:rPr lang="en-US" sz="2800" dirty="0" smtClean="0">
                <a:solidFill>
                  <a:schemeClr val="accent1">
                    <a:lumMod val="75000"/>
                  </a:schemeClr>
                </a:solidFill>
              </a:rPr>
              <a:t> bound: </a:t>
            </a:r>
            <a:r>
              <a:rPr lang="en-US" sz="2800" dirty="0" smtClean="0"/>
              <a:t>minimum theoretical estimation error</a:t>
            </a:r>
          </a:p>
        </p:txBody>
      </p:sp>
      <p:grpSp>
        <p:nvGrpSpPr>
          <p:cNvPr id="41" name="Group 40"/>
          <p:cNvGrpSpPr/>
          <p:nvPr/>
        </p:nvGrpSpPr>
        <p:grpSpPr>
          <a:xfrm>
            <a:off x="838200" y="2481262"/>
            <a:ext cx="7467600" cy="3157538"/>
            <a:chOff x="228600" y="2481262"/>
            <a:chExt cx="7467600" cy="3157538"/>
          </a:xfrm>
        </p:grpSpPr>
        <p:pic>
          <p:nvPicPr>
            <p:cNvPr id="42" name="Picture 2"/>
            <p:cNvPicPr>
              <a:picLocks noChangeAspect="1" noChangeArrowheads="1"/>
            </p:cNvPicPr>
            <p:nvPr/>
          </p:nvPicPr>
          <p:blipFill>
            <a:blip r:embed="rId6" cstate="print"/>
            <a:srcRect/>
            <a:stretch>
              <a:fillRect/>
            </a:stretch>
          </p:blipFill>
          <p:spPr bwMode="auto">
            <a:xfrm>
              <a:off x="228600" y="2481262"/>
              <a:ext cx="4010025" cy="947738"/>
            </a:xfrm>
            <a:prstGeom prst="rect">
              <a:avLst/>
            </a:prstGeom>
            <a:noFill/>
            <a:ln w="9525">
              <a:noFill/>
              <a:miter lim="800000"/>
              <a:headEnd/>
              <a:tailEnd/>
            </a:ln>
          </p:spPr>
        </p:pic>
        <p:pic>
          <p:nvPicPr>
            <p:cNvPr id="43" name="Picture 3"/>
            <p:cNvPicPr>
              <a:picLocks noChangeAspect="1" noChangeArrowheads="1"/>
            </p:cNvPicPr>
            <p:nvPr/>
          </p:nvPicPr>
          <p:blipFill>
            <a:blip r:embed="rId7" cstate="print"/>
            <a:srcRect/>
            <a:stretch>
              <a:fillRect/>
            </a:stretch>
          </p:blipFill>
          <p:spPr bwMode="auto">
            <a:xfrm>
              <a:off x="5538787" y="3581400"/>
              <a:ext cx="2157413" cy="781050"/>
            </a:xfrm>
            <a:prstGeom prst="rect">
              <a:avLst/>
            </a:prstGeom>
            <a:noFill/>
            <a:ln w="9525">
              <a:noFill/>
              <a:miter lim="800000"/>
              <a:headEnd/>
              <a:tailEnd/>
            </a:ln>
          </p:spPr>
        </p:pic>
        <p:pic>
          <p:nvPicPr>
            <p:cNvPr id="44" name="Picture 4"/>
            <p:cNvPicPr>
              <a:picLocks noChangeAspect="1" noChangeArrowheads="1"/>
            </p:cNvPicPr>
            <p:nvPr/>
          </p:nvPicPr>
          <p:blipFill>
            <a:blip r:embed="rId8" cstate="print"/>
            <a:srcRect/>
            <a:stretch>
              <a:fillRect/>
            </a:stretch>
          </p:blipFill>
          <p:spPr bwMode="auto">
            <a:xfrm>
              <a:off x="228600" y="3429000"/>
              <a:ext cx="4138613" cy="971550"/>
            </a:xfrm>
            <a:prstGeom prst="rect">
              <a:avLst/>
            </a:prstGeom>
            <a:noFill/>
            <a:ln w="9525">
              <a:noFill/>
              <a:miter lim="800000"/>
              <a:headEnd/>
              <a:tailEnd/>
            </a:ln>
          </p:spPr>
        </p:pic>
        <p:pic>
          <p:nvPicPr>
            <p:cNvPr id="45" name="Picture 5"/>
            <p:cNvPicPr>
              <a:picLocks noChangeAspect="1" noChangeArrowheads="1"/>
            </p:cNvPicPr>
            <p:nvPr/>
          </p:nvPicPr>
          <p:blipFill>
            <a:blip r:embed="rId9" cstate="print"/>
            <a:srcRect/>
            <a:stretch>
              <a:fillRect/>
            </a:stretch>
          </p:blipFill>
          <p:spPr bwMode="auto">
            <a:xfrm>
              <a:off x="228600" y="4538662"/>
              <a:ext cx="4738688" cy="1100138"/>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2000"/>
                                        <p:tgtEl>
                                          <p:spTgt spid="41"/>
                                        </p:tgtEl>
                                      </p:cBhvr>
                                    </p:animEffect>
                                    <p:set>
                                      <p:cBhvr>
                                        <p:cTn id="11" dur="1" fill="hold">
                                          <p:stCondLst>
                                            <p:cond delay="1999"/>
                                          </p:stCondLst>
                                        </p:cTn>
                                        <p:tgtEl>
                                          <p:spTgt spid="41"/>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07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par>
                                <p:cTn id="34" presetID="1" presetClass="entr" presetSubtype="0"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childTnLst>
                                  <p:subTnLst>
                                    <p:set>
                                      <p:cBhvr override="childStyle">
                                        <p:cTn dur="1" fill="hold" display="0" masterRel="nextClick" afterEffect="1"/>
                                        <p:tgtEl>
                                          <p:spTgt spid="100"/>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100" grpId="0"/>
      <p:bldP spid="103"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
          </a:xfrm>
        </p:spPr>
        <p:txBody>
          <a:bodyPr>
            <a:normAutofit fontScale="90000"/>
          </a:bodyPr>
          <a:lstStyle/>
          <a:p>
            <a:r>
              <a:rPr lang="en-US" dirty="0" smtClean="0"/>
              <a:t>Motivations for GPS alternatives</a:t>
            </a:r>
            <a:endParaRPr lang="en-US" dirty="0"/>
          </a:p>
        </p:txBody>
      </p:sp>
      <p:pic>
        <p:nvPicPr>
          <p:cNvPr id="7171" name="Picture 3"/>
          <p:cNvPicPr>
            <a:picLocks noChangeAspect="1" noChangeArrowheads="1"/>
          </p:cNvPicPr>
          <p:nvPr/>
        </p:nvPicPr>
        <p:blipFill>
          <a:blip r:embed="rId4" cstate="print"/>
          <a:srcRect/>
          <a:stretch>
            <a:fillRect/>
          </a:stretch>
        </p:blipFill>
        <p:spPr bwMode="auto">
          <a:xfrm>
            <a:off x="5817823" y="990600"/>
            <a:ext cx="3097577" cy="2514600"/>
          </a:xfrm>
          <a:prstGeom prst="rect">
            <a:avLst/>
          </a:prstGeom>
          <a:noFill/>
          <a:ln w="9525">
            <a:noFill/>
            <a:miter lim="800000"/>
            <a:headEnd/>
            <a:tailEnd/>
          </a:ln>
          <a:effectLst/>
        </p:spPr>
      </p:pic>
      <p:grpSp>
        <p:nvGrpSpPr>
          <p:cNvPr id="11" name="Group 10"/>
          <p:cNvGrpSpPr/>
          <p:nvPr/>
        </p:nvGrpSpPr>
        <p:grpSpPr>
          <a:xfrm>
            <a:off x="1066800" y="3676650"/>
            <a:ext cx="8077200" cy="2800350"/>
            <a:chOff x="1066800" y="3733800"/>
            <a:chExt cx="8077200" cy="2800350"/>
          </a:xfrm>
        </p:grpSpPr>
        <p:pic>
          <p:nvPicPr>
            <p:cNvPr id="7174" name="Picture 6"/>
            <p:cNvPicPr>
              <a:picLocks noChangeAspect="1" noChangeArrowheads="1"/>
            </p:cNvPicPr>
            <p:nvPr/>
          </p:nvPicPr>
          <p:blipFill>
            <a:blip r:embed="rId5" cstate="print">
              <a:clrChange>
                <a:clrFrom>
                  <a:srgbClr val="FFFFFF"/>
                </a:clrFrom>
                <a:clrTo>
                  <a:srgbClr val="FFFFFF">
                    <a:alpha val="0"/>
                  </a:srgbClr>
                </a:clrTo>
              </a:clrChange>
            </a:blip>
            <a:srcRect b="7547"/>
            <a:stretch>
              <a:fillRect/>
            </a:stretch>
          </p:blipFill>
          <p:spPr bwMode="auto">
            <a:xfrm>
              <a:off x="5553075" y="3733800"/>
              <a:ext cx="3590925" cy="2800350"/>
            </a:xfrm>
            <a:prstGeom prst="rect">
              <a:avLst/>
            </a:prstGeom>
            <a:noFill/>
            <a:ln w="9525">
              <a:noFill/>
              <a:miter lim="800000"/>
              <a:headEnd/>
              <a:tailEnd/>
            </a:ln>
            <a:effectLst/>
          </p:spPr>
        </p:pic>
        <p:sp>
          <p:nvSpPr>
            <p:cNvPr id="10" name="TextBox 9"/>
            <p:cNvSpPr txBox="1"/>
            <p:nvPr/>
          </p:nvSpPr>
          <p:spPr>
            <a:xfrm>
              <a:off x="1066800" y="5486400"/>
              <a:ext cx="4876800" cy="523220"/>
            </a:xfrm>
            <a:prstGeom prst="rect">
              <a:avLst/>
            </a:prstGeom>
            <a:noFill/>
          </p:spPr>
          <p:txBody>
            <a:bodyPr wrap="square" rtlCol="0">
              <a:spAutoFit/>
            </a:bodyPr>
            <a:lstStyle/>
            <a:p>
              <a:pPr algn="r"/>
              <a:r>
                <a:rPr lang="en-US" sz="1400" dirty="0" smtClean="0"/>
                <a:t>T </a:t>
              </a:r>
              <a:r>
                <a:rPr lang="en-US" sz="1400" dirty="0" err="1" smtClean="0"/>
                <a:t>Hammel</a:t>
              </a:r>
              <a:r>
                <a:rPr lang="en-US" sz="1400" dirty="0" smtClean="0"/>
                <a:t> and M Rich. </a:t>
              </a:r>
              <a:r>
                <a:rPr lang="en-US" sz="1400" b="1" dirty="0" smtClean="0"/>
                <a:t>“A higher capability sensor node platform suitable for demanding applications”</a:t>
              </a:r>
              <a:r>
                <a:rPr lang="en-US" sz="1400" dirty="0" smtClean="0"/>
                <a:t>, IPSN 2007</a:t>
              </a:r>
            </a:p>
          </p:txBody>
        </p:sp>
      </p:grpSp>
      <p:pic>
        <p:nvPicPr>
          <p:cNvPr id="7173" name="Picture 5" descr="http://www.infinitezest.com/images/%5Cseries%5Candroid%5Candroid-m5-google-maps-closeup.JPG"/>
          <p:cNvPicPr>
            <a:picLocks noChangeAspect="1" noChangeArrowheads="1"/>
          </p:cNvPicPr>
          <p:nvPr/>
        </p:nvPicPr>
        <p:blipFill>
          <a:blip r:embed="rId6" cstate="print"/>
          <a:srcRect/>
          <a:stretch>
            <a:fillRect/>
          </a:stretch>
        </p:blipFill>
        <p:spPr bwMode="auto">
          <a:xfrm>
            <a:off x="6122623" y="1048751"/>
            <a:ext cx="2667000" cy="5123449"/>
          </a:xfrm>
          <a:prstGeom prst="rect">
            <a:avLst/>
          </a:prstGeom>
          <a:ln>
            <a:noFill/>
          </a:ln>
          <a:effectLst>
            <a:outerShdw blurRad="292100" dist="139700" dir="2700000" algn="tl" rotWithShape="0">
              <a:srgbClr val="333333">
                <a:alpha val="65000"/>
              </a:srgbClr>
            </a:outerShdw>
          </a:effectLst>
        </p:spPr>
      </p:pic>
      <p:pic>
        <p:nvPicPr>
          <p:cNvPr id="7176" name="Picture 8" descr="http://www.cnet.co.uk/i/c/blg/cat/mobiles/htcdreamg1.jpg"/>
          <p:cNvPicPr>
            <a:picLocks noChangeAspect="1" noChangeArrowheads="1"/>
          </p:cNvPicPr>
          <p:nvPr/>
        </p:nvPicPr>
        <p:blipFill>
          <a:blip r:embed="rId7" cstate="print"/>
          <a:srcRect l="4706" t="2162" r="4546" b="2703"/>
          <a:stretch>
            <a:fillRect/>
          </a:stretch>
        </p:blipFill>
        <p:spPr bwMode="auto">
          <a:xfrm>
            <a:off x="4631541" y="2819400"/>
            <a:ext cx="2938882" cy="335280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228600" y="990600"/>
            <a:ext cx="5181600" cy="4983163"/>
          </a:xfrm>
        </p:spPr>
        <p:txBody>
          <a:bodyPr>
            <a:normAutofit/>
          </a:bodyPr>
          <a:lstStyle/>
          <a:p>
            <a:r>
              <a:rPr lang="en-US" dirty="0" smtClean="0"/>
              <a:t>Indoor Applications</a:t>
            </a:r>
          </a:p>
          <a:p>
            <a:r>
              <a:rPr lang="en-US" dirty="0" smtClean="0"/>
              <a:t>Cost, Size, Power Consumption</a:t>
            </a:r>
          </a:p>
          <a:p>
            <a:r>
              <a:rPr lang="en-US" dirty="0" smtClean="0"/>
              <a:t>Backup Solution when    GPS fails (it does fail)</a:t>
            </a:r>
          </a:p>
          <a:p>
            <a:r>
              <a:rPr lang="en-US" dirty="0" smtClean="0"/>
              <a:t>Can’t wait for a fix</a:t>
            </a:r>
          </a:p>
          <a:p>
            <a:r>
              <a:rPr lang="en-US" dirty="0" smtClean="0"/>
              <a:t>New Market     Opportunities</a:t>
            </a:r>
          </a:p>
          <a:p>
            <a:endParaRPr lang="en-US" dirty="0"/>
          </a:p>
        </p:txBody>
      </p:sp>
      <p:pic>
        <p:nvPicPr>
          <p:cNvPr id="13" name="Picture 2" descr="http://data.abiresearch.com/Image/08.12.08a.jpg"/>
          <p:cNvPicPr>
            <a:picLocks noChangeAspect="1" noChangeArrowheads="1"/>
          </p:cNvPicPr>
          <p:nvPr/>
        </p:nvPicPr>
        <p:blipFill>
          <a:blip r:embed="rId8" cstate="print"/>
          <a:stretch>
            <a:fillRect/>
          </a:stretch>
        </p:blipFill>
        <p:spPr bwMode="auto">
          <a:xfrm>
            <a:off x="4141423" y="1676400"/>
            <a:ext cx="4286250" cy="428625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73"/>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par>
                          <p:cTn id="23" fill="hold">
                            <p:stCondLst>
                              <p:cond delay="0"/>
                            </p:stCondLst>
                            <p:childTnLst>
                              <p:par>
                                <p:cTn id="24" presetID="10" presetClass="entr" presetSubtype="0" fill="hold" nodeType="afterEffect">
                                  <p:stCondLst>
                                    <p:cond delay="2000"/>
                                  </p:stCondLst>
                                  <p:childTnLst>
                                    <p:set>
                                      <p:cBhvr>
                                        <p:cTn id="25" dur="1" fill="hold">
                                          <p:stCondLst>
                                            <p:cond delay="0"/>
                                          </p:stCondLst>
                                        </p:cTn>
                                        <p:tgtEl>
                                          <p:spTgt spid="7176"/>
                                        </p:tgtEl>
                                        <p:attrNameLst>
                                          <p:attrName>style.visibility</p:attrName>
                                        </p:attrNameLst>
                                      </p:cBhvr>
                                      <p:to>
                                        <p:strVal val="visible"/>
                                      </p:to>
                                    </p:set>
                                    <p:animEffect transition="in" filter="fade">
                                      <p:cBhvr>
                                        <p:cTn id="26" dur="2000"/>
                                        <p:tgtEl>
                                          <p:spTgt spid="717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What does F tell us?</a:t>
            </a:r>
            <a:endParaRPr lang="en-US" dirty="0"/>
          </a:p>
        </p:txBody>
      </p:sp>
      <p:pic>
        <p:nvPicPr>
          <p:cNvPr id="2050" name="Picture 2"/>
          <p:cNvPicPr>
            <a:picLocks noChangeAspect="1" noChangeArrowheads="1"/>
          </p:cNvPicPr>
          <p:nvPr/>
        </p:nvPicPr>
        <p:blipFill>
          <a:blip r:embed="rId4" cstate="print"/>
          <a:srcRect/>
          <a:stretch>
            <a:fillRect/>
          </a:stretch>
        </p:blipFill>
        <p:spPr bwMode="auto">
          <a:xfrm>
            <a:off x="0" y="908050"/>
            <a:ext cx="8933508" cy="3235330"/>
          </a:xfrm>
          <a:prstGeom prst="rect">
            <a:avLst/>
          </a:prstGeom>
          <a:noFill/>
          <a:ln w="9525">
            <a:noFill/>
            <a:miter lim="800000"/>
            <a:headEnd/>
            <a:tailEnd/>
          </a:ln>
          <a:effectLst/>
        </p:spPr>
      </p:pic>
      <p:grpSp>
        <p:nvGrpSpPr>
          <p:cNvPr id="4" name="Group 5"/>
          <p:cNvGrpSpPr>
            <a:grpSpLocks noChangeAspect="1"/>
          </p:cNvGrpSpPr>
          <p:nvPr/>
        </p:nvGrpSpPr>
        <p:grpSpPr bwMode="auto">
          <a:xfrm>
            <a:off x="500034" y="4593782"/>
            <a:ext cx="482207" cy="753665"/>
            <a:chOff x="914400" y="2014947"/>
            <a:chExt cx="642974" cy="1004525"/>
          </a:xfrm>
        </p:grpSpPr>
        <p:grpSp>
          <p:nvGrpSpPr>
            <p:cNvPr id="5" name="Group 30"/>
            <p:cNvGrpSpPr>
              <a:grpSpLocks/>
            </p:cNvGrpSpPr>
            <p:nvPr/>
          </p:nvGrpSpPr>
          <p:grpSpPr bwMode="auto">
            <a:xfrm>
              <a:off x="990602" y="2014945"/>
              <a:ext cx="566770" cy="676031"/>
              <a:chOff x="3619500" y="2938467"/>
              <a:chExt cx="609596" cy="609806"/>
            </a:xfrm>
          </p:grpSpPr>
          <p:sp>
            <p:nvSpPr>
              <p:cNvPr id="11" name="Arc 10"/>
              <p:cNvSpPr/>
              <p:nvPr/>
            </p:nvSpPr>
            <p:spPr>
              <a:xfrm>
                <a:off x="3733907" y="3048690"/>
                <a:ext cx="380783"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Arc 11"/>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 name="Arc 12"/>
              <p:cNvSpPr/>
              <p:nvPr/>
            </p:nvSpPr>
            <p:spPr>
              <a:xfrm>
                <a:off x="3824406" y="3143167"/>
                <a:ext cx="189539"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 name="Group 46"/>
            <p:cNvGrpSpPr>
              <a:grpSpLocks/>
            </p:cNvGrpSpPr>
            <p:nvPr/>
          </p:nvGrpSpPr>
          <p:grpSpPr bwMode="auto">
            <a:xfrm>
              <a:off x="914333" y="2362482"/>
              <a:ext cx="503258" cy="656988"/>
              <a:chOff x="2438463" y="3014813"/>
              <a:chExt cx="304491" cy="337987"/>
            </a:xfrm>
          </p:grpSpPr>
          <p:cxnSp>
            <p:nvCxnSpPr>
              <p:cNvPr id="9" name="Straight Connector 8"/>
              <p:cNvCxnSpPr>
                <a:endCxn id="10" idx="0"/>
              </p:cNvCxnSpPr>
              <p:nvPr/>
            </p:nvCxnSpPr>
            <p:spPr>
              <a:xfrm rot="5400000">
                <a:off x="2501410" y="3104592"/>
                <a:ext cx="185322" cy="5763"/>
              </a:xfrm>
              <a:prstGeom prst="line">
                <a:avLst/>
              </a:prstGeom>
              <a:ln w="1905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438463" y="3200135"/>
                <a:ext cx="304491" cy="15266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solidFill>
                  </a:rPr>
                  <a:t>0</a:t>
                </a:r>
              </a:p>
            </p:txBody>
          </p:sp>
        </p:grpSp>
      </p:grpSp>
      <p:sp>
        <p:nvSpPr>
          <p:cNvPr id="14" name="Rectangle 13"/>
          <p:cNvSpPr>
            <a:spLocks noChangeAspect="1"/>
          </p:cNvSpPr>
          <p:nvPr/>
        </p:nvSpPr>
        <p:spPr>
          <a:xfrm>
            <a:off x="250831" y="5357828"/>
            <a:ext cx="4106855" cy="28575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7" name="Group 30"/>
          <p:cNvGrpSpPr>
            <a:grpSpLocks noChangeAspect="1"/>
          </p:cNvGrpSpPr>
          <p:nvPr/>
        </p:nvGrpSpPr>
        <p:grpSpPr bwMode="auto">
          <a:xfrm>
            <a:off x="2214546" y="4596847"/>
            <a:ext cx="463157" cy="750095"/>
            <a:chOff x="3660598" y="2014947"/>
            <a:chExt cx="616867" cy="1000612"/>
          </a:xfrm>
        </p:grpSpPr>
        <p:grpSp>
          <p:nvGrpSpPr>
            <p:cNvPr id="8" name="Group 34"/>
            <p:cNvGrpSpPr>
              <a:grpSpLocks/>
            </p:cNvGrpSpPr>
            <p:nvPr/>
          </p:nvGrpSpPr>
          <p:grpSpPr bwMode="auto">
            <a:xfrm flipH="1">
              <a:off x="3660594" y="2014947"/>
              <a:ext cx="566122" cy="675016"/>
              <a:chOff x="3620198" y="2938467"/>
              <a:chExt cx="608898" cy="608890"/>
            </a:xfrm>
          </p:grpSpPr>
          <p:sp>
            <p:nvSpPr>
              <p:cNvPr id="20" name="Arc 19"/>
              <p:cNvSpPr/>
              <p:nvPr/>
            </p:nvSpPr>
            <p:spPr>
              <a:xfrm>
                <a:off x="3734473" y="3047351"/>
                <a:ext cx="380347"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1" name="Arc 20"/>
              <p:cNvSpPr/>
              <p:nvPr/>
            </p:nvSpPr>
            <p:spPr>
              <a:xfrm>
                <a:off x="3620198" y="2938467"/>
                <a:ext cx="608898" cy="608890"/>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 name="Arc 21"/>
              <p:cNvSpPr/>
              <p:nvPr/>
            </p:nvSpPr>
            <p:spPr>
              <a:xfrm>
                <a:off x="3824869" y="3143340"/>
                <a:ext cx="189322" cy="184817"/>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5" name="Group 38"/>
            <p:cNvGrpSpPr>
              <a:grpSpLocks/>
            </p:cNvGrpSpPr>
            <p:nvPr/>
          </p:nvGrpSpPr>
          <p:grpSpPr bwMode="auto">
            <a:xfrm>
              <a:off x="3773190" y="2358013"/>
              <a:ext cx="504276" cy="657546"/>
              <a:chOff x="2438106" y="3014526"/>
              <a:chExt cx="305094" cy="338274"/>
            </a:xfrm>
          </p:grpSpPr>
          <p:sp>
            <p:nvSpPr>
              <p:cNvPr id="18" name="Rectangle 17"/>
              <p:cNvSpPr/>
              <p:nvPr/>
            </p:nvSpPr>
            <p:spPr>
              <a:xfrm>
                <a:off x="2438106" y="3200005"/>
                <a:ext cx="305094"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solidFill>
                  </a:rPr>
                  <a:t>1</a:t>
                </a:r>
              </a:p>
            </p:txBody>
          </p:sp>
          <p:cxnSp>
            <p:nvCxnSpPr>
              <p:cNvPr id="19" name="Straight Connector 18"/>
              <p:cNvCxnSpPr>
                <a:endCxn id="18" idx="0"/>
              </p:cNvCxnSpPr>
              <p:nvPr/>
            </p:nvCxnSpPr>
            <p:spPr>
              <a:xfrm rot="5400000">
                <a:off x="2501272" y="3103907"/>
                <a:ext cx="185478" cy="6716"/>
              </a:xfrm>
              <a:prstGeom prst="line">
                <a:avLst/>
              </a:prstGeom>
              <a:ln w="1905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sp>
        <p:nvSpPr>
          <p:cNvPr id="23" name="TextBox 22"/>
          <p:cNvSpPr txBox="1"/>
          <p:nvPr/>
        </p:nvSpPr>
        <p:spPr>
          <a:xfrm>
            <a:off x="2143108" y="5500702"/>
            <a:ext cx="663964" cy="338554"/>
          </a:xfrm>
          <a:prstGeom prst="rect">
            <a:avLst/>
          </a:prstGeom>
          <a:noFill/>
        </p:spPr>
        <p:txBody>
          <a:bodyPr wrap="none" rtlCol="0">
            <a:spAutoFit/>
          </a:bodyPr>
          <a:lstStyle/>
          <a:p>
            <a:r>
              <a:rPr lang="en-US" sz="1600" i="1" dirty="0" smtClean="0">
                <a:latin typeface="Times New Roman" pitchFamily="18" charset="0"/>
                <a:cs typeface="Times New Roman" pitchFamily="18" charset="0"/>
              </a:rPr>
              <a:t>x=5m</a:t>
            </a:r>
            <a:endParaRPr lang="en-US" sz="1600" i="1" dirty="0">
              <a:latin typeface="Times New Roman" pitchFamily="18" charset="0"/>
              <a:cs typeface="Times New Roman" pitchFamily="18" charset="0"/>
            </a:endParaRPr>
          </a:p>
        </p:txBody>
      </p:sp>
      <p:sp>
        <p:nvSpPr>
          <p:cNvPr id="24" name="TextBox 23"/>
          <p:cNvSpPr txBox="1"/>
          <p:nvPr/>
        </p:nvSpPr>
        <p:spPr>
          <a:xfrm>
            <a:off x="412174" y="5500702"/>
            <a:ext cx="516488" cy="338554"/>
          </a:xfrm>
          <a:prstGeom prst="rect">
            <a:avLst/>
          </a:prstGeom>
          <a:noFill/>
        </p:spPr>
        <p:txBody>
          <a:bodyPr wrap="none" rtlCol="0">
            <a:spAutoFit/>
          </a:bodyPr>
          <a:lstStyle/>
          <a:p>
            <a:r>
              <a:rPr lang="en-US" sz="1600" i="1" dirty="0" smtClean="0">
                <a:latin typeface="Times New Roman" pitchFamily="18" charset="0"/>
                <a:cs typeface="Times New Roman" pitchFamily="18" charset="0"/>
              </a:rPr>
              <a:t>x=0</a:t>
            </a:r>
            <a:endParaRPr lang="en-US" sz="1600" i="1" dirty="0">
              <a:latin typeface="Times New Roman" pitchFamily="18" charset="0"/>
              <a:cs typeface="Times New Roman" pitchFamily="18" charset="0"/>
            </a:endParaRPr>
          </a:p>
        </p:txBody>
      </p:sp>
      <p:sp>
        <p:nvSpPr>
          <p:cNvPr id="25" name="TextBox 24"/>
          <p:cNvSpPr txBox="1"/>
          <p:nvPr/>
        </p:nvSpPr>
        <p:spPr>
          <a:xfrm>
            <a:off x="1708358" y="5786454"/>
            <a:ext cx="445956" cy="400110"/>
          </a:xfrm>
          <a:prstGeom prst="rect">
            <a:avLst/>
          </a:prstGeom>
          <a:noFill/>
        </p:spPr>
        <p:txBody>
          <a:bodyPr wrap="none" rtlCol="0">
            <a:spAutoFit/>
          </a:bodyPr>
          <a:lstStyle/>
          <a:p>
            <a:r>
              <a:rPr lang="en-US" sz="2000" i="1" dirty="0" err="1" smtClean="0">
                <a:latin typeface="Times New Roman" pitchFamily="18" charset="0"/>
                <a:cs typeface="Times New Roman" pitchFamily="18" charset="0"/>
              </a:rPr>
              <a:t>d</a:t>
            </a:r>
            <a:r>
              <a:rPr lang="en-US" sz="2000" i="1" baseline="-25000" dirty="0" err="1" smtClean="0">
                <a:latin typeface="Times New Roman" pitchFamily="18" charset="0"/>
                <a:cs typeface="Times New Roman" pitchFamily="18" charset="0"/>
              </a:rPr>
              <a:t>th</a:t>
            </a:r>
            <a:endParaRPr lang="en-US" sz="2000" i="1" baseline="-25000" dirty="0">
              <a:latin typeface="Times New Roman" pitchFamily="18" charset="0"/>
              <a:cs typeface="Times New Roman" pitchFamily="18" charset="0"/>
            </a:endParaRPr>
          </a:p>
        </p:txBody>
      </p:sp>
      <p:cxnSp>
        <p:nvCxnSpPr>
          <p:cNvPr id="27" name="Straight Connector 26"/>
          <p:cNvCxnSpPr/>
          <p:nvPr/>
        </p:nvCxnSpPr>
        <p:spPr>
          <a:xfrm rot="5400000">
            <a:off x="1179489" y="5322107"/>
            <a:ext cx="785818" cy="1588"/>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285984" y="6072206"/>
            <a:ext cx="35719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1214414" y="6072206"/>
            <a:ext cx="35719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5321305" y="5321313"/>
            <a:ext cx="785818" cy="1588"/>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grpSp>
        <p:nvGrpSpPr>
          <p:cNvPr id="16" name="Group 72"/>
          <p:cNvGrpSpPr/>
          <p:nvPr/>
        </p:nvGrpSpPr>
        <p:grpSpPr>
          <a:xfrm>
            <a:off x="4751425" y="4589642"/>
            <a:ext cx="4106855" cy="1592782"/>
            <a:chOff x="4751425" y="4589642"/>
            <a:chExt cx="4106855" cy="1592782"/>
          </a:xfrm>
        </p:grpSpPr>
        <p:grpSp>
          <p:nvGrpSpPr>
            <p:cNvPr id="17" name="Group 30"/>
            <p:cNvGrpSpPr>
              <a:grpSpLocks noChangeAspect="1"/>
            </p:cNvGrpSpPr>
            <p:nvPr/>
          </p:nvGrpSpPr>
          <p:grpSpPr bwMode="auto">
            <a:xfrm>
              <a:off x="5000628" y="4589642"/>
              <a:ext cx="482207" cy="753665"/>
              <a:chOff x="914400" y="2014947"/>
              <a:chExt cx="642974" cy="1004525"/>
            </a:xfrm>
          </p:grpSpPr>
          <p:grpSp>
            <p:nvGrpSpPr>
              <p:cNvPr id="26" name="Group 30"/>
              <p:cNvGrpSpPr>
                <a:grpSpLocks/>
              </p:cNvGrpSpPr>
              <p:nvPr/>
            </p:nvGrpSpPr>
            <p:grpSpPr bwMode="auto">
              <a:xfrm>
                <a:off x="990602" y="2014945"/>
                <a:ext cx="566770" cy="676031"/>
                <a:chOff x="3619500" y="2938467"/>
                <a:chExt cx="609596" cy="609806"/>
              </a:xfrm>
            </p:grpSpPr>
            <p:sp>
              <p:nvSpPr>
                <p:cNvPr id="36" name="Arc 35"/>
                <p:cNvSpPr/>
                <p:nvPr/>
              </p:nvSpPr>
              <p:spPr>
                <a:xfrm>
                  <a:off x="3733907" y="3048690"/>
                  <a:ext cx="380783"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Arc 36"/>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Arc 37"/>
                <p:cNvSpPr/>
                <p:nvPr/>
              </p:nvSpPr>
              <p:spPr>
                <a:xfrm>
                  <a:off x="3824406" y="3143167"/>
                  <a:ext cx="189539"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8" name="Group 46"/>
              <p:cNvGrpSpPr>
                <a:grpSpLocks/>
              </p:cNvGrpSpPr>
              <p:nvPr/>
            </p:nvGrpSpPr>
            <p:grpSpPr bwMode="auto">
              <a:xfrm>
                <a:off x="914333" y="2362482"/>
                <a:ext cx="503258" cy="656988"/>
                <a:chOff x="2438463" y="3014813"/>
                <a:chExt cx="304491" cy="337987"/>
              </a:xfrm>
            </p:grpSpPr>
            <p:cxnSp>
              <p:nvCxnSpPr>
                <p:cNvPr id="34" name="Straight Connector 33"/>
                <p:cNvCxnSpPr>
                  <a:endCxn id="35" idx="0"/>
                </p:cNvCxnSpPr>
                <p:nvPr/>
              </p:nvCxnSpPr>
              <p:spPr>
                <a:xfrm rot="5400000">
                  <a:off x="2501410" y="3104592"/>
                  <a:ext cx="185322" cy="5763"/>
                </a:xfrm>
                <a:prstGeom prst="line">
                  <a:avLst/>
                </a:prstGeom>
                <a:ln w="1905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2438463" y="3200135"/>
                  <a:ext cx="304491" cy="15266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solidFill>
                    </a:rPr>
                    <a:t>0</a:t>
                  </a:r>
                  <a:endParaRPr lang="en-US" b="1" dirty="0">
                    <a:solidFill>
                      <a:schemeClr val="tx1"/>
                    </a:solidFill>
                  </a:endParaRPr>
                </a:p>
              </p:txBody>
            </p:sp>
          </p:grpSp>
        </p:grpSp>
        <p:sp>
          <p:nvSpPr>
            <p:cNvPr id="39" name="Rectangle 38"/>
            <p:cNvSpPr>
              <a:spLocks noChangeAspect="1"/>
            </p:cNvSpPr>
            <p:nvPr/>
          </p:nvSpPr>
          <p:spPr>
            <a:xfrm>
              <a:off x="4751425" y="5353688"/>
              <a:ext cx="4106855" cy="28575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1" name="Group 30"/>
            <p:cNvGrpSpPr>
              <a:grpSpLocks noChangeAspect="1"/>
            </p:cNvGrpSpPr>
            <p:nvPr/>
          </p:nvGrpSpPr>
          <p:grpSpPr bwMode="auto">
            <a:xfrm>
              <a:off x="6752049" y="4592707"/>
              <a:ext cx="463157" cy="750095"/>
              <a:chOff x="3660598" y="2014947"/>
              <a:chExt cx="616867" cy="1000612"/>
            </a:xfrm>
          </p:grpSpPr>
          <p:grpSp>
            <p:nvGrpSpPr>
              <p:cNvPr id="2048" name="Group 34"/>
              <p:cNvGrpSpPr>
                <a:grpSpLocks/>
              </p:cNvGrpSpPr>
              <p:nvPr/>
            </p:nvGrpSpPr>
            <p:grpSpPr bwMode="auto">
              <a:xfrm flipH="1">
                <a:off x="3660594" y="2014947"/>
                <a:ext cx="566122" cy="675016"/>
                <a:chOff x="3620198" y="2938467"/>
                <a:chExt cx="608898" cy="608890"/>
              </a:xfrm>
            </p:grpSpPr>
            <p:sp>
              <p:nvSpPr>
                <p:cNvPr id="45" name="Arc 44"/>
                <p:cNvSpPr/>
                <p:nvPr/>
              </p:nvSpPr>
              <p:spPr>
                <a:xfrm>
                  <a:off x="3734473" y="3047351"/>
                  <a:ext cx="380347"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Arc 45"/>
                <p:cNvSpPr/>
                <p:nvPr/>
              </p:nvSpPr>
              <p:spPr>
                <a:xfrm>
                  <a:off x="3620198" y="2938467"/>
                  <a:ext cx="608898" cy="608890"/>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Arc 46"/>
                <p:cNvSpPr/>
                <p:nvPr/>
              </p:nvSpPr>
              <p:spPr>
                <a:xfrm>
                  <a:off x="3824869" y="3143340"/>
                  <a:ext cx="189322" cy="184817"/>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049" name="Group 38"/>
              <p:cNvGrpSpPr>
                <a:grpSpLocks/>
              </p:cNvGrpSpPr>
              <p:nvPr/>
            </p:nvGrpSpPr>
            <p:grpSpPr bwMode="auto">
              <a:xfrm>
                <a:off x="3773190" y="2358013"/>
                <a:ext cx="504276" cy="657546"/>
                <a:chOff x="2438106" y="3014526"/>
                <a:chExt cx="305094" cy="338274"/>
              </a:xfrm>
            </p:grpSpPr>
            <p:cxnSp>
              <p:nvCxnSpPr>
                <p:cNvPr id="44" name="Straight Connector 43"/>
                <p:cNvCxnSpPr>
                  <a:endCxn id="43" idx="0"/>
                </p:cNvCxnSpPr>
                <p:nvPr/>
              </p:nvCxnSpPr>
              <p:spPr>
                <a:xfrm rot="5400000">
                  <a:off x="2501272" y="3103907"/>
                  <a:ext cx="185478" cy="6716"/>
                </a:xfrm>
                <a:prstGeom prst="line">
                  <a:avLst/>
                </a:prstGeom>
                <a:ln w="19050">
                  <a:solidFill>
                    <a:srgbClr val="00B0F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438106" y="3200005"/>
                  <a:ext cx="305094"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smtClean="0">
                      <a:solidFill>
                        <a:schemeClr val="tx1"/>
                      </a:solidFill>
                    </a:rPr>
                    <a:t>2</a:t>
                  </a:r>
                  <a:endParaRPr lang="en-US" b="1" dirty="0">
                    <a:solidFill>
                      <a:schemeClr val="tx1"/>
                    </a:solidFill>
                  </a:endParaRPr>
                </a:p>
              </p:txBody>
            </p:sp>
          </p:grpSp>
        </p:grpSp>
        <p:sp>
          <p:nvSpPr>
            <p:cNvPr id="48" name="TextBox 47"/>
            <p:cNvSpPr txBox="1"/>
            <p:nvPr/>
          </p:nvSpPr>
          <p:spPr>
            <a:xfrm>
              <a:off x="6715140" y="5496562"/>
              <a:ext cx="663964" cy="338554"/>
            </a:xfrm>
            <a:prstGeom prst="rect">
              <a:avLst/>
            </a:prstGeom>
            <a:noFill/>
          </p:spPr>
          <p:txBody>
            <a:bodyPr wrap="none" rtlCol="0">
              <a:spAutoFit/>
            </a:bodyPr>
            <a:lstStyle/>
            <a:p>
              <a:r>
                <a:rPr lang="en-US" sz="1600" i="1" dirty="0" smtClean="0">
                  <a:latin typeface="Times New Roman" pitchFamily="18" charset="0"/>
                  <a:cs typeface="Times New Roman" pitchFamily="18" charset="0"/>
                </a:rPr>
                <a:t>x=5m</a:t>
              </a:r>
              <a:endParaRPr lang="en-US" sz="1600" i="1" dirty="0">
                <a:latin typeface="Times New Roman" pitchFamily="18" charset="0"/>
                <a:cs typeface="Times New Roman" pitchFamily="18" charset="0"/>
              </a:endParaRPr>
            </a:p>
          </p:txBody>
        </p:sp>
        <p:sp>
          <p:nvSpPr>
            <p:cNvPr id="49" name="TextBox 48"/>
            <p:cNvSpPr txBox="1"/>
            <p:nvPr/>
          </p:nvSpPr>
          <p:spPr>
            <a:xfrm>
              <a:off x="4912768" y="5496562"/>
              <a:ext cx="516488" cy="338554"/>
            </a:xfrm>
            <a:prstGeom prst="rect">
              <a:avLst/>
            </a:prstGeom>
            <a:noFill/>
          </p:spPr>
          <p:txBody>
            <a:bodyPr wrap="none" rtlCol="0">
              <a:spAutoFit/>
            </a:bodyPr>
            <a:lstStyle/>
            <a:p>
              <a:r>
                <a:rPr lang="en-US" sz="1600" i="1" dirty="0" smtClean="0">
                  <a:latin typeface="Times New Roman" pitchFamily="18" charset="0"/>
                  <a:cs typeface="Times New Roman" pitchFamily="18" charset="0"/>
                </a:rPr>
                <a:t>x=0</a:t>
              </a:r>
              <a:endParaRPr lang="en-US" sz="1600" i="1" dirty="0">
                <a:latin typeface="Times New Roman" pitchFamily="18" charset="0"/>
                <a:cs typeface="Times New Roman" pitchFamily="18" charset="0"/>
              </a:endParaRPr>
            </a:p>
          </p:txBody>
        </p:sp>
        <p:sp>
          <p:nvSpPr>
            <p:cNvPr id="50" name="TextBox 49"/>
            <p:cNvSpPr txBox="1"/>
            <p:nvPr/>
          </p:nvSpPr>
          <p:spPr>
            <a:xfrm>
              <a:off x="6423266" y="5782314"/>
              <a:ext cx="445956" cy="400110"/>
            </a:xfrm>
            <a:prstGeom prst="rect">
              <a:avLst/>
            </a:prstGeom>
            <a:noFill/>
          </p:spPr>
          <p:txBody>
            <a:bodyPr wrap="none" rtlCol="0">
              <a:spAutoFit/>
            </a:bodyPr>
            <a:lstStyle/>
            <a:p>
              <a:r>
                <a:rPr lang="en-US" sz="2000" i="1" dirty="0" err="1" smtClean="0">
                  <a:latin typeface="Times New Roman" pitchFamily="18" charset="0"/>
                  <a:cs typeface="Times New Roman" pitchFamily="18" charset="0"/>
                </a:rPr>
                <a:t>d</a:t>
              </a:r>
              <a:r>
                <a:rPr lang="en-US" sz="2000" i="1" baseline="-25000" dirty="0" err="1" smtClean="0">
                  <a:latin typeface="Times New Roman" pitchFamily="18" charset="0"/>
                  <a:cs typeface="Times New Roman" pitchFamily="18" charset="0"/>
                </a:rPr>
                <a:t>th</a:t>
              </a:r>
              <a:endParaRPr lang="en-US" sz="2000" i="1" baseline="-25000" dirty="0">
                <a:latin typeface="Times New Roman" pitchFamily="18" charset="0"/>
                <a:cs typeface="Times New Roman" pitchFamily="18" charset="0"/>
              </a:endParaRPr>
            </a:p>
          </p:txBody>
        </p:sp>
        <p:cxnSp>
          <p:nvCxnSpPr>
            <p:cNvPr id="52" name="Straight Arrow Connector 51"/>
            <p:cNvCxnSpPr/>
            <p:nvPr/>
          </p:nvCxnSpPr>
          <p:spPr>
            <a:xfrm>
              <a:off x="7000892" y="6068066"/>
              <a:ext cx="35719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5929322" y="6068066"/>
              <a:ext cx="35719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2051" name="Group 30"/>
            <p:cNvGrpSpPr>
              <a:grpSpLocks noChangeAspect="1"/>
            </p:cNvGrpSpPr>
            <p:nvPr/>
          </p:nvGrpSpPr>
          <p:grpSpPr bwMode="auto">
            <a:xfrm>
              <a:off x="5823355" y="4604666"/>
              <a:ext cx="463157" cy="750095"/>
              <a:chOff x="3660598" y="2014947"/>
              <a:chExt cx="616867" cy="1000612"/>
            </a:xfrm>
          </p:grpSpPr>
          <p:grpSp>
            <p:nvGrpSpPr>
              <p:cNvPr id="2052" name="Group 34"/>
              <p:cNvGrpSpPr>
                <a:grpSpLocks/>
              </p:cNvGrpSpPr>
              <p:nvPr/>
            </p:nvGrpSpPr>
            <p:grpSpPr bwMode="auto">
              <a:xfrm flipH="1">
                <a:off x="3660594" y="2014947"/>
                <a:ext cx="566122" cy="675016"/>
                <a:chOff x="3620198" y="2938467"/>
                <a:chExt cx="608898" cy="608890"/>
              </a:xfrm>
            </p:grpSpPr>
            <p:sp>
              <p:nvSpPr>
                <p:cNvPr id="59" name="Arc 58"/>
                <p:cNvSpPr/>
                <p:nvPr/>
              </p:nvSpPr>
              <p:spPr>
                <a:xfrm>
                  <a:off x="3734473" y="3047351"/>
                  <a:ext cx="380347"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0" name="Arc 59"/>
                <p:cNvSpPr/>
                <p:nvPr/>
              </p:nvSpPr>
              <p:spPr>
                <a:xfrm>
                  <a:off x="3620198" y="2938467"/>
                  <a:ext cx="608898" cy="608890"/>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1" name="Arc 60"/>
                <p:cNvSpPr/>
                <p:nvPr/>
              </p:nvSpPr>
              <p:spPr>
                <a:xfrm>
                  <a:off x="3824869" y="3143340"/>
                  <a:ext cx="189322" cy="184817"/>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053" name="Group 38"/>
              <p:cNvGrpSpPr>
                <a:grpSpLocks/>
              </p:cNvGrpSpPr>
              <p:nvPr/>
            </p:nvGrpSpPr>
            <p:grpSpPr bwMode="auto">
              <a:xfrm>
                <a:off x="3773190" y="2358013"/>
                <a:ext cx="504276" cy="657546"/>
                <a:chOff x="2438106" y="3014526"/>
                <a:chExt cx="305094" cy="338274"/>
              </a:xfrm>
            </p:grpSpPr>
            <p:cxnSp>
              <p:nvCxnSpPr>
                <p:cNvPr id="58" name="Straight Connector 57"/>
                <p:cNvCxnSpPr>
                  <a:endCxn id="57" idx="0"/>
                </p:cNvCxnSpPr>
                <p:nvPr/>
              </p:nvCxnSpPr>
              <p:spPr>
                <a:xfrm rot="5400000">
                  <a:off x="2501272" y="3103907"/>
                  <a:ext cx="185478" cy="6716"/>
                </a:xfrm>
                <a:prstGeom prst="line">
                  <a:avLst/>
                </a:prstGeom>
                <a:ln w="19050">
                  <a:solidFill>
                    <a:srgbClr val="FF000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2438106" y="3200005"/>
                  <a:ext cx="305094"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solidFill>
                    </a:rPr>
                    <a:t>1</a:t>
                  </a:r>
                </a:p>
              </p:txBody>
            </p:sp>
          </p:grpSp>
        </p:grpSp>
        <p:grpSp>
          <p:nvGrpSpPr>
            <p:cNvPr id="2054" name="Group 30"/>
            <p:cNvGrpSpPr>
              <a:grpSpLocks noChangeAspect="1"/>
            </p:cNvGrpSpPr>
            <p:nvPr/>
          </p:nvGrpSpPr>
          <p:grpSpPr bwMode="auto">
            <a:xfrm>
              <a:off x="7643834" y="4593780"/>
              <a:ext cx="463157" cy="750095"/>
              <a:chOff x="3660598" y="2014947"/>
              <a:chExt cx="616867" cy="1000612"/>
            </a:xfrm>
          </p:grpSpPr>
          <p:grpSp>
            <p:nvGrpSpPr>
              <p:cNvPr id="2055" name="Group 34"/>
              <p:cNvGrpSpPr>
                <a:grpSpLocks/>
              </p:cNvGrpSpPr>
              <p:nvPr/>
            </p:nvGrpSpPr>
            <p:grpSpPr bwMode="auto">
              <a:xfrm flipH="1">
                <a:off x="3660594" y="2014947"/>
                <a:ext cx="566122" cy="675016"/>
                <a:chOff x="3620198" y="2938467"/>
                <a:chExt cx="608898" cy="608890"/>
              </a:xfrm>
            </p:grpSpPr>
            <p:sp>
              <p:nvSpPr>
                <p:cNvPr id="67" name="Arc 66"/>
                <p:cNvSpPr/>
                <p:nvPr/>
              </p:nvSpPr>
              <p:spPr>
                <a:xfrm>
                  <a:off x="3734473" y="3047351"/>
                  <a:ext cx="380347"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8" name="Arc 67"/>
                <p:cNvSpPr/>
                <p:nvPr/>
              </p:nvSpPr>
              <p:spPr>
                <a:xfrm>
                  <a:off x="3620198" y="2938467"/>
                  <a:ext cx="608898" cy="608890"/>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9" name="Arc 68"/>
                <p:cNvSpPr/>
                <p:nvPr/>
              </p:nvSpPr>
              <p:spPr>
                <a:xfrm>
                  <a:off x="3824869" y="3143340"/>
                  <a:ext cx="189322" cy="184817"/>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056" name="Group 38"/>
              <p:cNvGrpSpPr>
                <a:grpSpLocks/>
              </p:cNvGrpSpPr>
              <p:nvPr/>
            </p:nvGrpSpPr>
            <p:grpSpPr bwMode="auto">
              <a:xfrm>
                <a:off x="3773190" y="2358013"/>
                <a:ext cx="504276" cy="657546"/>
                <a:chOff x="2438106" y="3014526"/>
                <a:chExt cx="305094" cy="338274"/>
              </a:xfrm>
            </p:grpSpPr>
            <p:cxnSp>
              <p:nvCxnSpPr>
                <p:cNvPr id="66" name="Straight Connector 65"/>
                <p:cNvCxnSpPr>
                  <a:endCxn id="65" idx="0"/>
                </p:cNvCxnSpPr>
                <p:nvPr/>
              </p:nvCxnSpPr>
              <p:spPr>
                <a:xfrm rot="5400000">
                  <a:off x="2501272" y="3103907"/>
                  <a:ext cx="185478" cy="6716"/>
                </a:xfrm>
                <a:prstGeom prst="line">
                  <a:avLst/>
                </a:prstGeom>
                <a:ln w="19050">
                  <a:solidFill>
                    <a:srgbClr val="0000FF"/>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2438106" y="3200005"/>
                  <a:ext cx="305094"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smtClean="0">
                      <a:solidFill>
                        <a:schemeClr val="tx1"/>
                      </a:solidFill>
                    </a:rPr>
                    <a:t>3</a:t>
                  </a:r>
                  <a:endParaRPr lang="en-US" sz="1400" b="1" dirty="0">
                    <a:solidFill>
                      <a:schemeClr val="tx1"/>
                    </a:solidFill>
                  </a:endParaRPr>
                </a:p>
              </p:txBody>
            </p:sp>
          </p:grpSp>
        </p:grpSp>
        <p:sp>
          <p:nvSpPr>
            <p:cNvPr id="70" name="TextBox 69"/>
            <p:cNvSpPr txBox="1"/>
            <p:nvPr/>
          </p:nvSpPr>
          <p:spPr>
            <a:xfrm>
              <a:off x="7643834" y="5496562"/>
              <a:ext cx="817853" cy="338554"/>
            </a:xfrm>
            <a:prstGeom prst="rect">
              <a:avLst/>
            </a:prstGeom>
            <a:noFill/>
          </p:spPr>
          <p:txBody>
            <a:bodyPr wrap="none" rtlCol="0">
              <a:spAutoFit/>
            </a:bodyPr>
            <a:lstStyle/>
            <a:p>
              <a:r>
                <a:rPr lang="en-US" sz="1600" i="1" dirty="0" smtClean="0">
                  <a:latin typeface="Times New Roman" pitchFamily="18" charset="0"/>
                  <a:cs typeface="Times New Roman" pitchFamily="18" charset="0"/>
                </a:rPr>
                <a:t>x=7.5m</a:t>
              </a:r>
              <a:endParaRPr lang="en-US" sz="1600" i="1" dirty="0">
                <a:latin typeface="Times New Roman" pitchFamily="18" charset="0"/>
                <a:cs typeface="Times New Roman" pitchFamily="18" charset="0"/>
              </a:endParaRPr>
            </a:p>
          </p:txBody>
        </p:sp>
        <p:sp>
          <p:nvSpPr>
            <p:cNvPr id="71" name="TextBox 70"/>
            <p:cNvSpPr txBox="1"/>
            <p:nvPr/>
          </p:nvSpPr>
          <p:spPr>
            <a:xfrm>
              <a:off x="5715008" y="5496562"/>
              <a:ext cx="817853" cy="338554"/>
            </a:xfrm>
            <a:prstGeom prst="rect">
              <a:avLst/>
            </a:prstGeom>
            <a:noFill/>
          </p:spPr>
          <p:txBody>
            <a:bodyPr wrap="none" rtlCol="0">
              <a:spAutoFit/>
            </a:bodyPr>
            <a:lstStyle/>
            <a:p>
              <a:r>
                <a:rPr lang="en-US" sz="1600" i="1" dirty="0" smtClean="0">
                  <a:latin typeface="Times New Roman" pitchFamily="18" charset="0"/>
                  <a:cs typeface="Times New Roman" pitchFamily="18" charset="0"/>
                </a:rPr>
                <a:t>x=2.5m</a:t>
              </a:r>
              <a:endParaRPr lang="en-US" sz="1600" i="1" dirty="0">
                <a:latin typeface="Times New Roman" pitchFamily="18" charset="0"/>
                <a:cs typeface="Times New Roman" pitchFamily="18" charset="0"/>
              </a:endParaRPr>
            </a:p>
          </p:txBody>
        </p:sp>
      </p:grpSp>
      <p:sp>
        <p:nvSpPr>
          <p:cNvPr id="3" name="Content Placeholder 2"/>
          <p:cNvSpPr>
            <a:spLocks noGrp="1"/>
          </p:cNvSpPr>
          <p:nvPr>
            <p:ph idx="1"/>
          </p:nvPr>
        </p:nvSpPr>
        <p:spPr>
          <a:xfrm>
            <a:off x="236507" y="4095751"/>
            <a:ext cx="8678893" cy="2152649"/>
          </a:xfrm>
          <a:solidFill>
            <a:schemeClr val="bg1"/>
          </a:solidFill>
        </p:spPr>
        <p:txBody>
          <a:bodyPr rtlCol="0">
            <a:normAutofit/>
          </a:bodyPr>
          <a:lstStyle/>
          <a:p>
            <a:pPr fontAlgn="auto">
              <a:spcAft>
                <a:spcPts val="0"/>
              </a:spcAft>
              <a:buFont typeface="Arial" pitchFamily="34" charset="0"/>
              <a:buNone/>
              <a:defRPr/>
            </a:pPr>
            <a:r>
              <a:rPr lang="en-US" sz="2800" dirty="0" smtClean="0"/>
              <a:t>The Fisher Information:</a:t>
            </a:r>
          </a:p>
          <a:p>
            <a:pPr marL="514350" indent="-514350">
              <a:buFont typeface="+mj-lt"/>
              <a:buAutoNum type="arabicPeriod"/>
              <a:defRPr/>
            </a:pPr>
            <a:r>
              <a:rPr lang="en-US" sz="2800" dirty="0" smtClean="0"/>
              <a:t>Decreases with the “noise” in the RSS data</a:t>
            </a:r>
          </a:p>
          <a:p>
            <a:pPr marL="514350" indent="-514350" fontAlgn="auto">
              <a:spcAft>
                <a:spcPts val="0"/>
              </a:spcAft>
              <a:buFont typeface="+mj-lt"/>
              <a:buAutoNum type="arabicPeriod"/>
              <a:defRPr/>
            </a:pPr>
            <a:r>
              <a:rPr lang="en-US" sz="2800" dirty="0" smtClean="0"/>
              <a:t>Decreases with the distance</a:t>
            </a:r>
          </a:p>
          <a:p>
            <a:pPr marL="514350" indent="-514350" fontAlgn="auto">
              <a:spcAft>
                <a:spcPts val="0"/>
              </a:spcAft>
              <a:buFont typeface="+mj-lt"/>
              <a:buAutoNum type="arabicPeriod"/>
              <a:defRPr/>
            </a:pPr>
            <a:r>
              <a:rPr lang="en-US" sz="2800" b="1" dirty="0" smtClean="0"/>
              <a:t>Depends on how we set the threshold</a:t>
            </a:r>
            <a:endParaRPr lang="en-US" sz="2800" b="1" dirty="0"/>
          </a:p>
        </p:txBody>
      </p:sp>
      <p:sp>
        <p:nvSpPr>
          <p:cNvPr id="72" name="Rectangle 71"/>
          <p:cNvSpPr/>
          <p:nvPr/>
        </p:nvSpPr>
        <p:spPr>
          <a:xfrm>
            <a:off x="4572000" y="908050"/>
            <a:ext cx="4572000" cy="3235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 0  L 0.25 0  E" pathEditMode="relative" ptsTypes="">
                                      <p:cBhvr>
                                        <p:cTn id="6" dur="3000" fill="hold"/>
                                        <p:tgtEl>
                                          <p:spTgt spid="27"/>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2000"/>
                                        <p:tgtEl>
                                          <p:spTgt spid="72"/>
                                        </p:tgtEl>
                                      </p:cBhvr>
                                    </p:animEffect>
                                    <p:set>
                                      <p:cBhvr>
                                        <p:cTn id="11" dur="1" fill="hold">
                                          <p:stCondLst>
                                            <p:cond delay="1999"/>
                                          </p:stCondLst>
                                        </p:cTn>
                                        <p:tgtEl>
                                          <p:spTgt spid="7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3" presetClass="path" presetSubtype="0" accel="50000" decel="50000" fill="hold" nodeType="clickEffect">
                                  <p:stCondLst>
                                    <p:cond delay="0"/>
                                  </p:stCondLst>
                                  <p:childTnLst>
                                    <p:animMotion origin="layout" path="M 0 0  L 0.25 0  E" pathEditMode="relative" ptsTypes="">
                                      <p:cBhvr>
                                        <p:cTn id="21" dur="2000" fill="hold"/>
                                        <p:tgtEl>
                                          <p:spTgt spid="51"/>
                                        </p:tgtEl>
                                        <p:attrNameLst>
                                          <p:attrName>ppt_x</p:attrName>
                                          <p:attrName>ppt_y</p:attrName>
                                        </p:attrNameLst>
                                      </p:cBhvr>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bg/>
                                          </p:spTgt>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15"/>
          <p:cNvGrpSpPr>
            <a:grpSpLocks/>
          </p:cNvGrpSpPr>
          <p:nvPr/>
        </p:nvGrpSpPr>
        <p:grpSpPr bwMode="auto">
          <a:xfrm>
            <a:off x="1568450" y="3944938"/>
            <a:ext cx="4872038" cy="2362200"/>
            <a:chOff x="1960321" y="3158837"/>
            <a:chExt cx="4871520" cy="2363188"/>
          </a:xfrm>
        </p:grpSpPr>
        <p:cxnSp>
          <p:nvCxnSpPr>
            <p:cNvPr id="302" name="Straight Connector 301"/>
            <p:cNvCxnSpPr/>
            <p:nvPr/>
          </p:nvCxnSpPr>
          <p:spPr>
            <a:xfrm rot="16200000" flipV="1">
              <a:off x="5319303" y="4369812"/>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rot="16200000" flipV="1">
              <a:off x="4939932" y="4358695"/>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rot="16200000" flipV="1">
              <a:off x="4547861"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rot="16200000" flipV="1">
              <a:off x="4131980"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V="1">
              <a:off x="3681178"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a:xfrm rot="16200000" flipV="1">
              <a:off x="3193868"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rot="16200000" flipV="1">
              <a:off x="2676397" y="4334873"/>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rot="16200000" flipV="1">
              <a:off x="2114481" y="4322167"/>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rot="16200000" flipV="1">
              <a:off x="1489074" y="4311050"/>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rot="16200000" flipV="1">
              <a:off x="808107" y="4334873"/>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p:nvPr/>
          </p:nvCxnSpPr>
          <p:spPr>
            <a:xfrm rot="16200000" flipV="1">
              <a:off x="5679628" y="4352342"/>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315" name="Rectangle 314"/>
          <p:cNvSpPr/>
          <p:nvPr/>
        </p:nvSpPr>
        <p:spPr>
          <a:xfrm>
            <a:off x="1306513" y="4065588"/>
            <a:ext cx="5356225" cy="225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Optimal Connectivity Threshold</a:t>
            </a:r>
            <a:endParaRPr lang="en-US" dirty="0"/>
          </a:p>
        </p:txBody>
      </p:sp>
      <p:grpSp>
        <p:nvGrpSpPr>
          <p:cNvPr id="4" name="Group 3"/>
          <p:cNvGrpSpPr>
            <a:grpSpLocks/>
          </p:cNvGrpSpPr>
          <p:nvPr/>
        </p:nvGrpSpPr>
        <p:grpSpPr bwMode="auto">
          <a:xfrm>
            <a:off x="622300" y="2614613"/>
            <a:ext cx="642938" cy="1004887"/>
            <a:chOff x="914400" y="2014947"/>
            <a:chExt cx="642974" cy="1004525"/>
          </a:xfrm>
        </p:grpSpPr>
        <p:grpSp>
          <p:nvGrpSpPr>
            <p:cNvPr id="5" name="Group 30"/>
            <p:cNvGrpSpPr>
              <a:grpSpLocks/>
            </p:cNvGrpSpPr>
            <p:nvPr/>
          </p:nvGrpSpPr>
          <p:grpSpPr bwMode="auto">
            <a:xfrm>
              <a:off x="990600" y="2014947"/>
              <a:ext cx="566774" cy="675803"/>
              <a:chOff x="3619496" y="2938467"/>
              <a:chExt cx="609600" cy="609600"/>
            </a:xfrm>
          </p:grpSpPr>
          <p:sp>
            <p:nvSpPr>
              <p:cNvPr id="9" name="Arc 8"/>
              <p:cNvSpPr/>
              <p:nvPr/>
            </p:nvSpPr>
            <p:spPr>
              <a:xfrm>
                <a:off x="3733907" y="3048690"/>
                <a:ext cx="380783"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Arc 9"/>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Arc 10"/>
              <p:cNvSpPr/>
              <p:nvPr/>
            </p:nvSpPr>
            <p:spPr>
              <a:xfrm>
                <a:off x="3824406" y="3143167"/>
                <a:ext cx="189539"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 name="Group 46"/>
            <p:cNvGrpSpPr>
              <a:grpSpLocks/>
            </p:cNvGrpSpPr>
            <p:nvPr/>
          </p:nvGrpSpPr>
          <p:grpSpPr bwMode="auto">
            <a:xfrm>
              <a:off x="914296" y="2362200"/>
              <a:ext cx="503777" cy="657272"/>
              <a:chOff x="2438400" y="3014667"/>
              <a:chExt cx="304800" cy="338133"/>
            </a:xfrm>
          </p:grpSpPr>
          <p:cxnSp>
            <p:nvCxnSpPr>
              <p:cNvPr id="7" name="Straight Connector 6"/>
              <p:cNvCxnSpPr>
                <a:endCxn id="8" idx="0"/>
              </p:cNvCxnSpPr>
              <p:nvPr/>
            </p:nvCxnSpPr>
            <p:spPr>
              <a:xfrm rot="5400000">
                <a:off x="2501410" y="3104592"/>
                <a:ext cx="185322" cy="5763"/>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38463" y="3200135"/>
                <a:ext cx="304491" cy="15266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0</a:t>
                </a:r>
              </a:p>
            </p:txBody>
          </p:sp>
        </p:grpSp>
      </p:grpSp>
      <p:sp>
        <p:nvSpPr>
          <p:cNvPr id="12" name="Rectangle 11"/>
          <p:cNvSpPr/>
          <p:nvPr/>
        </p:nvSpPr>
        <p:spPr>
          <a:xfrm>
            <a:off x="366713" y="3622675"/>
            <a:ext cx="7848600"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39" name="AutoShape 4"/>
          <p:cNvSpPr>
            <a:spLocks noChangeAspect="1" noChangeArrowheads="1" noTextEdit="1"/>
          </p:cNvSpPr>
          <p:nvPr/>
        </p:nvSpPr>
        <p:spPr bwMode="auto">
          <a:xfrm>
            <a:off x="5788025" y="-3505200"/>
            <a:ext cx="6710363" cy="3505200"/>
          </a:xfrm>
          <a:prstGeom prst="rect">
            <a:avLst/>
          </a:prstGeom>
          <a:noFill/>
          <a:ln w="9525">
            <a:noFill/>
            <a:miter lim="800000"/>
            <a:headEnd/>
            <a:tailEnd/>
          </a:ln>
        </p:spPr>
        <p:txBody>
          <a:bodyPr/>
          <a:lstStyle/>
          <a:p>
            <a:endParaRPr lang="en-US"/>
          </a:p>
        </p:txBody>
      </p:sp>
      <p:grpSp>
        <p:nvGrpSpPr>
          <p:cNvPr id="13" name="Group 167"/>
          <p:cNvGrpSpPr>
            <a:grpSpLocks/>
          </p:cNvGrpSpPr>
          <p:nvPr/>
        </p:nvGrpSpPr>
        <p:grpSpPr bwMode="auto">
          <a:xfrm>
            <a:off x="1436688" y="3944938"/>
            <a:ext cx="5334000" cy="338137"/>
            <a:chOff x="6530975" y="-450850"/>
            <a:chExt cx="5334001" cy="338296"/>
          </a:xfrm>
        </p:grpSpPr>
        <p:sp>
          <p:nvSpPr>
            <p:cNvPr id="18475" name="Freeform 20"/>
            <p:cNvSpPr>
              <a:spLocks/>
            </p:cNvSpPr>
            <p:nvPr/>
          </p:nvSpPr>
          <p:spPr bwMode="auto">
            <a:xfrm>
              <a:off x="6662738" y="-384175"/>
              <a:ext cx="5200650" cy="1588"/>
            </a:xfrm>
            <a:custGeom>
              <a:avLst/>
              <a:gdLst>
                <a:gd name="T0" fmla="*/ 0 w 434"/>
                <a:gd name="T1" fmla="*/ 0 h 1588"/>
                <a:gd name="T2" fmla="*/ 434 w 434"/>
                <a:gd name="T3" fmla="*/ 0 h 1588"/>
                <a:gd name="T4" fmla="*/ 434 w 434"/>
                <a:gd name="T5" fmla="*/ 0 h 1588"/>
                <a:gd name="T6" fmla="*/ 0 60000 65536"/>
                <a:gd name="T7" fmla="*/ 0 60000 65536"/>
                <a:gd name="T8" fmla="*/ 0 60000 65536"/>
                <a:gd name="T9" fmla="*/ 0 w 434"/>
                <a:gd name="T10" fmla="*/ 0 h 1588"/>
                <a:gd name="T11" fmla="*/ 434 w 434"/>
                <a:gd name="T12" fmla="*/ 1588 h 1588"/>
              </a:gdLst>
              <a:ahLst/>
              <a:cxnLst>
                <a:cxn ang="T6">
                  <a:pos x="T0" y="T1"/>
                </a:cxn>
                <a:cxn ang="T7">
                  <a:pos x="T2" y="T3"/>
                </a:cxn>
                <a:cxn ang="T8">
                  <a:pos x="T4" y="T5"/>
                </a:cxn>
              </a:cxnLst>
              <a:rect l="T9" t="T10" r="T11" b="T12"/>
              <a:pathLst>
                <a:path w="434" h="1588">
                  <a:moveTo>
                    <a:pt x="0" y="0"/>
                  </a:moveTo>
                  <a:lnTo>
                    <a:pt x="434" y="0"/>
                  </a:lnTo>
                </a:path>
              </a:pathLst>
            </a:custGeom>
            <a:noFill/>
            <a:ln w="0">
              <a:solidFill>
                <a:srgbClr val="000000"/>
              </a:solidFill>
              <a:prstDash val="sysDot"/>
              <a:round/>
              <a:headEnd/>
              <a:tailEnd/>
            </a:ln>
          </p:spPr>
          <p:txBody>
            <a:bodyPr/>
            <a:lstStyle/>
            <a:p>
              <a:endParaRPr lang="en-US" sz="1600">
                <a:latin typeface="Calibri" pitchFamily="34" charset="0"/>
              </a:endParaRPr>
            </a:p>
          </p:txBody>
        </p:sp>
        <p:sp>
          <p:nvSpPr>
            <p:cNvPr id="18476" name="Line 32"/>
            <p:cNvSpPr>
              <a:spLocks noChangeShapeType="1"/>
            </p:cNvSpPr>
            <p:nvPr/>
          </p:nvSpPr>
          <p:spPr bwMode="auto">
            <a:xfrm flipH="1">
              <a:off x="6662738" y="-384175"/>
              <a:ext cx="5200650" cy="1588"/>
            </a:xfrm>
            <a:prstGeom prst="line">
              <a:avLst/>
            </a:prstGeom>
            <a:noFill/>
            <a:ln w="0">
              <a:solidFill>
                <a:srgbClr val="000000"/>
              </a:solidFill>
              <a:round/>
              <a:headEnd/>
              <a:tailEnd/>
            </a:ln>
          </p:spPr>
          <p:txBody>
            <a:bodyPr/>
            <a:lstStyle/>
            <a:p>
              <a:endParaRPr lang="en-US"/>
            </a:p>
          </p:txBody>
        </p:sp>
        <p:sp>
          <p:nvSpPr>
            <p:cNvPr id="18477" name="Line 35"/>
            <p:cNvSpPr>
              <a:spLocks noChangeShapeType="1"/>
            </p:cNvSpPr>
            <p:nvPr/>
          </p:nvSpPr>
          <p:spPr bwMode="auto">
            <a:xfrm flipH="1">
              <a:off x="6662738" y="-384175"/>
              <a:ext cx="5200650" cy="1588"/>
            </a:xfrm>
            <a:prstGeom prst="line">
              <a:avLst/>
            </a:prstGeom>
            <a:noFill/>
            <a:ln w="0">
              <a:solidFill>
                <a:srgbClr val="000000"/>
              </a:solidFill>
              <a:round/>
              <a:headEnd/>
              <a:tailEnd/>
            </a:ln>
          </p:spPr>
          <p:txBody>
            <a:bodyPr/>
            <a:lstStyle/>
            <a:p>
              <a:endParaRPr lang="en-US"/>
            </a:p>
          </p:txBody>
        </p:sp>
        <p:sp>
          <p:nvSpPr>
            <p:cNvPr id="18478" name="Line 37"/>
            <p:cNvSpPr>
              <a:spLocks noChangeShapeType="1"/>
            </p:cNvSpPr>
            <p:nvPr/>
          </p:nvSpPr>
          <p:spPr bwMode="auto">
            <a:xfrm flipV="1">
              <a:off x="11863388" y="-409575"/>
              <a:ext cx="1588" cy="25400"/>
            </a:xfrm>
            <a:prstGeom prst="line">
              <a:avLst/>
            </a:prstGeom>
            <a:noFill/>
            <a:ln w="0">
              <a:solidFill>
                <a:srgbClr val="000000"/>
              </a:solidFill>
              <a:round/>
              <a:headEnd/>
              <a:tailEnd/>
            </a:ln>
          </p:spPr>
          <p:txBody>
            <a:bodyPr/>
            <a:lstStyle/>
            <a:p>
              <a:endParaRPr lang="en-US"/>
            </a:p>
          </p:txBody>
        </p:sp>
        <p:sp>
          <p:nvSpPr>
            <p:cNvPr id="18479" name="Line 40"/>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0" name="Line 43"/>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1" name="Line 46"/>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2" name="Line 49"/>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3" name="Line 52"/>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4" name="Line 55"/>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5" name="Line 58"/>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6" name="Line 61"/>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8487" name="Line 64"/>
            <p:cNvSpPr>
              <a:spLocks noChangeShapeType="1"/>
            </p:cNvSpPr>
            <p:nvPr/>
          </p:nvSpPr>
          <p:spPr bwMode="auto">
            <a:xfrm flipV="1">
              <a:off x="11863388" y="-425450"/>
              <a:ext cx="1588" cy="41275"/>
            </a:xfrm>
            <a:prstGeom prst="line">
              <a:avLst/>
            </a:prstGeom>
            <a:noFill/>
            <a:ln w="0">
              <a:solidFill>
                <a:srgbClr val="000000"/>
              </a:solidFill>
              <a:round/>
              <a:headEnd/>
              <a:tailEnd/>
            </a:ln>
          </p:spPr>
          <p:txBody>
            <a:bodyPr/>
            <a:lstStyle/>
            <a:p>
              <a:endParaRPr lang="en-US"/>
            </a:p>
          </p:txBody>
        </p:sp>
        <p:sp>
          <p:nvSpPr>
            <p:cNvPr id="18488" name="Line 67"/>
            <p:cNvSpPr>
              <a:spLocks noChangeShapeType="1"/>
            </p:cNvSpPr>
            <p:nvPr/>
          </p:nvSpPr>
          <p:spPr bwMode="auto">
            <a:xfrm flipV="1">
              <a:off x="11526838" y="-425450"/>
              <a:ext cx="1588" cy="41275"/>
            </a:xfrm>
            <a:prstGeom prst="line">
              <a:avLst/>
            </a:prstGeom>
            <a:noFill/>
            <a:ln w="0">
              <a:solidFill>
                <a:srgbClr val="000000"/>
              </a:solidFill>
              <a:round/>
              <a:headEnd/>
              <a:tailEnd/>
            </a:ln>
          </p:spPr>
          <p:txBody>
            <a:bodyPr/>
            <a:lstStyle/>
            <a:p>
              <a:endParaRPr lang="en-US"/>
            </a:p>
          </p:txBody>
        </p:sp>
        <p:sp>
          <p:nvSpPr>
            <p:cNvPr id="18489" name="Rectangle 69"/>
            <p:cNvSpPr>
              <a:spLocks noChangeArrowheads="1"/>
            </p:cNvSpPr>
            <p:nvPr/>
          </p:nvSpPr>
          <p:spPr bwMode="auto">
            <a:xfrm>
              <a:off x="11395075"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-95</a:t>
              </a:r>
              <a:endParaRPr lang="en-US" sz="1600"/>
            </a:p>
          </p:txBody>
        </p:sp>
        <p:sp>
          <p:nvSpPr>
            <p:cNvPr id="18490" name="Line 70"/>
            <p:cNvSpPr>
              <a:spLocks noChangeShapeType="1"/>
            </p:cNvSpPr>
            <p:nvPr/>
          </p:nvSpPr>
          <p:spPr bwMode="auto">
            <a:xfrm flipV="1">
              <a:off x="11168063" y="-425450"/>
              <a:ext cx="1588" cy="41275"/>
            </a:xfrm>
            <a:prstGeom prst="line">
              <a:avLst/>
            </a:prstGeom>
            <a:noFill/>
            <a:ln w="0">
              <a:solidFill>
                <a:srgbClr val="000000"/>
              </a:solidFill>
              <a:round/>
              <a:headEnd/>
              <a:tailEnd/>
            </a:ln>
          </p:spPr>
          <p:txBody>
            <a:bodyPr/>
            <a:lstStyle/>
            <a:p>
              <a:endParaRPr lang="en-US"/>
            </a:p>
          </p:txBody>
        </p:sp>
        <p:sp>
          <p:nvSpPr>
            <p:cNvPr id="18491" name="Rectangle 72"/>
            <p:cNvSpPr>
              <a:spLocks noChangeArrowheads="1"/>
            </p:cNvSpPr>
            <p:nvPr/>
          </p:nvSpPr>
          <p:spPr bwMode="auto">
            <a:xfrm>
              <a:off x="11036300"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-90</a:t>
              </a:r>
              <a:endParaRPr lang="en-US" sz="1600"/>
            </a:p>
          </p:txBody>
        </p:sp>
        <p:sp>
          <p:nvSpPr>
            <p:cNvPr id="18492" name="Line 73"/>
            <p:cNvSpPr>
              <a:spLocks noChangeShapeType="1"/>
            </p:cNvSpPr>
            <p:nvPr/>
          </p:nvSpPr>
          <p:spPr bwMode="auto">
            <a:xfrm flipV="1">
              <a:off x="10796588" y="-425450"/>
              <a:ext cx="1588" cy="41275"/>
            </a:xfrm>
            <a:prstGeom prst="line">
              <a:avLst/>
            </a:prstGeom>
            <a:noFill/>
            <a:ln w="0">
              <a:solidFill>
                <a:srgbClr val="000000"/>
              </a:solidFill>
              <a:round/>
              <a:headEnd/>
              <a:tailEnd/>
            </a:ln>
          </p:spPr>
          <p:txBody>
            <a:bodyPr/>
            <a:lstStyle/>
            <a:p>
              <a:endParaRPr lang="en-US"/>
            </a:p>
          </p:txBody>
        </p:sp>
        <p:sp>
          <p:nvSpPr>
            <p:cNvPr id="18493" name="Rectangle 75"/>
            <p:cNvSpPr>
              <a:spLocks noChangeArrowheads="1"/>
            </p:cNvSpPr>
            <p:nvPr/>
          </p:nvSpPr>
          <p:spPr bwMode="auto">
            <a:xfrm>
              <a:off x="10664825"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-85</a:t>
              </a:r>
              <a:endParaRPr lang="en-US" sz="1600"/>
            </a:p>
          </p:txBody>
        </p:sp>
        <p:sp>
          <p:nvSpPr>
            <p:cNvPr id="18494" name="Line 76"/>
            <p:cNvSpPr>
              <a:spLocks noChangeShapeType="1"/>
            </p:cNvSpPr>
            <p:nvPr/>
          </p:nvSpPr>
          <p:spPr bwMode="auto">
            <a:xfrm flipV="1">
              <a:off x="10401300" y="-425450"/>
              <a:ext cx="1588" cy="41275"/>
            </a:xfrm>
            <a:prstGeom prst="line">
              <a:avLst/>
            </a:prstGeom>
            <a:noFill/>
            <a:ln w="0">
              <a:solidFill>
                <a:srgbClr val="000000"/>
              </a:solidFill>
              <a:round/>
              <a:headEnd/>
              <a:tailEnd/>
            </a:ln>
          </p:spPr>
          <p:txBody>
            <a:bodyPr/>
            <a:lstStyle/>
            <a:p>
              <a:endParaRPr lang="en-US"/>
            </a:p>
          </p:txBody>
        </p:sp>
        <p:sp>
          <p:nvSpPr>
            <p:cNvPr id="18495" name="Rectangle 78"/>
            <p:cNvSpPr>
              <a:spLocks noChangeArrowheads="1"/>
            </p:cNvSpPr>
            <p:nvPr/>
          </p:nvSpPr>
          <p:spPr bwMode="auto">
            <a:xfrm>
              <a:off x="1026953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-80</a:t>
              </a:r>
              <a:endParaRPr lang="en-US" sz="1600"/>
            </a:p>
          </p:txBody>
        </p:sp>
        <p:sp>
          <p:nvSpPr>
            <p:cNvPr id="18496" name="Line 79"/>
            <p:cNvSpPr>
              <a:spLocks noChangeShapeType="1"/>
            </p:cNvSpPr>
            <p:nvPr/>
          </p:nvSpPr>
          <p:spPr bwMode="auto">
            <a:xfrm flipV="1">
              <a:off x="9982200" y="-425450"/>
              <a:ext cx="1588" cy="41275"/>
            </a:xfrm>
            <a:prstGeom prst="line">
              <a:avLst/>
            </a:prstGeom>
            <a:noFill/>
            <a:ln w="0">
              <a:solidFill>
                <a:srgbClr val="000000"/>
              </a:solidFill>
              <a:round/>
              <a:headEnd/>
              <a:tailEnd/>
            </a:ln>
          </p:spPr>
          <p:txBody>
            <a:bodyPr/>
            <a:lstStyle/>
            <a:p>
              <a:endParaRPr lang="en-US"/>
            </a:p>
          </p:txBody>
        </p:sp>
        <p:sp>
          <p:nvSpPr>
            <p:cNvPr id="18497" name="Rectangle 81"/>
            <p:cNvSpPr>
              <a:spLocks noChangeArrowheads="1"/>
            </p:cNvSpPr>
            <p:nvPr/>
          </p:nvSpPr>
          <p:spPr bwMode="auto">
            <a:xfrm>
              <a:off x="985043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-75</a:t>
              </a:r>
              <a:endParaRPr lang="en-US" sz="1600"/>
            </a:p>
          </p:txBody>
        </p:sp>
        <p:sp>
          <p:nvSpPr>
            <p:cNvPr id="18498" name="Line 82"/>
            <p:cNvSpPr>
              <a:spLocks noChangeShapeType="1"/>
            </p:cNvSpPr>
            <p:nvPr/>
          </p:nvSpPr>
          <p:spPr bwMode="auto">
            <a:xfrm flipV="1">
              <a:off x="9539288" y="-425450"/>
              <a:ext cx="1588" cy="41275"/>
            </a:xfrm>
            <a:prstGeom prst="line">
              <a:avLst/>
            </a:prstGeom>
            <a:noFill/>
            <a:ln w="0">
              <a:solidFill>
                <a:srgbClr val="000000"/>
              </a:solidFill>
              <a:round/>
              <a:headEnd/>
              <a:tailEnd/>
            </a:ln>
          </p:spPr>
          <p:txBody>
            <a:bodyPr/>
            <a:lstStyle/>
            <a:p>
              <a:endParaRPr lang="en-US"/>
            </a:p>
          </p:txBody>
        </p:sp>
        <p:sp>
          <p:nvSpPr>
            <p:cNvPr id="18499" name="Rectangle 84"/>
            <p:cNvSpPr>
              <a:spLocks noChangeArrowheads="1"/>
            </p:cNvSpPr>
            <p:nvPr/>
          </p:nvSpPr>
          <p:spPr bwMode="auto">
            <a:xfrm>
              <a:off x="940593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-70</a:t>
              </a:r>
              <a:endParaRPr lang="en-US" sz="1600"/>
            </a:p>
          </p:txBody>
        </p:sp>
        <p:sp>
          <p:nvSpPr>
            <p:cNvPr id="18500" name="Line 85"/>
            <p:cNvSpPr>
              <a:spLocks noChangeShapeType="1"/>
            </p:cNvSpPr>
            <p:nvPr/>
          </p:nvSpPr>
          <p:spPr bwMode="auto">
            <a:xfrm flipV="1">
              <a:off x="9047163" y="-425450"/>
              <a:ext cx="1588" cy="41275"/>
            </a:xfrm>
            <a:prstGeom prst="line">
              <a:avLst/>
            </a:prstGeom>
            <a:noFill/>
            <a:ln w="0">
              <a:solidFill>
                <a:srgbClr val="000000"/>
              </a:solidFill>
              <a:round/>
              <a:headEnd/>
              <a:tailEnd/>
            </a:ln>
          </p:spPr>
          <p:txBody>
            <a:bodyPr/>
            <a:lstStyle/>
            <a:p>
              <a:endParaRPr lang="en-US"/>
            </a:p>
          </p:txBody>
        </p:sp>
        <p:sp>
          <p:nvSpPr>
            <p:cNvPr id="18501" name="Rectangle 87"/>
            <p:cNvSpPr>
              <a:spLocks noChangeArrowheads="1"/>
            </p:cNvSpPr>
            <p:nvPr/>
          </p:nvSpPr>
          <p:spPr bwMode="auto">
            <a:xfrm>
              <a:off x="8915400"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-65</a:t>
              </a:r>
              <a:endParaRPr lang="en-US" sz="1600"/>
            </a:p>
          </p:txBody>
        </p:sp>
        <p:sp>
          <p:nvSpPr>
            <p:cNvPr id="18502" name="Line 88"/>
            <p:cNvSpPr>
              <a:spLocks noChangeShapeType="1"/>
            </p:cNvSpPr>
            <p:nvPr/>
          </p:nvSpPr>
          <p:spPr bwMode="auto">
            <a:xfrm flipV="1">
              <a:off x="8531225" y="-425450"/>
              <a:ext cx="1588" cy="41275"/>
            </a:xfrm>
            <a:prstGeom prst="line">
              <a:avLst/>
            </a:prstGeom>
            <a:noFill/>
            <a:ln w="0">
              <a:solidFill>
                <a:srgbClr val="000000"/>
              </a:solidFill>
              <a:round/>
              <a:headEnd/>
              <a:tailEnd/>
            </a:ln>
          </p:spPr>
          <p:txBody>
            <a:bodyPr/>
            <a:lstStyle/>
            <a:p>
              <a:endParaRPr lang="en-US"/>
            </a:p>
          </p:txBody>
        </p:sp>
        <p:sp>
          <p:nvSpPr>
            <p:cNvPr id="18503" name="Rectangle 90"/>
            <p:cNvSpPr>
              <a:spLocks noChangeArrowheads="1"/>
            </p:cNvSpPr>
            <p:nvPr/>
          </p:nvSpPr>
          <p:spPr bwMode="auto">
            <a:xfrm>
              <a:off x="8399463"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-60</a:t>
              </a:r>
              <a:endParaRPr lang="en-US" sz="1600"/>
            </a:p>
          </p:txBody>
        </p:sp>
        <p:sp>
          <p:nvSpPr>
            <p:cNvPr id="18504" name="Line 91"/>
            <p:cNvSpPr>
              <a:spLocks noChangeShapeType="1"/>
            </p:cNvSpPr>
            <p:nvPr/>
          </p:nvSpPr>
          <p:spPr bwMode="auto">
            <a:xfrm flipV="1">
              <a:off x="7969250" y="-425450"/>
              <a:ext cx="1588" cy="41275"/>
            </a:xfrm>
            <a:prstGeom prst="line">
              <a:avLst/>
            </a:prstGeom>
            <a:noFill/>
            <a:ln w="0">
              <a:solidFill>
                <a:srgbClr val="000000"/>
              </a:solidFill>
              <a:round/>
              <a:headEnd/>
              <a:tailEnd/>
            </a:ln>
          </p:spPr>
          <p:txBody>
            <a:bodyPr/>
            <a:lstStyle/>
            <a:p>
              <a:endParaRPr lang="en-US"/>
            </a:p>
          </p:txBody>
        </p:sp>
        <p:sp>
          <p:nvSpPr>
            <p:cNvPr id="18505" name="Rectangle 93"/>
            <p:cNvSpPr>
              <a:spLocks noChangeArrowheads="1"/>
            </p:cNvSpPr>
            <p:nvPr/>
          </p:nvSpPr>
          <p:spPr bwMode="auto">
            <a:xfrm>
              <a:off x="783748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-55</a:t>
              </a:r>
              <a:endParaRPr lang="en-US" sz="1600"/>
            </a:p>
          </p:txBody>
        </p:sp>
        <p:sp>
          <p:nvSpPr>
            <p:cNvPr id="18506" name="Line 94"/>
            <p:cNvSpPr>
              <a:spLocks noChangeShapeType="1"/>
            </p:cNvSpPr>
            <p:nvPr/>
          </p:nvSpPr>
          <p:spPr bwMode="auto">
            <a:xfrm flipV="1">
              <a:off x="7345363" y="-425450"/>
              <a:ext cx="1588" cy="41275"/>
            </a:xfrm>
            <a:prstGeom prst="line">
              <a:avLst/>
            </a:prstGeom>
            <a:noFill/>
            <a:ln w="0">
              <a:solidFill>
                <a:srgbClr val="000000"/>
              </a:solidFill>
              <a:round/>
              <a:headEnd/>
              <a:tailEnd/>
            </a:ln>
          </p:spPr>
          <p:txBody>
            <a:bodyPr/>
            <a:lstStyle/>
            <a:p>
              <a:endParaRPr lang="en-US"/>
            </a:p>
          </p:txBody>
        </p:sp>
        <p:sp>
          <p:nvSpPr>
            <p:cNvPr id="18507" name="Rectangle 96"/>
            <p:cNvSpPr>
              <a:spLocks noChangeArrowheads="1"/>
            </p:cNvSpPr>
            <p:nvPr/>
          </p:nvSpPr>
          <p:spPr bwMode="auto">
            <a:xfrm>
              <a:off x="7213600"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-50</a:t>
              </a:r>
              <a:endParaRPr lang="en-US" sz="1600"/>
            </a:p>
          </p:txBody>
        </p:sp>
        <p:sp>
          <p:nvSpPr>
            <p:cNvPr id="18508" name="Line 97"/>
            <p:cNvSpPr>
              <a:spLocks noChangeShapeType="1"/>
            </p:cNvSpPr>
            <p:nvPr/>
          </p:nvSpPr>
          <p:spPr bwMode="auto">
            <a:xfrm flipV="1">
              <a:off x="11850688" y="-409575"/>
              <a:ext cx="1588" cy="25400"/>
            </a:xfrm>
            <a:prstGeom prst="line">
              <a:avLst/>
            </a:prstGeom>
            <a:noFill/>
            <a:ln w="0">
              <a:solidFill>
                <a:srgbClr val="000000"/>
              </a:solidFill>
              <a:round/>
              <a:headEnd/>
              <a:tailEnd/>
            </a:ln>
          </p:spPr>
          <p:txBody>
            <a:bodyPr/>
            <a:lstStyle/>
            <a:p>
              <a:endParaRPr lang="en-US"/>
            </a:p>
          </p:txBody>
        </p:sp>
        <p:sp>
          <p:nvSpPr>
            <p:cNvPr id="18509" name="Line 100"/>
            <p:cNvSpPr>
              <a:spLocks noChangeShapeType="1"/>
            </p:cNvSpPr>
            <p:nvPr/>
          </p:nvSpPr>
          <p:spPr bwMode="auto">
            <a:xfrm flipV="1">
              <a:off x="6662738" y="-425450"/>
              <a:ext cx="1588" cy="41275"/>
            </a:xfrm>
            <a:prstGeom prst="line">
              <a:avLst/>
            </a:prstGeom>
            <a:noFill/>
            <a:ln w="0">
              <a:solidFill>
                <a:srgbClr val="000000"/>
              </a:solidFill>
              <a:round/>
              <a:headEnd/>
              <a:tailEnd/>
            </a:ln>
          </p:spPr>
          <p:txBody>
            <a:bodyPr/>
            <a:lstStyle/>
            <a:p>
              <a:endParaRPr lang="en-US"/>
            </a:p>
          </p:txBody>
        </p:sp>
        <p:sp>
          <p:nvSpPr>
            <p:cNvPr id="18510" name="Rectangle 102"/>
            <p:cNvSpPr>
              <a:spLocks noChangeArrowheads="1"/>
            </p:cNvSpPr>
            <p:nvPr/>
          </p:nvSpPr>
          <p:spPr bwMode="auto">
            <a:xfrm>
              <a:off x="6530975"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-45</a:t>
              </a:r>
              <a:endParaRPr lang="en-US" sz="1600"/>
            </a:p>
          </p:txBody>
        </p:sp>
        <p:sp>
          <p:nvSpPr>
            <p:cNvPr id="18511" name="Line 103"/>
            <p:cNvSpPr>
              <a:spLocks noChangeShapeType="1"/>
            </p:cNvSpPr>
            <p:nvPr/>
          </p:nvSpPr>
          <p:spPr bwMode="auto">
            <a:xfrm flipV="1">
              <a:off x="11168063" y="-409575"/>
              <a:ext cx="1588" cy="25400"/>
            </a:xfrm>
            <a:prstGeom prst="line">
              <a:avLst/>
            </a:prstGeom>
            <a:noFill/>
            <a:ln w="0">
              <a:solidFill>
                <a:srgbClr val="000000"/>
              </a:solidFill>
              <a:round/>
              <a:headEnd/>
              <a:tailEnd/>
            </a:ln>
          </p:spPr>
          <p:txBody>
            <a:bodyPr/>
            <a:lstStyle/>
            <a:p>
              <a:endParaRPr lang="en-US"/>
            </a:p>
          </p:txBody>
        </p:sp>
        <p:sp>
          <p:nvSpPr>
            <p:cNvPr id="18512" name="Line 106"/>
            <p:cNvSpPr>
              <a:spLocks noChangeShapeType="1"/>
            </p:cNvSpPr>
            <p:nvPr/>
          </p:nvSpPr>
          <p:spPr bwMode="auto">
            <a:xfrm>
              <a:off x="6662738" y="-384175"/>
              <a:ext cx="47625" cy="1588"/>
            </a:xfrm>
            <a:prstGeom prst="line">
              <a:avLst/>
            </a:prstGeom>
            <a:noFill/>
            <a:ln w="0">
              <a:solidFill>
                <a:srgbClr val="000000"/>
              </a:solidFill>
              <a:round/>
              <a:headEnd/>
              <a:tailEnd/>
            </a:ln>
          </p:spPr>
          <p:txBody>
            <a:bodyPr/>
            <a:lstStyle/>
            <a:p>
              <a:endParaRPr lang="en-US"/>
            </a:p>
          </p:txBody>
        </p:sp>
        <p:sp>
          <p:nvSpPr>
            <p:cNvPr id="18513" name="Line 107"/>
            <p:cNvSpPr>
              <a:spLocks noChangeShapeType="1"/>
            </p:cNvSpPr>
            <p:nvPr/>
          </p:nvSpPr>
          <p:spPr bwMode="auto">
            <a:xfrm flipH="1">
              <a:off x="11803063" y="-384175"/>
              <a:ext cx="60325" cy="1588"/>
            </a:xfrm>
            <a:prstGeom prst="line">
              <a:avLst/>
            </a:prstGeom>
            <a:noFill/>
            <a:ln w="0">
              <a:solidFill>
                <a:srgbClr val="000000"/>
              </a:solidFill>
              <a:round/>
              <a:headEnd/>
              <a:tailEnd/>
            </a:ln>
          </p:spPr>
          <p:txBody>
            <a:bodyPr/>
            <a:lstStyle/>
            <a:p>
              <a:endParaRPr lang="en-US"/>
            </a:p>
          </p:txBody>
        </p:sp>
        <p:sp>
          <p:nvSpPr>
            <p:cNvPr id="18514" name="Rectangle 108"/>
            <p:cNvSpPr>
              <a:spLocks noChangeArrowheads="1"/>
            </p:cNvSpPr>
            <p:nvPr/>
          </p:nvSpPr>
          <p:spPr bwMode="auto">
            <a:xfrm>
              <a:off x="6530975" y="-450850"/>
              <a:ext cx="65" cy="246221"/>
            </a:xfrm>
            <a:prstGeom prst="rect">
              <a:avLst/>
            </a:prstGeom>
            <a:noFill/>
            <a:ln w="9525">
              <a:noFill/>
              <a:miter lim="800000"/>
              <a:headEnd/>
              <a:tailEnd/>
            </a:ln>
          </p:spPr>
          <p:txBody>
            <a:bodyPr wrap="none" lIns="0" tIns="0" rIns="0" bIns="0">
              <a:spAutoFit/>
            </a:bodyPr>
            <a:lstStyle/>
            <a:p>
              <a:endParaRPr lang="en-US" sz="1600"/>
            </a:p>
          </p:txBody>
        </p:sp>
        <p:sp>
          <p:nvSpPr>
            <p:cNvPr id="18515" name="Line 140"/>
            <p:cNvSpPr>
              <a:spLocks noChangeShapeType="1"/>
            </p:cNvSpPr>
            <p:nvPr/>
          </p:nvSpPr>
          <p:spPr bwMode="auto">
            <a:xfrm flipH="1">
              <a:off x="6662738" y="-374650"/>
              <a:ext cx="5200650" cy="1588"/>
            </a:xfrm>
            <a:prstGeom prst="line">
              <a:avLst/>
            </a:prstGeom>
            <a:noFill/>
            <a:ln w="19050">
              <a:solidFill>
                <a:srgbClr val="000000"/>
              </a:solidFill>
              <a:round/>
              <a:headEnd/>
              <a:tailEnd/>
            </a:ln>
          </p:spPr>
          <p:txBody>
            <a:bodyPr/>
            <a:lstStyle/>
            <a:p>
              <a:endParaRPr lang="en-US"/>
            </a:p>
          </p:txBody>
        </p:sp>
      </p:grpSp>
      <p:grpSp>
        <p:nvGrpSpPr>
          <p:cNvPr id="14" name="Group 296"/>
          <p:cNvGrpSpPr>
            <a:grpSpLocks/>
          </p:cNvGrpSpPr>
          <p:nvPr/>
        </p:nvGrpSpPr>
        <p:grpSpPr bwMode="auto">
          <a:xfrm>
            <a:off x="2652713" y="5281613"/>
            <a:ext cx="2017712" cy="946150"/>
            <a:chOff x="2201264" y="4724400"/>
            <a:chExt cx="2995622" cy="946150"/>
          </a:xfrm>
        </p:grpSpPr>
        <p:sp>
          <p:nvSpPr>
            <p:cNvPr id="293" name="Freeform 52"/>
            <p:cNvSpPr>
              <a:spLocks/>
            </p:cNvSpPr>
            <p:nvPr/>
          </p:nvSpPr>
          <p:spPr bwMode="auto">
            <a:xfrm>
              <a:off x="3681399" y="4856162"/>
              <a:ext cx="1515487" cy="814388"/>
            </a:xfrm>
            <a:custGeom>
              <a:avLst/>
              <a:gdLst/>
              <a:ahLst/>
              <a:cxnLst>
                <a:cxn ang="0">
                  <a:pos x="928" y="513"/>
                </a:cxn>
                <a:cxn ang="0">
                  <a:pos x="906" y="513"/>
                </a:cxn>
                <a:cxn ang="0">
                  <a:pos x="883" y="513"/>
                </a:cxn>
                <a:cxn ang="0">
                  <a:pos x="860" y="513"/>
                </a:cxn>
                <a:cxn ang="0">
                  <a:pos x="838" y="513"/>
                </a:cxn>
                <a:cxn ang="0">
                  <a:pos x="815" y="513"/>
                </a:cxn>
                <a:cxn ang="0">
                  <a:pos x="792" y="513"/>
                </a:cxn>
                <a:cxn ang="0">
                  <a:pos x="770" y="513"/>
                </a:cxn>
                <a:cxn ang="0">
                  <a:pos x="747" y="513"/>
                </a:cxn>
                <a:cxn ang="0">
                  <a:pos x="724" y="513"/>
                </a:cxn>
                <a:cxn ang="0">
                  <a:pos x="702" y="513"/>
                </a:cxn>
                <a:cxn ang="0">
                  <a:pos x="679" y="513"/>
                </a:cxn>
                <a:cxn ang="0">
                  <a:pos x="656" y="513"/>
                </a:cxn>
                <a:cxn ang="0">
                  <a:pos x="634" y="513"/>
                </a:cxn>
                <a:cxn ang="0">
                  <a:pos x="611" y="513"/>
                </a:cxn>
                <a:cxn ang="0">
                  <a:pos x="589" y="513"/>
                </a:cxn>
                <a:cxn ang="0">
                  <a:pos x="566" y="513"/>
                </a:cxn>
                <a:cxn ang="0">
                  <a:pos x="543" y="513"/>
                </a:cxn>
                <a:cxn ang="0">
                  <a:pos x="521" y="513"/>
                </a:cxn>
                <a:cxn ang="0">
                  <a:pos x="498" y="513"/>
                </a:cxn>
                <a:cxn ang="0">
                  <a:pos x="475" y="513"/>
                </a:cxn>
                <a:cxn ang="0">
                  <a:pos x="453" y="513"/>
                </a:cxn>
                <a:cxn ang="0">
                  <a:pos x="430" y="513"/>
                </a:cxn>
                <a:cxn ang="0">
                  <a:pos x="407" y="513"/>
                </a:cxn>
                <a:cxn ang="0">
                  <a:pos x="385" y="506"/>
                </a:cxn>
                <a:cxn ang="0">
                  <a:pos x="362" y="506"/>
                </a:cxn>
                <a:cxn ang="0">
                  <a:pos x="340" y="498"/>
                </a:cxn>
                <a:cxn ang="0">
                  <a:pos x="317" y="491"/>
                </a:cxn>
                <a:cxn ang="0">
                  <a:pos x="294" y="476"/>
                </a:cxn>
                <a:cxn ang="0">
                  <a:pos x="272" y="460"/>
                </a:cxn>
                <a:cxn ang="0">
                  <a:pos x="249" y="445"/>
                </a:cxn>
                <a:cxn ang="0">
                  <a:pos x="226" y="423"/>
                </a:cxn>
                <a:cxn ang="0">
                  <a:pos x="204" y="392"/>
                </a:cxn>
                <a:cxn ang="0">
                  <a:pos x="181" y="362"/>
                </a:cxn>
                <a:cxn ang="0">
                  <a:pos x="151" y="324"/>
                </a:cxn>
                <a:cxn ang="0">
                  <a:pos x="136" y="279"/>
                </a:cxn>
                <a:cxn ang="0">
                  <a:pos x="106" y="234"/>
                </a:cxn>
                <a:cxn ang="0">
                  <a:pos x="90" y="189"/>
                </a:cxn>
                <a:cxn ang="0">
                  <a:pos x="68" y="151"/>
                </a:cxn>
                <a:cxn ang="0">
                  <a:pos x="60" y="121"/>
                </a:cxn>
                <a:cxn ang="0">
                  <a:pos x="30" y="75"/>
                </a:cxn>
                <a:cxn ang="0">
                  <a:pos x="15" y="30"/>
                </a:cxn>
              </a:cxnLst>
              <a:rect l="0" t="0" r="r" b="b"/>
              <a:pathLst>
                <a:path w="943" h="513">
                  <a:moveTo>
                    <a:pt x="943" y="513"/>
                  </a:moveTo>
                  <a:lnTo>
                    <a:pt x="936" y="513"/>
                  </a:lnTo>
                  <a:lnTo>
                    <a:pt x="928" y="513"/>
                  </a:lnTo>
                  <a:lnTo>
                    <a:pt x="921" y="513"/>
                  </a:lnTo>
                  <a:lnTo>
                    <a:pt x="913" y="513"/>
                  </a:lnTo>
                  <a:lnTo>
                    <a:pt x="906" y="513"/>
                  </a:lnTo>
                  <a:lnTo>
                    <a:pt x="898" y="513"/>
                  </a:lnTo>
                  <a:lnTo>
                    <a:pt x="890" y="513"/>
                  </a:lnTo>
                  <a:lnTo>
                    <a:pt x="883" y="513"/>
                  </a:lnTo>
                  <a:lnTo>
                    <a:pt x="875" y="513"/>
                  </a:lnTo>
                  <a:lnTo>
                    <a:pt x="868" y="513"/>
                  </a:lnTo>
                  <a:lnTo>
                    <a:pt x="860" y="513"/>
                  </a:lnTo>
                  <a:lnTo>
                    <a:pt x="853" y="513"/>
                  </a:lnTo>
                  <a:lnTo>
                    <a:pt x="845" y="513"/>
                  </a:lnTo>
                  <a:lnTo>
                    <a:pt x="838" y="513"/>
                  </a:lnTo>
                  <a:lnTo>
                    <a:pt x="830" y="513"/>
                  </a:lnTo>
                  <a:lnTo>
                    <a:pt x="823" y="513"/>
                  </a:lnTo>
                  <a:lnTo>
                    <a:pt x="815" y="513"/>
                  </a:lnTo>
                  <a:lnTo>
                    <a:pt x="807" y="513"/>
                  </a:lnTo>
                  <a:lnTo>
                    <a:pt x="800" y="513"/>
                  </a:lnTo>
                  <a:lnTo>
                    <a:pt x="792" y="513"/>
                  </a:lnTo>
                  <a:lnTo>
                    <a:pt x="785" y="513"/>
                  </a:lnTo>
                  <a:lnTo>
                    <a:pt x="777" y="513"/>
                  </a:lnTo>
                  <a:lnTo>
                    <a:pt x="770" y="513"/>
                  </a:lnTo>
                  <a:lnTo>
                    <a:pt x="762" y="513"/>
                  </a:lnTo>
                  <a:lnTo>
                    <a:pt x="755" y="513"/>
                  </a:lnTo>
                  <a:lnTo>
                    <a:pt x="747" y="513"/>
                  </a:lnTo>
                  <a:lnTo>
                    <a:pt x="740" y="513"/>
                  </a:lnTo>
                  <a:lnTo>
                    <a:pt x="732" y="513"/>
                  </a:lnTo>
                  <a:lnTo>
                    <a:pt x="724" y="513"/>
                  </a:lnTo>
                  <a:lnTo>
                    <a:pt x="717" y="513"/>
                  </a:lnTo>
                  <a:lnTo>
                    <a:pt x="709" y="513"/>
                  </a:lnTo>
                  <a:lnTo>
                    <a:pt x="702" y="513"/>
                  </a:lnTo>
                  <a:lnTo>
                    <a:pt x="694" y="513"/>
                  </a:lnTo>
                  <a:lnTo>
                    <a:pt x="687" y="513"/>
                  </a:lnTo>
                  <a:lnTo>
                    <a:pt x="679" y="513"/>
                  </a:lnTo>
                  <a:lnTo>
                    <a:pt x="672" y="513"/>
                  </a:lnTo>
                  <a:lnTo>
                    <a:pt x="664" y="513"/>
                  </a:lnTo>
                  <a:lnTo>
                    <a:pt x="656" y="513"/>
                  </a:lnTo>
                  <a:lnTo>
                    <a:pt x="649" y="513"/>
                  </a:lnTo>
                  <a:lnTo>
                    <a:pt x="641" y="513"/>
                  </a:lnTo>
                  <a:lnTo>
                    <a:pt x="634" y="513"/>
                  </a:lnTo>
                  <a:lnTo>
                    <a:pt x="626" y="513"/>
                  </a:lnTo>
                  <a:lnTo>
                    <a:pt x="619" y="513"/>
                  </a:lnTo>
                  <a:lnTo>
                    <a:pt x="611" y="513"/>
                  </a:lnTo>
                  <a:lnTo>
                    <a:pt x="604" y="513"/>
                  </a:lnTo>
                  <a:lnTo>
                    <a:pt x="596" y="513"/>
                  </a:lnTo>
                  <a:lnTo>
                    <a:pt x="589" y="513"/>
                  </a:lnTo>
                  <a:lnTo>
                    <a:pt x="581" y="513"/>
                  </a:lnTo>
                  <a:lnTo>
                    <a:pt x="573" y="513"/>
                  </a:lnTo>
                  <a:lnTo>
                    <a:pt x="566" y="513"/>
                  </a:lnTo>
                  <a:lnTo>
                    <a:pt x="558" y="513"/>
                  </a:lnTo>
                  <a:lnTo>
                    <a:pt x="551" y="513"/>
                  </a:lnTo>
                  <a:lnTo>
                    <a:pt x="543" y="513"/>
                  </a:lnTo>
                  <a:lnTo>
                    <a:pt x="536" y="513"/>
                  </a:lnTo>
                  <a:lnTo>
                    <a:pt x="528" y="513"/>
                  </a:lnTo>
                  <a:lnTo>
                    <a:pt x="521" y="513"/>
                  </a:lnTo>
                  <a:lnTo>
                    <a:pt x="513" y="513"/>
                  </a:lnTo>
                  <a:lnTo>
                    <a:pt x="506" y="513"/>
                  </a:lnTo>
                  <a:lnTo>
                    <a:pt x="498" y="513"/>
                  </a:lnTo>
                  <a:lnTo>
                    <a:pt x="490" y="513"/>
                  </a:lnTo>
                  <a:lnTo>
                    <a:pt x="483" y="513"/>
                  </a:lnTo>
                  <a:lnTo>
                    <a:pt x="475" y="513"/>
                  </a:lnTo>
                  <a:lnTo>
                    <a:pt x="468" y="513"/>
                  </a:lnTo>
                  <a:lnTo>
                    <a:pt x="460" y="513"/>
                  </a:lnTo>
                  <a:lnTo>
                    <a:pt x="453" y="513"/>
                  </a:lnTo>
                  <a:lnTo>
                    <a:pt x="445" y="513"/>
                  </a:lnTo>
                  <a:lnTo>
                    <a:pt x="438" y="513"/>
                  </a:lnTo>
                  <a:lnTo>
                    <a:pt x="430" y="513"/>
                  </a:lnTo>
                  <a:lnTo>
                    <a:pt x="423" y="513"/>
                  </a:lnTo>
                  <a:lnTo>
                    <a:pt x="415" y="513"/>
                  </a:lnTo>
                  <a:lnTo>
                    <a:pt x="407" y="513"/>
                  </a:lnTo>
                  <a:lnTo>
                    <a:pt x="400" y="506"/>
                  </a:lnTo>
                  <a:lnTo>
                    <a:pt x="392" y="506"/>
                  </a:lnTo>
                  <a:lnTo>
                    <a:pt x="385" y="506"/>
                  </a:lnTo>
                  <a:lnTo>
                    <a:pt x="377" y="506"/>
                  </a:lnTo>
                  <a:lnTo>
                    <a:pt x="370" y="506"/>
                  </a:lnTo>
                  <a:lnTo>
                    <a:pt x="362" y="506"/>
                  </a:lnTo>
                  <a:lnTo>
                    <a:pt x="355" y="498"/>
                  </a:lnTo>
                  <a:lnTo>
                    <a:pt x="347" y="498"/>
                  </a:lnTo>
                  <a:lnTo>
                    <a:pt x="340" y="498"/>
                  </a:lnTo>
                  <a:lnTo>
                    <a:pt x="332" y="491"/>
                  </a:lnTo>
                  <a:lnTo>
                    <a:pt x="324" y="491"/>
                  </a:lnTo>
                  <a:lnTo>
                    <a:pt x="317" y="491"/>
                  </a:lnTo>
                  <a:lnTo>
                    <a:pt x="309" y="483"/>
                  </a:lnTo>
                  <a:lnTo>
                    <a:pt x="302" y="483"/>
                  </a:lnTo>
                  <a:lnTo>
                    <a:pt x="294" y="476"/>
                  </a:lnTo>
                  <a:lnTo>
                    <a:pt x="287" y="468"/>
                  </a:lnTo>
                  <a:lnTo>
                    <a:pt x="279" y="468"/>
                  </a:lnTo>
                  <a:lnTo>
                    <a:pt x="272" y="460"/>
                  </a:lnTo>
                  <a:lnTo>
                    <a:pt x="264" y="453"/>
                  </a:lnTo>
                  <a:lnTo>
                    <a:pt x="256" y="445"/>
                  </a:lnTo>
                  <a:lnTo>
                    <a:pt x="249" y="445"/>
                  </a:lnTo>
                  <a:lnTo>
                    <a:pt x="241" y="438"/>
                  </a:lnTo>
                  <a:lnTo>
                    <a:pt x="234" y="430"/>
                  </a:lnTo>
                  <a:lnTo>
                    <a:pt x="226" y="423"/>
                  </a:lnTo>
                  <a:lnTo>
                    <a:pt x="211" y="408"/>
                  </a:lnTo>
                  <a:lnTo>
                    <a:pt x="211" y="400"/>
                  </a:lnTo>
                  <a:lnTo>
                    <a:pt x="204" y="392"/>
                  </a:lnTo>
                  <a:lnTo>
                    <a:pt x="196" y="385"/>
                  </a:lnTo>
                  <a:lnTo>
                    <a:pt x="181" y="370"/>
                  </a:lnTo>
                  <a:lnTo>
                    <a:pt x="181" y="362"/>
                  </a:lnTo>
                  <a:lnTo>
                    <a:pt x="166" y="347"/>
                  </a:lnTo>
                  <a:lnTo>
                    <a:pt x="166" y="340"/>
                  </a:lnTo>
                  <a:lnTo>
                    <a:pt x="151" y="324"/>
                  </a:lnTo>
                  <a:lnTo>
                    <a:pt x="151" y="309"/>
                  </a:lnTo>
                  <a:lnTo>
                    <a:pt x="136" y="294"/>
                  </a:lnTo>
                  <a:lnTo>
                    <a:pt x="136" y="279"/>
                  </a:lnTo>
                  <a:lnTo>
                    <a:pt x="121" y="264"/>
                  </a:lnTo>
                  <a:lnTo>
                    <a:pt x="121" y="249"/>
                  </a:lnTo>
                  <a:lnTo>
                    <a:pt x="106" y="234"/>
                  </a:lnTo>
                  <a:lnTo>
                    <a:pt x="106" y="219"/>
                  </a:lnTo>
                  <a:lnTo>
                    <a:pt x="90" y="204"/>
                  </a:lnTo>
                  <a:lnTo>
                    <a:pt x="90" y="189"/>
                  </a:lnTo>
                  <a:lnTo>
                    <a:pt x="75" y="173"/>
                  </a:lnTo>
                  <a:lnTo>
                    <a:pt x="75" y="158"/>
                  </a:lnTo>
                  <a:lnTo>
                    <a:pt x="68" y="151"/>
                  </a:lnTo>
                  <a:lnTo>
                    <a:pt x="68" y="143"/>
                  </a:lnTo>
                  <a:lnTo>
                    <a:pt x="60" y="136"/>
                  </a:lnTo>
                  <a:lnTo>
                    <a:pt x="60" y="121"/>
                  </a:lnTo>
                  <a:lnTo>
                    <a:pt x="45" y="105"/>
                  </a:lnTo>
                  <a:lnTo>
                    <a:pt x="45" y="90"/>
                  </a:lnTo>
                  <a:lnTo>
                    <a:pt x="30" y="75"/>
                  </a:lnTo>
                  <a:lnTo>
                    <a:pt x="30" y="60"/>
                  </a:lnTo>
                  <a:lnTo>
                    <a:pt x="15" y="45"/>
                  </a:lnTo>
                  <a:lnTo>
                    <a:pt x="15" y="30"/>
                  </a:lnTo>
                  <a:lnTo>
                    <a:pt x="0" y="15"/>
                  </a:lnTo>
                  <a:lnTo>
                    <a:pt x="0" y="0"/>
                  </a:lnTo>
                </a:path>
              </a:pathLst>
            </a:custGeom>
            <a:noFill/>
            <a:ln w="38100">
              <a:solidFill>
                <a:schemeClr val="accent1">
                  <a:lumMod val="50000"/>
                </a:schemeClr>
              </a:solidFill>
              <a:prstDash val="solid"/>
              <a:round/>
              <a:headEnd/>
              <a:tailE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endParaRPr>
            </a:p>
          </p:txBody>
        </p:sp>
        <p:sp>
          <p:nvSpPr>
            <p:cNvPr id="294" name="Freeform 53"/>
            <p:cNvSpPr>
              <a:spLocks/>
            </p:cNvSpPr>
            <p:nvPr/>
          </p:nvSpPr>
          <p:spPr bwMode="auto">
            <a:xfrm>
              <a:off x="2201264" y="4724400"/>
              <a:ext cx="1480135" cy="946150"/>
            </a:xfrm>
            <a:custGeom>
              <a:avLst/>
              <a:gdLst/>
              <a:ahLst/>
              <a:cxnLst>
                <a:cxn ang="0">
                  <a:pos x="898" y="60"/>
                </a:cxn>
                <a:cxn ang="0">
                  <a:pos x="883" y="30"/>
                </a:cxn>
                <a:cxn ang="0">
                  <a:pos x="861" y="7"/>
                </a:cxn>
                <a:cxn ang="0">
                  <a:pos x="838" y="0"/>
                </a:cxn>
                <a:cxn ang="0">
                  <a:pos x="815" y="0"/>
                </a:cxn>
                <a:cxn ang="0">
                  <a:pos x="793" y="7"/>
                </a:cxn>
                <a:cxn ang="0">
                  <a:pos x="770" y="30"/>
                </a:cxn>
                <a:cxn ang="0">
                  <a:pos x="740" y="60"/>
                </a:cxn>
                <a:cxn ang="0">
                  <a:pos x="725" y="98"/>
                </a:cxn>
                <a:cxn ang="0">
                  <a:pos x="694" y="136"/>
                </a:cxn>
                <a:cxn ang="0">
                  <a:pos x="687" y="166"/>
                </a:cxn>
                <a:cxn ang="0">
                  <a:pos x="672" y="188"/>
                </a:cxn>
                <a:cxn ang="0">
                  <a:pos x="657" y="234"/>
                </a:cxn>
                <a:cxn ang="0">
                  <a:pos x="634" y="272"/>
                </a:cxn>
                <a:cxn ang="0">
                  <a:pos x="627" y="302"/>
                </a:cxn>
                <a:cxn ang="0">
                  <a:pos x="596" y="347"/>
                </a:cxn>
                <a:cxn ang="0">
                  <a:pos x="581" y="392"/>
                </a:cxn>
                <a:cxn ang="0">
                  <a:pos x="559" y="430"/>
                </a:cxn>
                <a:cxn ang="0">
                  <a:pos x="536" y="460"/>
                </a:cxn>
                <a:cxn ang="0">
                  <a:pos x="513" y="491"/>
                </a:cxn>
                <a:cxn ang="0">
                  <a:pos x="491" y="513"/>
                </a:cxn>
                <a:cxn ang="0">
                  <a:pos x="468" y="536"/>
                </a:cxn>
                <a:cxn ang="0">
                  <a:pos x="445" y="551"/>
                </a:cxn>
                <a:cxn ang="0">
                  <a:pos x="423" y="566"/>
                </a:cxn>
                <a:cxn ang="0">
                  <a:pos x="400" y="574"/>
                </a:cxn>
                <a:cxn ang="0">
                  <a:pos x="378" y="581"/>
                </a:cxn>
                <a:cxn ang="0">
                  <a:pos x="355" y="589"/>
                </a:cxn>
                <a:cxn ang="0">
                  <a:pos x="332" y="589"/>
                </a:cxn>
                <a:cxn ang="0">
                  <a:pos x="310" y="596"/>
                </a:cxn>
                <a:cxn ang="0">
                  <a:pos x="287" y="596"/>
                </a:cxn>
                <a:cxn ang="0">
                  <a:pos x="264" y="596"/>
                </a:cxn>
                <a:cxn ang="0">
                  <a:pos x="242" y="596"/>
                </a:cxn>
                <a:cxn ang="0">
                  <a:pos x="219" y="596"/>
                </a:cxn>
                <a:cxn ang="0">
                  <a:pos x="196" y="596"/>
                </a:cxn>
                <a:cxn ang="0">
                  <a:pos x="174" y="596"/>
                </a:cxn>
                <a:cxn ang="0">
                  <a:pos x="151" y="596"/>
                </a:cxn>
                <a:cxn ang="0">
                  <a:pos x="128" y="596"/>
                </a:cxn>
                <a:cxn ang="0">
                  <a:pos x="106" y="596"/>
                </a:cxn>
                <a:cxn ang="0">
                  <a:pos x="83" y="596"/>
                </a:cxn>
                <a:cxn ang="0">
                  <a:pos x="61" y="596"/>
                </a:cxn>
                <a:cxn ang="0">
                  <a:pos x="38" y="596"/>
                </a:cxn>
                <a:cxn ang="0">
                  <a:pos x="15" y="596"/>
                </a:cxn>
              </a:cxnLst>
              <a:rect l="0" t="0" r="r" b="b"/>
              <a:pathLst>
                <a:path w="921" h="596">
                  <a:moveTo>
                    <a:pt x="921" y="83"/>
                  </a:moveTo>
                  <a:lnTo>
                    <a:pt x="913" y="75"/>
                  </a:lnTo>
                  <a:lnTo>
                    <a:pt x="898" y="60"/>
                  </a:lnTo>
                  <a:lnTo>
                    <a:pt x="898" y="53"/>
                  </a:lnTo>
                  <a:lnTo>
                    <a:pt x="883" y="37"/>
                  </a:lnTo>
                  <a:lnTo>
                    <a:pt x="883" y="30"/>
                  </a:lnTo>
                  <a:lnTo>
                    <a:pt x="876" y="22"/>
                  </a:lnTo>
                  <a:lnTo>
                    <a:pt x="868" y="15"/>
                  </a:lnTo>
                  <a:lnTo>
                    <a:pt x="861" y="7"/>
                  </a:lnTo>
                  <a:lnTo>
                    <a:pt x="853" y="7"/>
                  </a:lnTo>
                  <a:lnTo>
                    <a:pt x="845" y="0"/>
                  </a:lnTo>
                  <a:lnTo>
                    <a:pt x="838" y="0"/>
                  </a:lnTo>
                  <a:lnTo>
                    <a:pt x="830" y="0"/>
                  </a:lnTo>
                  <a:lnTo>
                    <a:pt x="823" y="0"/>
                  </a:lnTo>
                  <a:lnTo>
                    <a:pt x="815" y="0"/>
                  </a:lnTo>
                  <a:lnTo>
                    <a:pt x="808" y="0"/>
                  </a:lnTo>
                  <a:lnTo>
                    <a:pt x="800" y="0"/>
                  </a:lnTo>
                  <a:lnTo>
                    <a:pt x="793" y="7"/>
                  </a:lnTo>
                  <a:lnTo>
                    <a:pt x="785" y="15"/>
                  </a:lnTo>
                  <a:lnTo>
                    <a:pt x="778" y="22"/>
                  </a:lnTo>
                  <a:lnTo>
                    <a:pt x="770" y="30"/>
                  </a:lnTo>
                  <a:lnTo>
                    <a:pt x="762" y="37"/>
                  </a:lnTo>
                  <a:lnTo>
                    <a:pt x="755" y="45"/>
                  </a:lnTo>
                  <a:lnTo>
                    <a:pt x="740" y="60"/>
                  </a:lnTo>
                  <a:lnTo>
                    <a:pt x="740" y="68"/>
                  </a:lnTo>
                  <a:lnTo>
                    <a:pt x="725" y="83"/>
                  </a:lnTo>
                  <a:lnTo>
                    <a:pt x="725" y="98"/>
                  </a:lnTo>
                  <a:lnTo>
                    <a:pt x="710" y="113"/>
                  </a:lnTo>
                  <a:lnTo>
                    <a:pt x="710" y="121"/>
                  </a:lnTo>
                  <a:lnTo>
                    <a:pt x="694" y="136"/>
                  </a:lnTo>
                  <a:lnTo>
                    <a:pt x="694" y="151"/>
                  </a:lnTo>
                  <a:lnTo>
                    <a:pt x="687" y="158"/>
                  </a:lnTo>
                  <a:lnTo>
                    <a:pt x="687" y="166"/>
                  </a:lnTo>
                  <a:lnTo>
                    <a:pt x="679" y="173"/>
                  </a:lnTo>
                  <a:lnTo>
                    <a:pt x="679" y="181"/>
                  </a:lnTo>
                  <a:lnTo>
                    <a:pt x="672" y="188"/>
                  </a:lnTo>
                  <a:lnTo>
                    <a:pt x="672" y="204"/>
                  </a:lnTo>
                  <a:lnTo>
                    <a:pt x="657" y="219"/>
                  </a:lnTo>
                  <a:lnTo>
                    <a:pt x="657" y="234"/>
                  </a:lnTo>
                  <a:lnTo>
                    <a:pt x="642" y="249"/>
                  </a:lnTo>
                  <a:lnTo>
                    <a:pt x="642" y="264"/>
                  </a:lnTo>
                  <a:lnTo>
                    <a:pt x="634" y="272"/>
                  </a:lnTo>
                  <a:lnTo>
                    <a:pt x="634" y="279"/>
                  </a:lnTo>
                  <a:lnTo>
                    <a:pt x="627" y="287"/>
                  </a:lnTo>
                  <a:lnTo>
                    <a:pt x="627" y="302"/>
                  </a:lnTo>
                  <a:lnTo>
                    <a:pt x="611" y="317"/>
                  </a:lnTo>
                  <a:lnTo>
                    <a:pt x="611" y="332"/>
                  </a:lnTo>
                  <a:lnTo>
                    <a:pt x="596" y="347"/>
                  </a:lnTo>
                  <a:lnTo>
                    <a:pt x="596" y="362"/>
                  </a:lnTo>
                  <a:lnTo>
                    <a:pt x="581" y="377"/>
                  </a:lnTo>
                  <a:lnTo>
                    <a:pt x="581" y="392"/>
                  </a:lnTo>
                  <a:lnTo>
                    <a:pt x="574" y="400"/>
                  </a:lnTo>
                  <a:lnTo>
                    <a:pt x="559" y="415"/>
                  </a:lnTo>
                  <a:lnTo>
                    <a:pt x="559" y="430"/>
                  </a:lnTo>
                  <a:lnTo>
                    <a:pt x="551" y="438"/>
                  </a:lnTo>
                  <a:lnTo>
                    <a:pt x="536" y="453"/>
                  </a:lnTo>
                  <a:lnTo>
                    <a:pt x="536" y="460"/>
                  </a:lnTo>
                  <a:lnTo>
                    <a:pt x="521" y="475"/>
                  </a:lnTo>
                  <a:lnTo>
                    <a:pt x="521" y="483"/>
                  </a:lnTo>
                  <a:lnTo>
                    <a:pt x="513" y="491"/>
                  </a:lnTo>
                  <a:lnTo>
                    <a:pt x="506" y="498"/>
                  </a:lnTo>
                  <a:lnTo>
                    <a:pt x="498" y="506"/>
                  </a:lnTo>
                  <a:lnTo>
                    <a:pt x="491" y="513"/>
                  </a:lnTo>
                  <a:lnTo>
                    <a:pt x="483" y="521"/>
                  </a:lnTo>
                  <a:lnTo>
                    <a:pt x="476" y="528"/>
                  </a:lnTo>
                  <a:lnTo>
                    <a:pt x="468" y="536"/>
                  </a:lnTo>
                  <a:lnTo>
                    <a:pt x="461" y="543"/>
                  </a:lnTo>
                  <a:lnTo>
                    <a:pt x="453" y="551"/>
                  </a:lnTo>
                  <a:lnTo>
                    <a:pt x="445" y="551"/>
                  </a:lnTo>
                  <a:lnTo>
                    <a:pt x="438" y="559"/>
                  </a:lnTo>
                  <a:lnTo>
                    <a:pt x="430" y="559"/>
                  </a:lnTo>
                  <a:lnTo>
                    <a:pt x="423" y="566"/>
                  </a:lnTo>
                  <a:lnTo>
                    <a:pt x="415" y="566"/>
                  </a:lnTo>
                  <a:lnTo>
                    <a:pt x="408" y="574"/>
                  </a:lnTo>
                  <a:lnTo>
                    <a:pt x="400" y="574"/>
                  </a:lnTo>
                  <a:lnTo>
                    <a:pt x="393" y="581"/>
                  </a:lnTo>
                  <a:lnTo>
                    <a:pt x="385" y="581"/>
                  </a:lnTo>
                  <a:lnTo>
                    <a:pt x="378" y="581"/>
                  </a:lnTo>
                  <a:lnTo>
                    <a:pt x="370" y="581"/>
                  </a:lnTo>
                  <a:lnTo>
                    <a:pt x="362" y="589"/>
                  </a:lnTo>
                  <a:lnTo>
                    <a:pt x="355" y="589"/>
                  </a:lnTo>
                  <a:lnTo>
                    <a:pt x="347" y="589"/>
                  </a:lnTo>
                  <a:lnTo>
                    <a:pt x="340" y="589"/>
                  </a:lnTo>
                  <a:lnTo>
                    <a:pt x="332" y="589"/>
                  </a:lnTo>
                  <a:lnTo>
                    <a:pt x="325" y="596"/>
                  </a:lnTo>
                  <a:lnTo>
                    <a:pt x="317" y="596"/>
                  </a:lnTo>
                  <a:lnTo>
                    <a:pt x="310" y="596"/>
                  </a:lnTo>
                  <a:lnTo>
                    <a:pt x="302" y="596"/>
                  </a:lnTo>
                  <a:lnTo>
                    <a:pt x="294" y="596"/>
                  </a:lnTo>
                  <a:lnTo>
                    <a:pt x="287" y="596"/>
                  </a:lnTo>
                  <a:lnTo>
                    <a:pt x="279" y="596"/>
                  </a:lnTo>
                  <a:lnTo>
                    <a:pt x="272" y="596"/>
                  </a:lnTo>
                  <a:lnTo>
                    <a:pt x="264" y="596"/>
                  </a:lnTo>
                  <a:lnTo>
                    <a:pt x="257" y="596"/>
                  </a:lnTo>
                  <a:lnTo>
                    <a:pt x="249" y="596"/>
                  </a:lnTo>
                  <a:lnTo>
                    <a:pt x="242" y="596"/>
                  </a:lnTo>
                  <a:lnTo>
                    <a:pt x="234" y="596"/>
                  </a:lnTo>
                  <a:lnTo>
                    <a:pt x="227" y="596"/>
                  </a:lnTo>
                  <a:lnTo>
                    <a:pt x="219" y="596"/>
                  </a:lnTo>
                  <a:lnTo>
                    <a:pt x="211" y="596"/>
                  </a:lnTo>
                  <a:lnTo>
                    <a:pt x="204" y="596"/>
                  </a:lnTo>
                  <a:lnTo>
                    <a:pt x="196" y="596"/>
                  </a:lnTo>
                  <a:lnTo>
                    <a:pt x="189" y="596"/>
                  </a:lnTo>
                  <a:lnTo>
                    <a:pt x="181" y="596"/>
                  </a:lnTo>
                  <a:lnTo>
                    <a:pt x="174" y="596"/>
                  </a:lnTo>
                  <a:lnTo>
                    <a:pt x="166" y="596"/>
                  </a:lnTo>
                  <a:lnTo>
                    <a:pt x="159" y="596"/>
                  </a:lnTo>
                  <a:lnTo>
                    <a:pt x="151" y="596"/>
                  </a:lnTo>
                  <a:lnTo>
                    <a:pt x="144" y="596"/>
                  </a:lnTo>
                  <a:lnTo>
                    <a:pt x="136" y="596"/>
                  </a:lnTo>
                  <a:lnTo>
                    <a:pt x="128" y="596"/>
                  </a:lnTo>
                  <a:lnTo>
                    <a:pt x="121" y="596"/>
                  </a:lnTo>
                  <a:lnTo>
                    <a:pt x="113" y="596"/>
                  </a:lnTo>
                  <a:lnTo>
                    <a:pt x="106" y="596"/>
                  </a:lnTo>
                  <a:lnTo>
                    <a:pt x="98" y="596"/>
                  </a:lnTo>
                  <a:lnTo>
                    <a:pt x="91" y="596"/>
                  </a:lnTo>
                  <a:lnTo>
                    <a:pt x="83" y="596"/>
                  </a:lnTo>
                  <a:lnTo>
                    <a:pt x="76" y="596"/>
                  </a:lnTo>
                  <a:lnTo>
                    <a:pt x="68" y="596"/>
                  </a:lnTo>
                  <a:lnTo>
                    <a:pt x="61" y="596"/>
                  </a:lnTo>
                  <a:lnTo>
                    <a:pt x="53" y="596"/>
                  </a:lnTo>
                  <a:lnTo>
                    <a:pt x="45" y="596"/>
                  </a:lnTo>
                  <a:lnTo>
                    <a:pt x="38" y="596"/>
                  </a:lnTo>
                  <a:lnTo>
                    <a:pt x="30" y="596"/>
                  </a:lnTo>
                  <a:lnTo>
                    <a:pt x="23" y="596"/>
                  </a:lnTo>
                  <a:lnTo>
                    <a:pt x="15" y="596"/>
                  </a:lnTo>
                  <a:lnTo>
                    <a:pt x="8" y="596"/>
                  </a:lnTo>
                  <a:lnTo>
                    <a:pt x="0" y="596"/>
                  </a:lnTo>
                </a:path>
              </a:pathLst>
            </a:custGeom>
            <a:noFill/>
            <a:ln w="38100">
              <a:solidFill>
                <a:schemeClr val="accent1">
                  <a:lumMod val="50000"/>
                </a:schemeClr>
              </a:solidFill>
              <a:prstDash val="solid"/>
              <a:round/>
              <a:headEnd/>
              <a:tailE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endParaRPr>
            </a:p>
          </p:txBody>
        </p:sp>
      </p:grpSp>
      <p:sp>
        <p:nvSpPr>
          <p:cNvPr id="18442" name="TextBox 297"/>
          <p:cNvSpPr txBox="1">
            <a:spLocks noChangeArrowheads="1"/>
          </p:cNvSpPr>
          <p:nvPr/>
        </p:nvSpPr>
        <p:spPr bwMode="auto">
          <a:xfrm>
            <a:off x="3594100" y="4316413"/>
            <a:ext cx="1190625" cy="369887"/>
          </a:xfrm>
          <a:prstGeom prst="rect">
            <a:avLst/>
          </a:prstGeom>
          <a:noFill/>
          <a:ln w="9525">
            <a:noFill/>
            <a:miter lim="800000"/>
            <a:headEnd/>
            <a:tailEnd/>
          </a:ln>
        </p:spPr>
        <p:txBody>
          <a:bodyPr wrap="none">
            <a:spAutoFit/>
          </a:bodyPr>
          <a:lstStyle/>
          <a:p>
            <a:r>
              <a:rPr lang="en-US" b="1">
                <a:latin typeface="Calibri" pitchFamily="34" charset="0"/>
              </a:rPr>
              <a:t>RSS [dBM]</a:t>
            </a:r>
          </a:p>
        </p:txBody>
      </p:sp>
      <p:sp>
        <p:nvSpPr>
          <p:cNvPr id="18444" name="TextBox 316"/>
          <p:cNvSpPr txBox="1">
            <a:spLocks noChangeArrowheads="1"/>
          </p:cNvSpPr>
          <p:nvPr/>
        </p:nvSpPr>
        <p:spPr bwMode="auto">
          <a:xfrm rot="-5400000">
            <a:off x="912019" y="5120482"/>
            <a:ext cx="504825" cy="369887"/>
          </a:xfrm>
          <a:prstGeom prst="rect">
            <a:avLst/>
          </a:prstGeom>
          <a:noFill/>
          <a:ln w="9525">
            <a:noFill/>
            <a:miter lim="800000"/>
            <a:headEnd/>
            <a:tailEnd/>
          </a:ln>
        </p:spPr>
        <p:txBody>
          <a:bodyPr wrap="none">
            <a:spAutoFit/>
          </a:bodyPr>
          <a:lstStyle/>
          <a:p>
            <a:r>
              <a:rPr lang="en-US" b="1">
                <a:latin typeface="Calibri" pitchFamily="34" charset="0"/>
              </a:rPr>
              <a:t>pdf</a:t>
            </a:r>
          </a:p>
        </p:txBody>
      </p:sp>
      <p:grpSp>
        <p:nvGrpSpPr>
          <p:cNvPr id="15" name="Group 166"/>
          <p:cNvGrpSpPr>
            <a:grpSpLocks/>
          </p:cNvGrpSpPr>
          <p:nvPr/>
        </p:nvGrpSpPr>
        <p:grpSpPr bwMode="auto">
          <a:xfrm>
            <a:off x="3281363" y="2767013"/>
            <a:ext cx="504000" cy="3733800"/>
            <a:chOff x="2109850" y="1981200"/>
            <a:chExt cx="480950" cy="3733800"/>
          </a:xfrm>
        </p:grpSpPr>
        <p:grpSp>
          <p:nvGrpSpPr>
            <p:cNvPr id="16" name="Group 290"/>
            <p:cNvGrpSpPr>
              <a:grpSpLocks/>
            </p:cNvGrpSpPr>
            <p:nvPr/>
          </p:nvGrpSpPr>
          <p:grpSpPr bwMode="auto">
            <a:xfrm>
              <a:off x="2109850" y="3387828"/>
              <a:ext cx="480950" cy="954468"/>
              <a:chOff x="2109850" y="3972028"/>
              <a:chExt cx="480950" cy="954468"/>
            </a:xfrm>
          </p:grpSpPr>
          <p:sp>
            <p:nvSpPr>
              <p:cNvPr id="174" name="Down Arrow 173"/>
              <p:cNvSpPr/>
              <p:nvPr/>
            </p:nvSpPr>
            <p:spPr>
              <a:xfrm flipV="1">
                <a:off x="2133659" y="3971925"/>
                <a:ext cx="457141" cy="6000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263" name="Picture 143"/>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109850" y="4648200"/>
                <a:ext cx="457200" cy="278296"/>
              </a:xfrm>
              <a:prstGeom prst="rect">
                <a:avLst/>
              </a:prstGeom>
              <a:noFill/>
              <a:ln w="9525">
                <a:noFill/>
                <a:miter lim="800000"/>
                <a:headEnd/>
                <a:tailEnd/>
              </a:ln>
              <a:effectLst/>
            </p:spPr>
          </p:pic>
        </p:grpSp>
        <p:cxnSp>
          <p:nvCxnSpPr>
            <p:cNvPr id="163" name="Straight Connector 162"/>
            <p:cNvCxnSpPr/>
            <p:nvPr/>
          </p:nvCxnSpPr>
          <p:spPr>
            <a:xfrm rot="5400000">
              <a:off x="1715323" y="5066506"/>
              <a:ext cx="1295400" cy="1588"/>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715323" y="2628106"/>
              <a:ext cx="1295400" cy="1588"/>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cxnSp>
        <p:nvCxnSpPr>
          <p:cNvPr id="300" name="Straight Connector 299"/>
          <p:cNvCxnSpPr/>
          <p:nvPr/>
        </p:nvCxnSpPr>
        <p:spPr>
          <a:xfrm>
            <a:off x="1584325" y="6251575"/>
            <a:ext cx="4724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30"/>
          <p:cNvGrpSpPr>
            <a:grpSpLocks/>
          </p:cNvGrpSpPr>
          <p:nvPr/>
        </p:nvGrpSpPr>
        <p:grpSpPr bwMode="auto">
          <a:xfrm>
            <a:off x="3168644" y="2601913"/>
            <a:ext cx="617538" cy="1000125"/>
            <a:chOff x="3660598" y="2014947"/>
            <a:chExt cx="616867" cy="1000612"/>
          </a:xfrm>
        </p:grpSpPr>
        <p:grpSp>
          <p:nvGrpSpPr>
            <p:cNvPr id="21" name="Group 34"/>
            <p:cNvGrpSpPr>
              <a:grpSpLocks/>
            </p:cNvGrpSpPr>
            <p:nvPr/>
          </p:nvGrpSpPr>
          <p:grpSpPr bwMode="auto">
            <a:xfrm flipH="1">
              <a:off x="3660598" y="2014947"/>
              <a:ext cx="566774" cy="675803"/>
              <a:chOff x="3619496" y="2938467"/>
              <a:chExt cx="609600" cy="609600"/>
            </a:xfrm>
          </p:grpSpPr>
          <p:sp>
            <p:nvSpPr>
              <p:cNvPr id="185" name="Arc 184"/>
              <p:cNvSpPr/>
              <p:nvPr/>
            </p:nvSpPr>
            <p:spPr>
              <a:xfrm>
                <a:off x="3734473" y="3047351"/>
                <a:ext cx="380347"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6" name="Arc 185"/>
              <p:cNvSpPr/>
              <p:nvPr/>
            </p:nvSpPr>
            <p:spPr>
              <a:xfrm>
                <a:off x="3620198" y="2938467"/>
                <a:ext cx="608898" cy="608890"/>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7" name="Arc 186"/>
              <p:cNvSpPr/>
              <p:nvPr/>
            </p:nvSpPr>
            <p:spPr>
              <a:xfrm>
                <a:off x="3824869" y="3143340"/>
                <a:ext cx="189322" cy="184817"/>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2" name="Group 38"/>
            <p:cNvGrpSpPr>
              <a:grpSpLocks/>
            </p:cNvGrpSpPr>
            <p:nvPr/>
          </p:nvGrpSpPr>
          <p:grpSpPr bwMode="auto">
            <a:xfrm>
              <a:off x="3773675" y="2358287"/>
              <a:ext cx="503790" cy="657272"/>
              <a:chOff x="2438400" y="3014667"/>
              <a:chExt cx="304800" cy="338133"/>
            </a:xfrm>
          </p:grpSpPr>
          <p:sp>
            <p:nvSpPr>
              <p:cNvPr id="182" name="Rectangle 181"/>
              <p:cNvSpPr/>
              <p:nvPr/>
            </p:nvSpPr>
            <p:spPr>
              <a:xfrm>
                <a:off x="2438106" y="3200005"/>
                <a:ext cx="305094"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184" name="Straight Connector 183"/>
              <p:cNvCxnSpPr>
                <a:endCxn id="182" idx="0"/>
              </p:cNvCxnSpPr>
              <p:nvPr/>
            </p:nvCxnSpPr>
            <p:spPr>
              <a:xfrm rot="5400000">
                <a:off x="2501272" y="3103907"/>
                <a:ext cx="185478" cy="6716"/>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sp>
        <p:nvSpPr>
          <p:cNvPr id="190" name="Rectangle 189"/>
          <p:cNvSpPr/>
          <p:nvPr/>
        </p:nvSpPr>
        <p:spPr>
          <a:xfrm>
            <a:off x="5929313" y="857250"/>
            <a:ext cx="2786062" cy="528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50" name="TextBox 177"/>
          <p:cNvSpPr txBox="1">
            <a:spLocks noChangeArrowheads="1"/>
          </p:cNvSpPr>
          <p:nvPr/>
        </p:nvSpPr>
        <p:spPr bwMode="auto">
          <a:xfrm>
            <a:off x="228600" y="990600"/>
            <a:ext cx="5819775" cy="1384300"/>
          </a:xfrm>
          <a:prstGeom prst="rect">
            <a:avLst/>
          </a:prstGeom>
          <a:noFill/>
          <a:ln w="9525">
            <a:noFill/>
            <a:miter lim="800000"/>
            <a:headEnd/>
            <a:tailEnd/>
          </a:ln>
        </p:spPr>
        <p:txBody>
          <a:bodyPr>
            <a:spAutoFit/>
          </a:bodyPr>
          <a:lstStyle/>
          <a:p>
            <a:r>
              <a:rPr lang="en-US" sz="2800" dirty="0">
                <a:latin typeface="Calibri" pitchFamily="34" charset="0"/>
              </a:rPr>
              <a:t>For a single device the optimal threshold is equal to the expected received power. (</a:t>
            </a:r>
            <a:r>
              <a:rPr lang="en-US" sz="2800" b="1" dirty="0">
                <a:latin typeface="Calibri" pitchFamily="34" charset="0"/>
              </a:rPr>
              <a:t>p = 0.5</a:t>
            </a:r>
            <a:r>
              <a:rPr lang="en-US" sz="2800" dirty="0">
                <a:latin typeface="Calibri" pitchFamily="34" charset="0"/>
              </a:rPr>
              <a:t>)</a:t>
            </a:r>
          </a:p>
        </p:txBody>
      </p:sp>
      <p:sp>
        <p:nvSpPr>
          <p:cNvPr id="191" name="Rectangle 190"/>
          <p:cNvSpPr/>
          <p:nvPr/>
        </p:nvSpPr>
        <p:spPr>
          <a:xfrm>
            <a:off x="6000750" y="5715000"/>
            <a:ext cx="500063" cy="731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2" name="Picture 2"/>
          <p:cNvPicPr>
            <a:picLocks noChangeAspect="1" noChangeArrowheads="1"/>
          </p:cNvPicPr>
          <p:nvPr/>
        </p:nvPicPr>
        <p:blipFill>
          <a:blip r:embed="rId4" cstate="print"/>
          <a:srcRect r="50772"/>
          <a:stretch>
            <a:fillRect/>
          </a:stretch>
        </p:blipFill>
        <p:spPr bwMode="auto">
          <a:xfrm>
            <a:off x="6019466" y="1142110"/>
            <a:ext cx="2765553" cy="2034540"/>
          </a:xfrm>
          <a:prstGeom prst="rect">
            <a:avLst/>
          </a:prstGeom>
          <a:noFill/>
          <a:ln w="9525">
            <a:noFill/>
            <a:miter lim="800000"/>
            <a:headEnd/>
            <a:tailEnd/>
          </a:ln>
          <a:effectLst/>
        </p:spPr>
      </p:pic>
      <p:pic>
        <p:nvPicPr>
          <p:cNvPr id="103" name="Picture 2"/>
          <p:cNvPicPr>
            <a:picLocks noChangeAspect="1" noChangeArrowheads="1"/>
          </p:cNvPicPr>
          <p:nvPr/>
        </p:nvPicPr>
        <p:blipFill>
          <a:blip r:embed="rId4" cstate="print"/>
          <a:srcRect l="50007"/>
          <a:stretch>
            <a:fillRect/>
          </a:stretch>
        </p:blipFill>
        <p:spPr bwMode="auto">
          <a:xfrm>
            <a:off x="6019800" y="3429000"/>
            <a:ext cx="2808529" cy="20345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15"/>
          <p:cNvGrpSpPr>
            <a:grpSpLocks/>
          </p:cNvGrpSpPr>
          <p:nvPr/>
        </p:nvGrpSpPr>
        <p:grpSpPr bwMode="auto">
          <a:xfrm>
            <a:off x="2116138" y="3944938"/>
            <a:ext cx="4872037" cy="2362200"/>
            <a:chOff x="1960321" y="3158837"/>
            <a:chExt cx="4871520" cy="2363188"/>
          </a:xfrm>
        </p:grpSpPr>
        <p:cxnSp>
          <p:nvCxnSpPr>
            <p:cNvPr id="302" name="Straight Connector 301"/>
            <p:cNvCxnSpPr/>
            <p:nvPr/>
          </p:nvCxnSpPr>
          <p:spPr>
            <a:xfrm rot="16200000" flipV="1">
              <a:off x="5319304" y="4369812"/>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rot="16200000" flipV="1">
              <a:off x="4939932" y="4358695"/>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rot="16200000" flipV="1">
              <a:off x="4547861"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rot="16200000" flipV="1">
              <a:off x="4131981"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V="1">
              <a:off x="3681178"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a:xfrm rot="16200000" flipV="1">
              <a:off x="3193867" y="4345989"/>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rot="16200000" flipV="1">
              <a:off x="2676396" y="4334873"/>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rot="16200000" flipV="1">
              <a:off x="2114481" y="4322167"/>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rot="16200000" flipV="1">
              <a:off x="1489073" y="4311050"/>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rot="16200000" flipV="1">
              <a:off x="808107" y="4334873"/>
              <a:ext cx="2304426"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p:nvPr/>
          </p:nvCxnSpPr>
          <p:spPr>
            <a:xfrm rot="16200000" flipV="1">
              <a:off x="5679628" y="4352342"/>
              <a:ext cx="2304425"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315" name="Rectangle 314"/>
          <p:cNvSpPr/>
          <p:nvPr/>
        </p:nvSpPr>
        <p:spPr>
          <a:xfrm>
            <a:off x="1854200" y="4065588"/>
            <a:ext cx="5356225" cy="225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A toy problem</a:t>
            </a:r>
            <a:endParaRPr lang="en-US" dirty="0"/>
          </a:p>
        </p:txBody>
      </p:sp>
      <p:grpSp>
        <p:nvGrpSpPr>
          <p:cNvPr id="4" name="Group 3"/>
          <p:cNvGrpSpPr>
            <a:grpSpLocks/>
          </p:cNvGrpSpPr>
          <p:nvPr/>
        </p:nvGrpSpPr>
        <p:grpSpPr bwMode="auto">
          <a:xfrm>
            <a:off x="1169988" y="2614613"/>
            <a:ext cx="642937" cy="1004887"/>
            <a:chOff x="914400" y="2014947"/>
            <a:chExt cx="642974" cy="1004525"/>
          </a:xfrm>
        </p:grpSpPr>
        <p:grpSp>
          <p:nvGrpSpPr>
            <p:cNvPr id="5" name="Group 30"/>
            <p:cNvGrpSpPr>
              <a:grpSpLocks/>
            </p:cNvGrpSpPr>
            <p:nvPr/>
          </p:nvGrpSpPr>
          <p:grpSpPr bwMode="auto">
            <a:xfrm>
              <a:off x="990600" y="2014947"/>
              <a:ext cx="566774" cy="675803"/>
              <a:chOff x="3619496" y="2938467"/>
              <a:chExt cx="609600" cy="609600"/>
            </a:xfrm>
          </p:grpSpPr>
          <p:sp>
            <p:nvSpPr>
              <p:cNvPr id="9" name="Arc 8"/>
              <p:cNvSpPr/>
              <p:nvPr/>
            </p:nvSpPr>
            <p:spPr>
              <a:xfrm>
                <a:off x="3733906" y="3048690"/>
                <a:ext cx="380785"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Arc 9"/>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Arc 10"/>
              <p:cNvSpPr/>
              <p:nvPr/>
            </p:nvSpPr>
            <p:spPr>
              <a:xfrm>
                <a:off x="3824407" y="3143167"/>
                <a:ext cx="189538"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 name="Group 46"/>
            <p:cNvGrpSpPr>
              <a:grpSpLocks/>
            </p:cNvGrpSpPr>
            <p:nvPr/>
          </p:nvGrpSpPr>
          <p:grpSpPr bwMode="auto">
            <a:xfrm>
              <a:off x="914296" y="2362200"/>
              <a:ext cx="503777" cy="657272"/>
              <a:chOff x="2438400" y="3014667"/>
              <a:chExt cx="304800" cy="338133"/>
            </a:xfrm>
          </p:grpSpPr>
          <p:cxnSp>
            <p:nvCxnSpPr>
              <p:cNvPr id="7" name="Straight Connector 6"/>
              <p:cNvCxnSpPr>
                <a:endCxn id="8" idx="0"/>
              </p:cNvCxnSpPr>
              <p:nvPr/>
            </p:nvCxnSpPr>
            <p:spPr>
              <a:xfrm rot="5400000">
                <a:off x="2501409" y="3104592"/>
                <a:ext cx="185322" cy="5763"/>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38463" y="3200135"/>
                <a:ext cx="304491" cy="15266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0</a:t>
                </a:r>
              </a:p>
            </p:txBody>
          </p:sp>
        </p:grpSp>
      </p:grpSp>
      <p:sp>
        <p:nvSpPr>
          <p:cNvPr id="12" name="Rectangle 11"/>
          <p:cNvSpPr/>
          <p:nvPr/>
        </p:nvSpPr>
        <p:spPr>
          <a:xfrm>
            <a:off x="914400" y="3622675"/>
            <a:ext cx="7848600"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3" name="Group 287"/>
          <p:cNvGrpSpPr>
            <a:grpSpLocks/>
          </p:cNvGrpSpPr>
          <p:nvPr/>
        </p:nvGrpSpPr>
        <p:grpSpPr bwMode="auto">
          <a:xfrm>
            <a:off x="3767138" y="2954338"/>
            <a:ext cx="1951037" cy="669925"/>
            <a:chOff x="3611010" y="2752828"/>
            <a:chExt cx="1951590" cy="669645"/>
          </a:xfrm>
        </p:grpSpPr>
        <p:grpSp>
          <p:nvGrpSpPr>
            <p:cNvPr id="16" name="Group 12"/>
            <p:cNvGrpSpPr/>
            <p:nvPr/>
          </p:nvGrpSpPr>
          <p:grpSpPr>
            <a:xfrm>
              <a:off x="3611010" y="2765201"/>
              <a:ext cx="503790" cy="657272"/>
              <a:chOff x="2438400" y="3014667"/>
              <a:chExt cx="304800" cy="338133"/>
            </a:xfrm>
            <a:solidFill>
              <a:schemeClr val="accent6"/>
            </a:solidFill>
          </p:grpSpPr>
          <p:sp>
            <p:nvSpPr>
              <p:cNvPr id="14" name="Rectangle 13"/>
              <p:cNvSpPr/>
              <p:nvPr/>
            </p:nvSpPr>
            <p:spPr>
              <a:xfrm>
                <a:off x="2438400" y="3200400"/>
                <a:ext cx="304800" cy="152400"/>
              </a:xfrm>
              <a:prstGeom prst="rect">
                <a:avLst/>
              </a:prstGeom>
              <a:grpFill/>
              <a:ln w="381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15" name="Straight Connector 14"/>
              <p:cNvCxnSpPr>
                <a:endCxn id="14"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9" name="Group 15"/>
            <p:cNvGrpSpPr/>
            <p:nvPr/>
          </p:nvGrpSpPr>
          <p:grpSpPr>
            <a:xfrm>
              <a:off x="5058810" y="2752828"/>
              <a:ext cx="503790" cy="657272"/>
              <a:chOff x="2438400" y="3014667"/>
              <a:chExt cx="304800" cy="338133"/>
            </a:xfrm>
            <a:solidFill>
              <a:schemeClr val="accent6"/>
            </a:solidFill>
          </p:grpSpPr>
          <p:sp>
            <p:nvSpPr>
              <p:cNvPr id="17" name="Rectangle 16"/>
              <p:cNvSpPr/>
              <p:nvPr/>
            </p:nvSpPr>
            <p:spPr>
              <a:xfrm>
                <a:off x="2438400" y="3200400"/>
                <a:ext cx="304800" cy="152400"/>
              </a:xfrm>
              <a:prstGeom prst="rect">
                <a:avLst/>
              </a:prstGeom>
              <a:grpFill/>
              <a:ln w="381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2</a:t>
                </a:r>
              </a:p>
            </p:txBody>
          </p:sp>
          <p:cxnSp>
            <p:nvCxnSpPr>
              <p:cNvPr id="18" name="Straight Connector 17"/>
              <p:cNvCxnSpPr>
                <a:endCxn id="17"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sp>
        <p:nvSpPr>
          <p:cNvPr id="17416" name="AutoShape 4"/>
          <p:cNvSpPr>
            <a:spLocks noChangeAspect="1" noChangeArrowheads="1" noTextEdit="1"/>
          </p:cNvSpPr>
          <p:nvPr/>
        </p:nvSpPr>
        <p:spPr bwMode="auto">
          <a:xfrm>
            <a:off x="5788025" y="-3505200"/>
            <a:ext cx="6710363" cy="3505200"/>
          </a:xfrm>
          <a:prstGeom prst="rect">
            <a:avLst/>
          </a:prstGeom>
          <a:noFill/>
          <a:ln w="9525">
            <a:noFill/>
            <a:miter lim="800000"/>
            <a:headEnd/>
            <a:tailEnd/>
          </a:ln>
        </p:spPr>
        <p:txBody>
          <a:bodyPr/>
          <a:lstStyle/>
          <a:p>
            <a:endParaRPr lang="en-US"/>
          </a:p>
        </p:txBody>
      </p:sp>
      <p:grpSp>
        <p:nvGrpSpPr>
          <p:cNvPr id="20" name="Group 167"/>
          <p:cNvGrpSpPr>
            <a:grpSpLocks/>
          </p:cNvGrpSpPr>
          <p:nvPr/>
        </p:nvGrpSpPr>
        <p:grpSpPr bwMode="auto">
          <a:xfrm>
            <a:off x="1984375" y="3944938"/>
            <a:ext cx="5334000" cy="338137"/>
            <a:chOff x="6530975" y="-450850"/>
            <a:chExt cx="5334001" cy="338296"/>
          </a:xfrm>
        </p:grpSpPr>
        <p:sp>
          <p:nvSpPr>
            <p:cNvPr id="17493" name="Freeform 20"/>
            <p:cNvSpPr>
              <a:spLocks/>
            </p:cNvSpPr>
            <p:nvPr/>
          </p:nvSpPr>
          <p:spPr bwMode="auto">
            <a:xfrm>
              <a:off x="6662738" y="-384175"/>
              <a:ext cx="5200650" cy="1588"/>
            </a:xfrm>
            <a:custGeom>
              <a:avLst/>
              <a:gdLst>
                <a:gd name="T0" fmla="*/ 0 w 434"/>
                <a:gd name="T1" fmla="*/ 0 h 1588"/>
                <a:gd name="T2" fmla="*/ 434 w 434"/>
                <a:gd name="T3" fmla="*/ 0 h 1588"/>
                <a:gd name="T4" fmla="*/ 434 w 434"/>
                <a:gd name="T5" fmla="*/ 0 h 1588"/>
                <a:gd name="T6" fmla="*/ 0 60000 65536"/>
                <a:gd name="T7" fmla="*/ 0 60000 65536"/>
                <a:gd name="T8" fmla="*/ 0 60000 65536"/>
                <a:gd name="T9" fmla="*/ 0 w 434"/>
                <a:gd name="T10" fmla="*/ 0 h 1588"/>
                <a:gd name="T11" fmla="*/ 434 w 434"/>
                <a:gd name="T12" fmla="*/ 1588 h 1588"/>
              </a:gdLst>
              <a:ahLst/>
              <a:cxnLst>
                <a:cxn ang="T6">
                  <a:pos x="T0" y="T1"/>
                </a:cxn>
                <a:cxn ang="T7">
                  <a:pos x="T2" y="T3"/>
                </a:cxn>
                <a:cxn ang="T8">
                  <a:pos x="T4" y="T5"/>
                </a:cxn>
              </a:cxnLst>
              <a:rect l="T9" t="T10" r="T11" b="T12"/>
              <a:pathLst>
                <a:path w="434" h="1588">
                  <a:moveTo>
                    <a:pt x="0" y="0"/>
                  </a:moveTo>
                  <a:lnTo>
                    <a:pt x="434" y="0"/>
                  </a:lnTo>
                </a:path>
              </a:pathLst>
            </a:custGeom>
            <a:noFill/>
            <a:ln w="0">
              <a:solidFill>
                <a:srgbClr val="000000"/>
              </a:solidFill>
              <a:prstDash val="sysDot"/>
              <a:round/>
              <a:headEnd/>
              <a:tailEnd/>
            </a:ln>
          </p:spPr>
          <p:txBody>
            <a:bodyPr/>
            <a:lstStyle/>
            <a:p>
              <a:endParaRPr lang="en-US" sz="1600">
                <a:latin typeface="Calibri" pitchFamily="34" charset="0"/>
              </a:endParaRPr>
            </a:p>
          </p:txBody>
        </p:sp>
        <p:sp>
          <p:nvSpPr>
            <p:cNvPr id="17494" name="Line 32"/>
            <p:cNvSpPr>
              <a:spLocks noChangeShapeType="1"/>
            </p:cNvSpPr>
            <p:nvPr/>
          </p:nvSpPr>
          <p:spPr bwMode="auto">
            <a:xfrm flipH="1">
              <a:off x="6662738" y="-384175"/>
              <a:ext cx="5200650" cy="1588"/>
            </a:xfrm>
            <a:prstGeom prst="line">
              <a:avLst/>
            </a:prstGeom>
            <a:noFill/>
            <a:ln w="0">
              <a:solidFill>
                <a:srgbClr val="000000"/>
              </a:solidFill>
              <a:round/>
              <a:headEnd/>
              <a:tailEnd/>
            </a:ln>
          </p:spPr>
          <p:txBody>
            <a:bodyPr/>
            <a:lstStyle/>
            <a:p>
              <a:endParaRPr lang="en-US"/>
            </a:p>
          </p:txBody>
        </p:sp>
        <p:sp>
          <p:nvSpPr>
            <p:cNvPr id="17495" name="Line 35"/>
            <p:cNvSpPr>
              <a:spLocks noChangeShapeType="1"/>
            </p:cNvSpPr>
            <p:nvPr/>
          </p:nvSpPr>
          <p:spPr bwMode="auto">
            <a:xfrm flipH="1">
              <a:off x="6662738" y="-384175"/>
              <a:ext cx="5200650" cy="1588"/>
            </a:xfrm>
            <a:prstGeom prst="line">
              <a:avLst/>
            </a:prstGeom>
            <a:noFill/>
            <a:ln w="0">
              <a:solidFill>
                <a:srgbClr val="000000"/>
              </a:solidFill>
              <a:round/>
              <a:headEnd/>
              <a:tailEnd/>
            </a:ln>
          </p:spPr>
          <p:txBody>
            <a:bodyPr/>
            <a:lstStyle/>
            <a:p>
              <a:endParaRPr lang="en-US"/>
            </a:p>
          </p:txBody>
        </p:sp>
        <p:sp>
          <p:nvSpPr>
            <p:cNvPr id="17496" name="Line 37"/>
            <p:cNvSpPr>
              <a:spLocks noChangeShapeType="1"/>
            </p:cNvSpPr>
            <p:nvPr/>
          </p:nvSpPr>
          <p:spPr bwMode="auto">
            <a:xfrm flipV="1">
              <a:off x="11863388" y="-409575"/>
              <a:ext cx="1588" cy="25400"/>
            </a:xfrm>
            <a:prstGeom prst="line">
              <a:avLst/>
            </a:prstGeom>
            <a:noFill/>
            <a:ln w="0">
              <a:solidFill>
                <a:srgbClr val="000000"/>
              </a:solidFill>
              <a:round/>
              <a:headEnd/>
              <a:tailEnd/>
            </a:ln>
          </p:spPr>
          <p:txBody>
            <a:bodyPr/>
            <a:lstStyle/>
            <a:p>
              <a:endParaRPr lang="en-US"/>
            </a:p>
          </p:txBody>
        </p:sp>
        <p:sp>
          <p:nvSpPr>
            <p:cNvPr id="17497" name="Line 40"/>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498" name="Line 43"/>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499" name="Line 46"/>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500" name="Line 49"/>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501" name="Line 52"/>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502" name="Line 55"/>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503" name="Line 58"/>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504" name="Line 61"/>
            <p:cNvSpPr>
              <a:spLocks noChangeShapeType="1"/>
            </p:cNvSpPr>
            <p:nvPr/>
          </p:nvSpPr>
          <p:spPr bwMode="auto">
            <a:xfrm flipV="1">
              <a:off x="11526838" y="-409575"/>
              <a:ext cx="1588" cy="25400"/>
            </a:xfrm>
            <a:prstGeom prst="line">
              <a:avLst/>
            </a:prstGeom>
            <a:noFill/>
            <a:ln w="0">
              <a:solidFill>
                <a:srgbClr val="000000"/>
              </a:solidFill>
              <a:round/>
              <a:headEnd/>
              <a:tailEnd/>
            </a:ln>
          </p:spPr>
          <p:txBody>
            <a:bodyPr/>
            <a:lstStyle/>
            <a:p>
              <a:endParaRPr lang="en-US"/>
            </a:p>
          </p:txBody>
        </p:sp>
        <p:sp>
          <p:nvSpPr>
            <p:cNvPr id="17505" name="Line 64"/>
            <p:cNvSpPr>
              <a:spLocks noChangeShapeType="1"/>
            </p:cNvSpPr>
            <p:nvPr/>
          </p:nvSpPr>
          <p:spPr bwMode="auto">
            <a:xfrm flipV="1">
              <a:off x="11863388" y="-425450"/>
              <a:ext cx="1588" cy="41275"/>
            </a:xfrm>
            <a:prstGeom prst="line">
              <a:avLst/>
            </a:prstGeom>
            <a:noFill/>
            <a:ln w="0">
              <a:solidFill>
                <a:srgbClr val="000000"/>
              </a:solidFill>
              <a:round/>
              <a:headEnd/>
              <a:tailEnd/>
            </a:ln>
          </p:spPr>
          <p:txBody>
            <a:bodyPr/>
            <a:lstStyle/>
            <a:p>
              <a:endParaRPr lang="en-US"/>
            </a:p>
          </p:txBody>
        </p:sp>
        <p:sp>
          <p:nvSpPr>
            <p:cNvPr id="17506" name="Line 67"/>
            <p:cNvSpPr>
              <a:spLocks noChangeShapeType="1"/>
            </p:cNvSpPr>
            <p:nvPr/>
          </p:nvSpPr>
          <p:spPr bwMode="auto">
            <a:xfrm flipV="1">
              <a:off x="11526838" y="-425450"/>
              <a:ext cx="1588" cy="41275"/>
            </a:xfrm>
            <a:prstGeom prst="line">
              <a:avLst/>
            </a:prstGeom>
            <a:noFill/>
            <a:ln w="0">
              <a:solidFill>
                <a:srgbClr val="000000"/>
              </a:solidFill>
              <a:round/>
              <a:headEnd/>
              <a:tailEnd/>
            </a:ln>
          </p:spPr>
          <p:txBody>
            <a:bodyPr/>
            <a:lstStyle/>
            <a:p>
              <a:endParaRPr lang="en-US"/>
            </a:p>
          </p:txBody>
        </p:sp>
        <p:sp>
          <p:nvSpPr>
            <p:cNvPr id="17507" name="Rectangle 69"/>
            <p:cNvSpPr>
              <a:spLocks noChangeArrowheads="1"/>
            </p:cNvSpPr>
            <p:nvPr/>
          </p:nvSpPr>
          <p:spPr bwMode="auto">
            <a:xfrm>
              <a:off x="11395075"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-95</a:t>
              </a:r>
              <a:endParaRPr lang="en-US" sz="1600"/>
            </a:p>
          </p:txBody>
        </p:sp>
        <p:sp>
          <p:nvSpPr>
            <p:cNvPr id="17508" name="Line 70"/>
            <p:cNvSpPr>
              <a:spLocks noChangeShapeType="1"/>
            </p:cNvSpPr>
            <p:nvPr/>
          </p:nvSpPr>
          <p:spPr bwMode="auto">
            <a:xfrm flipV="1">
              <a:off x="11168063" y="-425450"/>
              <a:ext cx="1588" cy="41275"/>
            </a:xfrm>
            <a:prstGeom prst="line">
              <a:avLst/>
            </a:prstGeom>
            <a:noFill/>
            <a:ln w="0">
              <a:solidFill>
                <a:srgbClr val="000000"/>
              </a:solidFill>
              <a:round/>
              <a:headEnd/>
              <a:tailEnd/>
            </a:ln>
          </p:spPr>
          <p:txBody>
            <a:bodyPr/>
            <a:lstStyle/>
            <a:p>
              <a:endParaRPr lang="en-US"/>
            </a:p>
          </p:txBody>
        </p:sp>
        <p:sp>
          <p:nvSpPr>
            <p:cNvPr id="17509" name="Rectangle 72"/>
            <p:cNvSpPr>
              <a:spLocks noChangeArrowheads="1"/>
            </p:cNvSpPr>
            <p:nvPr/>
          </p:nvSpPr>
          <p:spPr bwMode="auto">
            <a:xfrm>
              <a:off x="11036300"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-90</a:t>
              </a:r>
              <a:endParaRPr lang="en-US" sz="1600"/>
            </a:p>
          </p:txBody>
        </p:sp>
        <p:sp>
          <p:nvSpPr>
            <p:cNvPr id="17510" name="Line 73"/>
            <p:cNvSpPr>
              <a:spLocks noChangeShapeType="1"/>
            </p:cNvSpPr>
            <p:nvPr/>
          </p:nvSpPr>
          <p:spPr bwMode="auto">
            <a:xfrm flipV="1">
              <a:off x="10796588" y="-425450"/>
              <a:ext cx="1588" cy="41275"/>
            </a:xfrm>
            <a:prstGeom prst="line">
              <a:avLst/>
            </a:prstGeom>
            <a:noFill/>
            <a:ln w="0">
              <a:solidFill>
                <a:srgbClr val="000000"/>
              </a:solidFill>
              <a:round/>
              <a:headEnd/>
              <a:tailEnd/>
            </a:ln>
          </p:spPr>
          <p:txBody>
            <a:bodyPr/>
            <a:lstStyle/>
            <a:p>
              <a:endParaRPr lang="en-US"/>
            </a:p>
          </p:txBody>
        </p:sp>
        <p:sp>
          <p:nvSpPr>
            <p:cNvPr id="17511" name="Rectangle 75"/>
            <p:cNvSpPr>
              <a:spLocks noChangeArrowheads="1"/>
            </p:cNvSpPr>
            <p:nvPr/>
          </p:nvSpPr>
          <p:spPr bwMode="auto">
            <a:xfrm>
              <a:off x="10664825"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-85</a:t>
              </a:r>
              <a:endParaRPr lang="en-US" sz="1600"/>
            </a:p>
          </p:txBody>
        </p:sp>
        <p:sp>
          <p:nvSpPr>
            <p:cNvPr id="17512" name="Line 76"/>
            <p:cNvSpPr>
              <a:spLocks noChangeShapeType="1"/>
            </p:cNvSpPr>
            <p:nvPr/>
          </p:nvSpPr>
          <p:spPr bwMode="auto">
            <a:xfrm flipV="1">
              <a:off x="10401300" y="-425450"/>
              <a:ext cx="1588" cy="41275"/>
            </a:xfrm>
            <a:prstGeom prst="line">
              <a:avLst/>
            </a:prstGeom>
            <a:noFill/>
            <a:ln w="0">
              <a:solidFill>
                <a:srgbClr val="000000"/>
              </a:solidFill>
              <a:round/>
              <a:headEnd/>
              <a:tailEnd/>
            </a:ln>
          </p:spPr>
          <p:txBody>
            <a:bodyPr/>
            <a:lstStyle/>
            <a:p>
              <a:endParaRPr lang="en-US"/>
            </a:p>
          </p:txBody>
        </p:sp>
        <p:sp>
          <p:nvSpPr>
            <p:cNvPr id="17513" name="Rectangle 78"/>
            <p:cNvSpPr>
              <a:spLocks noChangeArrowheads="1"/>
            </p:cNvSpPr>
            <p:nvPr/>
          </p:nvSpPr>
          <p:spPr bwMode="auto">
            <a:xfrm>
              <a:off x="1026953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-80</a:t>
              </a:r>
              <a:endParaRPr lang="en-US" sz="1600"/>
            </a:p>
          </p:txBody>
        </p:sp>
        <p:sp>
          <p:nvSpPr>
            <p:cNvPr id="17514" name="Line 79"/>
            <p:cNvSpPr>
              <a:spLocks noChangeShapeType="1"/>
            </p:cNvSpPr>
            <p:nvPr/>
          </p:nvSpPr>
          <p:spPr bwMode="auto">
            <a:xfrm flipV="1">
              <a:off x="9982200" y="-425450"/>
              <a:ext cx="1588" cy="41275"/>
            </a:xfrm>
            <a:prstGeom prst="line">
              <a:avLst/>
            </a:prstGeom>
            <a:noFill/>
            <a:ln w="0">
              <a:solidFill>
                <a:srgbClr val="000000"/>
              </a:solidFill>
              <a:round/>
              <a:headEnd/>
              <a:tailEnd/>
            </a:ln>
          </p:spPr>
          <p:txBody>
            <a:bodyPr/>
            <a:lstStyle/>
            <a:p>
              <a:endParaRPr lang="en-US"/>
            </a:p>
          </p:txBody>
        </p:sp>
        <p:sp>
          <p:nvSpPr>
            <p:cNvPr id="17515" name="Rectangle 81"/>
            <p:cNvSpPr>
              <a:spLocks noChangeArrowheads="1"/>
            </p:cNvSpPr>
            <p:nvPr/>
          </p:nvSpPr>
          <p:spPr bwMode="auto">
            <a:xfrm>
              <a:off x="985043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-75</a:t>
              </a:r>
              <a:endParaRPr lang="en-US" sz="1600"/>
            </a:p>
          </p:txBody>
        </p:sp>
        <p:sp>
          <p:nvSpPr>
            <p:cNvPr id="17516" name="Line 82"/>
            <p:cNvSpPr>
              <a:spLocks noChangeShapeType="1"/>
            </p:cNvSpPr>
            <p:nvPr/>
          </p:nvSpPr>
          <p:spPr bwMode="auto">
            <a:xfrm flipV="1">
              <a:off x="9539288" y="-425450"/>
              <a:ext cx="1588" cy="41275"/>
            </a:xfrm>
            <a:prstGeom prst="line">
              <a:avLst/>
            </a:prstGeom>
            <a:noFill/>
            <a:ln w="0">
              <a:solidFill>
                <a:srgbClr val="000000"/>
              </a:solidFill>
              <a:round/>
              <a:headEnd/>
              <a:tailEnd/>
            </a:ln>
          </p:spPr>
          <p:txBody>
            <a:bodyPr/>
            <a:lstStyle/>
            <a:p>
              <a:endParaRPr lang="en-US"/>
            </a:p>
          </p:txBody>
        </p:sp>
        <p:sp>
          <p:nvSpPr>
            <p:cNvPr id="17517" name="Rectangle 84"/>
            <p:cNvSpPr>
              <a:spLocks noChangeArrowheads="1"/>
            </p:cNvSpPr>
            <p:nvPr/>
          </p:nvSpPr>
          <p:spPr bwMode="auto">
            <a:xfrm>
              <a:off x="940593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-70</a:t>
              </a:r>
              <a:endParaRPr lang="en-US" sz="1600"/>
            </a:p>
          </p:txBody>
        </p:sp>
        <p:sp>
          <p:nvSpPr>
            <p:cNvPr id="17518" name="Line 85"/>
            <p:cNvSpPr>
              <a:spLocks noChangeShapeType="1"/>
            </p:cNvSpPr>
            <p:nvPr/>
          </p:nvSpPr>
          <p:spPr bwMode="auto">
            <a:xfrm flipV="1">
              <a:off x="9047163" y="-425450"/>
              <a:ext cx="1588" cy="41275"/>
            </a:xfrm>
            <a:prstGeom prst="line">
              <a:avLst/>
            </a:prstGeom>
            <a:noFill/>
            <a:ln w="0">
              <a:solidFill>
                <a:srgbClr val="000000"/>
              </a:solidFill>
              <a:round/>
              <a:headEnd/>
              <a:tailEnd/>
            </a:ln>
          </p:spPr>
          <p:txBody>
            <a:bodyPr/>
            <a:lstStyle/>
            <a:p>
              <a:endParaRPr lang="en-US"/>
            </a:p>
          </p:txBody>
        </p:sp>
        <p:sp>
          <p:nvSpPr>
            <p:cNvPr id="17519" name="Rectangle 87"/>
            <p:cNvSpPr>
              <a:spLocks noChangeArrowheads="1"/>
            </p:cNvSpPr>
            <p:nvPr/>
          </p:nvSpPr>
          <p:spPr bwMode="auto">
            <a:xfrm>
              <a:off x="8915400"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-65</a:t>
              </a:r>
              <a:endParaRPr lang="en-US" sz="1600"/>
            </a:p>
          </p:txBody>
        </p:sp>
        <p:sp>
          <p:nvSpPr>
            <p:cNvPr id="17520" name="Line 88"/>
            <p:cNvSpPr>
              <a:spLocks noChangeShapeType="1"/>
            </p:cNvSpPr>
            <p:nvPr/>
          </p:nvSpPr>
          <p:spPr bwMode="auto">
            <a:xfrm flipV="1">
              <a:off x="8531225" y="-425450"/>
              <a:ext cx="1588" cy="41275"/>
            </a:xfrm>
            <a:prstGeom prst="line">
              <a:avLst/>
            </a:prstGeom>
            <a:noFill/>
            <a:ln w="0">
              <a:solidFill>
                <a:srgbClr val="000000"/>
              </a:solidFill>
              <a:round/>
              <a:headEnd/>
              <a:tailEnd/>
            </a:ln>
          </p:spPr>
          <p:txBody>
            <a:bodyPr/>
            <a:lstStyle/>
            <a:p>
              <a:endParaRPr lang="en-US"/>
            </a:p>
          </p:txBody>
        </p:sp>
        <p:sp>
          <p:nvSpPr>
            <p:cNvPr id="17521" name="Rectangle 90"/>
            <p:cNvSpPr>
              <a:spLocks noChangeArrowheads="1"/>
            </p:cNvSpPr>
            <p:nvPr/>
          </p:nvSpPr>
          <p:spPr bwMode="auto">
            <a:xfrm>
              <a:off x="8399463"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-60</a:t>
              </a:r>
              <a:endParaRPr lang="en-US" sz="1600"/>
            </a:p>
          </p:txBody>
        </p:sp>
        <p:sp>
          <p:nvSpPr>
            <p:cNvPr id="17522" name="Line 91"/>
            <p:cNvSpPr>
              <a:spLocks noChangeShapeType="1"/>
            </p:cNvSpPr>
            <p:nvPr/>
          </p:nvSpPr>
          <p:spPr bwMode="auto">
            <a:xfrm flipV="1">
              <a:off x="7969250" y="-425450"/>
              <a:ext cx="1588" cy="41275"/>
            </a:xfrm>
            <a:prstGeom prst="line">
              <a:avLst/>
            </a:prstGeom>
            <a:noFill/>
            <a:ln w="0">
              <a:solidFill>
                <a:srgbClr val="000000"/>
              </a:solidFill>
              <a:round/>
              <a:headEnd/>
              <a:tailEnd/>
            </a:ln>
          </p:spPr>
          <p:txBody>
            <a:bodyPr/>
            <a:lstStyle/>
            <a:p>
              <a:endParaRPr lang="en-US"/>
            </a:p>
          </p:txBody>
        </p:sp>
        <p:sp>
          <p:nvSpPr>
            <p:cNvPr id="17523" name="Rectangle 93"/>
            <p:cNvSpPr>
              <a:spLocks noChangeArrowheads="1"/>
            </p:cNvSpPr>
            <p:nvPr/>
          </p:nvSpPr>
          <p:spPr bwMode="auto">
            <a:xfrm>
              <a:off x="7837488"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-55</a:t>
              </a:r>
              <a:endParaRPr lang="en-US" sz="1600"/>
            </a:p>
          </p:txBody>
        </p:sp>
        <p:sp>
          <p:nvSpPr>
            <p:cNvPr id="17524" name="Line 94"/>
            <p:cNvSpPr>
              <a:spLocks noChangeShapeType="1"/>
            </p:cNvSpPr>
            <p:nvPr/>
          </p:nvSpPr>
          <p:spPr bwMode="auto">
            <a:xfrm flipV="1">
              <a:off x="7345363" y="-425450"/>
              <a:ext cx="1588" cy="41275"/>
            </a:xfrm>
            <a:prstGeom prst="line">
              <a:avLst/>
            </a:prstGeom>
            <a:noFill/>
            <a:ln w="0">
              <a:solidFill>
                <a:srgbClr val="000000"/>
              </a:solidFill>
              <a:round/>
              <a:headEnd/>
              <a:tailEnd/>
            </a:ln>
          </p:spPr>
          <p:txBody>
            <a:bodyPr/>
            <a:lstStyle/>
            <a:p>
              <a:endParaRPr lang="en-US"/>
            </a:p>
          </p:txBody>
        </p:sp>
        <p:sp>
          <p:nvSpPr>
            <p:cNvPr id="17525" name="Rectangle 96"/>
            <p:cNvSpPr>
              <a:spLocks noChangeArrowheads="1"/>
            </p:cNvSpPr>
            <p:nvPr/>
          </p:nvSpPr>
          <p:spPr bwMode="auto">
            <a:xfrm>
              <a:off x="7213600"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-50</a:t>
              </a:r>
              <a:endParaRPr lang="en-US" sz="1600"/>
            </a:p>
          </p:txBody>
        </p:sp>
        <p:sp>
          <p:nvSpPr>
            <p:cNvPr id="17526" name="Line 97"/>
            <p:cNvSpPr>
              <a:spLocks noChangeShapeType="1"/>
            </p:cNvSpPr>
            <p:nvPr/>
          </p:nvSpPr>
          <p:spPr bwMode="auto">
            <a:xfrm flipV="1">
              <a:off x="11850688" y="-409575"/>
              <a:ext cx="1588" cy="25400"/>
            </a:xfrm>
            <a:prstGeom prst="line">
              <a:avLst/>
            </a:prstGeom>
            <a:noFill/>
            <a:ln w="0">
              <a:solidFill>
                <a:srgbClr val="000000"/>
              </a:solidFill>
              <a:round/>
              <a:headEnd/>
              <a:tailEnd/>
            </a:ln>
          </p:spPr>
          <p:txBody>
            <a:bodyPr/>
            <a:lstStyle/>
            <a:p>
              <a:endParaRPr lang="en-US"/>
            </a:p>
          </p:txBody>
        </p:sp>
        <p:sp>
          <p:nvSpPr>
            <p:cNvPr id="17527" name="Line 100"/>
            <p:cNvSpPr>
              <a:spLocks noChangeShapeType="1"/>
            </p:cNvSpPr>
            <p:nvPr/>
          </p:nvSpPr>
          <p:spPr bwMode="auto">
            <a:xfrm flipV="1">
              <a:off x="6662738" y="-425450"/>
              <a:ext cx="1588" cy="41275"/>
            </a:xfrm>
            <a:prstGeom prst="line">
              <a:avLst/>
            </a:prstGeom>
            <a:noFill/>
            <a:ln w="0">
              <a:solidFill>
                <a:srgbClr val="000000"/>
              </a:solidFill>
              <a:round/>
              <a:headEnd/>
              <a:tailEnd/>
            </a:ln>
          </p:spPr>
          <p:txBody>
            <a:bodyPr/>
            <a:lstStyle/>
            <a:p>
              <a:endParaRPr lang="en-US"/>
            </a:p>
          </p:txBody>
        </p:sp>
        <p:sp>
          <p:nvSpPr>
            <p:cNvPr id="17528" name="Rectangle 102"/>
            <p:cNvSpPr>
              <a:spLocks noChangeArrowheads="1"/>
            </p:cNvSpPr>
            <p:nvPr/>
          </p:nvSpPr>
          <p:spPr bwMode="auto">
            <a:xfrm>
              <a:off x="6530975" y="-358775"/>
              <a:ext cx="296556" cy="246221"/>
            </a:xfrm>
            <a:prstGeom prst="rect">
              <a:avLst/>
            </a:prstGeom>
            <a:noFill/>
            <a:ln w="9525">
              <a:noFill/>
              <a:miter lim="800000"/>
              <a:headEnd/>
              <a:tailEnd/>
            </a:ln>
          </p:spPr>
          <p:txBody>
            <a:bodyPr wrap="none" lIns="0" tIns="0" rIns="0" bIns="0">
              <a:spAutoFit/>
            </a:bodyPr>
            <a:lstStyle/>
            <a:p>
              <a:r>
                <a:rPr lang="en-US" sz="1600">
                  <a:solidFill>
                    <a:srgbClr val="000000"/>
                  </a:solidFill>
                  <a:latin typeface="Helvetica" pitchFamily="34" charset="0"/>
                </a:rPr>
                <a:t>-45</a:t>
              </a:r>
              <a:endParaRPr lang="en-US" sz="1600"/>
            </a:p>
          </p:txBody>
        </p:sp>
        <p:sp>
          <p:nvSpPr>
            <p:cNvPr id="17529" name="Line 103"/>
            <p:cNvSpPr>
              <a:spLocks noChangeShapeType="1"/>
            </p:cNvSpPr>
            <p:nvPr/>
          </p:nvSpPr>
          <p:spPr bwMode="auto">
            <a:xfrm flipV="1">
              <a:off x="11168063" y="-409575"/>
              <a:ext cx="1588" cy="25400"/>
            </a:xfrm>
            <a:prstGeom prst="line">
              <a:avLst/>
            </a:prstGeom>
            <a:noFill/>
            <a:ln w="0">
              <a:solidFill>
                <a:srgbClr val="000000"/>
              </a:solidFill>
              <a:round/>
              <a:headEnd/>
              <a:tailEnd/>
            </a:ln>
          </p:spPr>
          <p:txBody>
            <a:bodyPr/>
            <a:lstStyle/>
            <a:p>
              <a:endParaRPr lang="en-US"/>
            </a:p>
          </p:txBody>
        </p:sp>
        <p:sp>
          <p:nvSpPr>
            <p:cNvPr id="17530" name="Line 106"/>
            <p:cNvSpPr>
              <a:spLocks noChangeShapeType="1"/>
            </p:cNvSpPr>
            <p:nvPr/>
          </p:nvSpPr>
          <p:spPr bwMode="auto">
            <a:xfrm>
              <a:off x="6662738" y="-384175"/>
              <a:ext cx="47625" cy="1588"/>
            </a:xfrm>
            <a:prstGeom prst="line">
              <a:avLst/>
            </a:prstGeom>
            <a:noFill/>
            <a:ln w="0">
              <a:solidFill>
                <a:srgbClr val="000000"/>
              </a:solidFill>
              <a:round/>
              <a:headEnd/>
              <a:tailEnd/>
            </a:ln>
          </p:spPr>
          <p:txBody>
            <a:bodyPr/>
            <a:lstStyle/>
            <a:p>
              <a:endParaRPr lang="en-US"/>
            </a:p>
          </p:txBody>
        </p:sp>
        <p:sp>
          <p:nvSpPr>
            <p:cNvPr id="17531" name="Line 107"/>
            <p:cNvSpPr>
              <a:spLocks noChangeShapeType="1"/>
            </p:cNvSpPr>
            <p:nvPr/>
          </p:nvSpPr>
          <p:spPr bwMode="auto">
            <a:xfrm flipH="1">
              <a:off x="11803063" y="-384175"/>
              <a:ext cx="60325" cy="1588"/>
            </a:xfrm>
            <a:prstGeom prst="line">
              <a:avLst/>
            </a:prstGeom>
            <a:noFill/>
            <a:ln w="0">
              <a:solidFill>
                <a:srgbClr val="000000"/>
              </a:solidFill>
              <a:round/>
              <a:headEnd/>
              <a:tailEnd/>
            </a:ln>
          </p:spPr>
          <p:txBody>
            <a:bodyPr/>
            <a:lstStyle/>
            <a:p>
              <a:endParaRPr lang="en-US"/>
            </a:p>
          </p:txBody>
        </p:sp>
        <p:sp>
          <p:nvSpPr>
            <p:cNvPr id="17532" name="Rectangle 108"/>
            <p:cNvSpPr>
              <a:spLocks noChangeArrowheads="1"/>
            </p:cNvSpPr>
            <p:nvPr/>
          </p:nvSpPr>
          <p:spPr bwMode="auto">
            <a:xfrm>
              <a:off x="6530975" y="-450850"/>
              <a:ext cx="65" cy="246221"/>
            </a:xfrm>
            <a:prstGeom prst="rect">
              <a:avLst/>
            </a:prstGeom>
            <a:noFill/>
            <a:ln w="9525">
              <a:noFill/>
              <a:miter lim="800000"/>
              <a:headEnd/>
              <a:tailEnd/>
            </a:ln>
          </p:spPr>
          <p:txBody>
            <a:bodyPr wrap="none" lIns="0" tIns="0" rIns="0" bIns="0">
              <a:spAutoFit/>
            </a:bodyPr>
            <a:lstStyle/>
            <a:p>
              <a:endParaRPr lang="en-US" sz="1600"/>
            </a:p>
          </p:txBody>
        </p:sp>
        <p:sp>
          <p:nvSpPr>
            <p:cNvPr id="17533" name="Line 140"/>
            <p:cNvSpPr>
              <a:spLocks noChangeShapeType="1"/>
            </p:cNvSpPr>
            <p:nvPr/>
          </p:nvSpPr>
          <p:spPr bwMode="auto">
            <a:xfrm flipH="1">
              <a:off x="6662738" y="-374650"/>
              <a:ext cx="5200650" cy="1588"/>
            </a:xfrm>
            <a:prstGeom prst="line">
              <a:avLst/>
            </a:prstGeom>
            <a:noFill/>
            <a:ln w="19050">
              <a:solidFill>
                <a:srgbClr val="000000"/>
              </a:solidFill>
              <a:round/>
              <a:headEnd/>
              <a:tailEnd/>
            </a:ln>
          </p:spPr>
          <p:txBody>
            <a:bodyPr/>
            <a:lstStyle/>
            <a:p>
              <a:endParaRPr lang="en-US"/>
            </a:p>
          </p:txBody>
        </p:sp>
      </p:grpSp>
      <p:grpSp>
        <p:nvGrpSpPr>
          <p:cNvPr id="21" name="Group 285"/>
          <p:cNvGrpSpPr>
            <a:grpSpLocks/>
          </p:cNvGrpSpPr>
          <p:nvPr/>
        </p:nvGrpSpPr>
        <p:grpSpPr bwMode="auto">
          <a:xfrm>
            <a:off x="3281363" y="2665413"/>
            <a:ext cx="2436812" cy="979487"/>
            <a:chOff x="3125110" y="5334000"/>
            <a:chExt cx="2437490" cy="978897"/>
          </a:xfrm>
        </p:grpSpPr>
        <p:grpSp>
          <p:nvGrpSpPr>
            <p:cNvPr id="22" name="Group 227"/>
            <p:cNvGrpSpPr>
              <a:grpSpLocks/>
            </p:cNvGrpSpPr>
            <p:nvPr/>
          </p:nvGrpSpPr>
          <p:grpSpPr bwMode="auto">
            <a:xfrm>
              <a:off x="4572910" y="5334000"/>
              <a:ext cx="989690" cy="978897"/>
              <a:chOff x="533400" y="4724400"/>
              <a:chExt cx="989690" cy="978897"/>
            </a:xfrm>
          </p:grpSpPr>
          <p:grpSp>
            <p:nvGrpSpPr>
              <p:cNvPr id="23" name="Group 202"/>
              <p:cNvGrpSpPr>
                <a:grpSpLocks/>
              </p:cNvGrpSpPr>
              <p:nvPr/>
            </p:nvGrpSpPr>
            <p:grpSpPr bwMode="auto">
              <a:xfrm>
                <a:off x="914400" y="4724400"/>
                <a:ext cx="608690" cy="978897"/>
                <a:chOff x="3171700" y="5088575"/>
                <a:chExt cx="608690" cy="978897"/>
              </a:xfrm>
            </p:grpSpPr>
            <p:grpSp>
              <p:nvGrpSpPr>
                <p:cNvPr id="24" name="Group 111"/>
                <p:cNvGrpSpPr/>
                <p:nvPr/>
              </p:nvGrpSpPr>
              <p:grpSpPr>
                <a:xfrm>
                  <a:off x="3276600" y="5410200"/>
                  <a:ext cx="503790" cy="657272"/>
                  <a:chOff x="2438400" y="3014667"/>
                  <a:chExt cx="304800" cy="338133"/>
                </a:xfrm>
                <a:solidFill>
                  <a:schemeClr val="accent3">
                    <a:lumMod val="60000"/>
                    <a:lumOff val="40000"/>
                  </a:schemeClr>
                </a:solidFill>
              </p:grpSpPr>
              <p:sp>
                <p:nvSpPr>
                  <p:cNvPr id="209" name="Rectangle 208"/>
                  <p:cNvSpPr/>
                  <p:nvPr/>
                </p:nvSpPr>
                <p:spPr>
                  <a:xfrm>
                    <a:off x="2438400" y="3200400"/>
                    <a:ext cx="304800" cy="152400"/>
                  </a:xfrm>
                  <a:prstGeom prst="rect">
                    <a:avLst/>
                  </a:prstGeom>
                  <a:grpFill/>
                  <a:ln w="38100">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2</a:t>
                    </a:r>
                  </a:p>
                </p:txBody>
              </p:sp>
              <p:cxnSp>
                <p:nvCxnSpPr>
                  <p:cNvPr id="210" name="Straight Connector 209"/>
                  <p:cNvCxnSpPr>
                    <a:endCxn id="209" idx="0"/>
                  </p:cNvCxnSpPr>
                  <p:nvPr/>
                </p:nvCxnSpPr>
                <p:spPr>
                  <a:xfrm rot="5400000">
                    <a:off x="2501110" y="3104358"/>
                    <a:ext cx="185733" cy="6351"/>
                  </a:xfrm>
                  <a:prstGeom prst="line">
                    <a:avLst/>
                  </a:prstGeom>
                  <a:grpFill/>
                  <a:ln w="38100">
                    <a:solidFill>
                      <a:schemeClr val="accent3">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25" name="Group 117"/>
                <p:cNvGrpSpPr>
                  <a:grpSpLocks/>
                </p:cNvGrpSpPr>
                <p:nvPr/>
              </p:nvGrpSpPr>
              <p:grpSpPr bwMode="auto">
                <a:xfrm>
                  <a:off x="3171700" y="5088575"/>
                  <a:ext cx="566774" cy="675803"/>
                  <a:chOff x="7358026" y="2167347"/>
                  <a:chExt cx="566774" cy="675803"/>
                </a:xfrm>
              </p:grpSpPr>
              <p:sp>
                <p:nvSpPr>
                  <p:cNvPr id="206" name="Arc 205"/>
                  <p:cNvSpPr/>
                  <p:nvPr/>
                </p:nvSpPr>
                <p:spPr>
                  <a:xfrm flipH="1">
                    <a:off x="7464927" y="2289510"/>
                    <a:ext cx="354111" cy="422021"/>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7" name="Arc 206"/>
                  <p:cNvSpPr/>
                  <p:nvPr/>
                </p:nvSpPr>
                <p:spPr>
                  <a:xfrm flipH="1">
                    <a:off x="7358535" y="2167347"/>
                    <a:ext cx="566894" cy="675868"/>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8" name="Arc 207"/>
                  <p:cNvSpPr/>
                  <p:nvPr/>
                </p:nvSpPr>
                <p:spPr>
                  <a:xfrm flipH="1">
                    <a:off x="7558616" y="2394222"/>
                    <a:ext cx="176261" cy="206251"/>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grpSp>
            <p:nvGrpSpPr>
              <p:cNvPr id="26" name="Group 226"/>
              <p:cNvGrpSpPr/>
              <p:nvPr/>
            </p:nvGrpSpPr>
            <p:grpSpPr>
              <a:xfrm>
                <a:off x="533400" y="4724400"/>
                <a:ext cx="381000" cy="381000"/>
                <a:chOff x="666750" y="4206875"/>
                <a:chExt cx="463550" cy="457200"/>
              </a:xfrm>
              <a:effectLst>
                <a:outerShdw blurRad="50800" dist="38100" dir="2700000" algn="tl" rotWithShape="0">
                  <a:prstClr val="black">
                    <a:alpha val="40000"/>
                  </a:prstClr>
                </a:outerShdw>
              </a:effectLst>
            </p:grpSpPr>
            <p:cxnSp>
              <p:nvCxnSpPr>
                <p:cNvPr id="224" name="Straight Connector 223"/>
                <p:cNvCxnSpPr/>
                <p:nvPr/>
              </p:nvCxnSpPr>
              <p:spPr>
                <a:xfrm rot="16200000" flipH="1">
                  <a:off x="628650" y="4464050"/>
                  <a:ext cx="228600" cy="1524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flipH="1" flipV="1">
                  <a:off x="749300" y="4283075"/>
                  <a:ext cx="457200" cy="3048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grpSp>
        </p:grpSp>
        <p:grpSp>
          <p:nvGrpSpPr>
            <p:cNvPr id="27" name="Group 235"/>
            <p:cNvGrpSpPr>
              <a:grpSpLocks/>
            </p:cNvGrpSpPr>
            <p:nvPr/>
          </p:nvGrpSpPr>
          <p:grpSpPr bwMode="auto">
            <a:xfrm>
              <a:off x="3125110" y="5334000"/>
              <a:ext cx="989690" cy="978897"/>
              <a:chOff x="533400" y="4724400"/>
              <a:chExt cx="989690" cy="978897"/>
            </a:xfrm>
          </p:grpSpPr>
          <p:grpSp>
            <p:nvGrpSpPr>
              <p:cNvPr id="28" name="Group 236"/>
              <p:cNvGrpSpPr>
                <a:grpSpLocks/>
              </p:cNvGrpSpPr>
              <p:nvPr/>
            </p:nvGrpSpPr>
            <p:grpSpPr bwMode="auto">
              <a:xfrm>
                <a:off x="914400" y="4724400"/>
                <a:ext cx="608690" cy="978897"/>
                <a:chOff x="3171700" y="5088575"/>
                <a:chExt cx="608690" cy="978897"/>
              </a:xfrm>
            </p:grpSpPr>
            <p:grpSp>
              <p:nvGrpSpPr>
                <p:cNvPr id="29" name="Group 111"/>
                <p:cNvGrpSpPr/>
                <p:nvPr/>
              </p:nvGrpSpPr>
              <p:grpSpPr>
                <a:xfrm>
                  <a:off x="3276600" y="5410200"/>
                  <a:ext cx="503790" cy="657272"/>
                  <a:chOff x="2438400" y="3014667"/>
                  <a:chExt cx="304800" cy="338133"/>
                </a:xfrm>
                <a:solidFill>
                  <a:schemeClr val="accent3">
                    <a:lumMod val="60000"/>
                    <a:lumOff val="40000"/>
                  </a:schemeClr>
                </a:solidFill>
              </p:grpSpPr>
              <p:sp>
                <p:nvSpPr>
                  <p:cNvPr id="246" name="Rectangle 245"/>
                  <p:cNvSpPr/>
                  <p:nvPr/>
                </p:nvSpPr>
                <p:spPr>
                  <a:xfrm>
                    <a:off x="2438400" y="3200400"/>
                    <a:ext cx="304800" cy="152400"/>
                  </a:xfrm>
                  <a:prstGeom prst="rect">
                    <a:avLst/>
                  </a:prstGeom>
                  <a:grpFill/>
                  <a:ln w="38100">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247" name="Straight Connector 246"/>
                  <p:cNvCxnSpPr>
                    <a:endCxn id="246" idx="0"/>
                  </p:cNvCxnSpPr>
                  <p:nvPr/>
                </p:nvCxnSpPr>
                <p:spPr>
                  <a:xfrm rot="5400000">
                    <a:off x="2501110" y="3104358"/>
                    <a:ext cx="185733" cy="6351"/>
                  </a:xfrm>
                  <a:prstGeom prst="line">
                    <a:avLst/>
                  </a:prstGeom>
                  <a:grpFill/>
                  <a:ln w="38100">
                    <a:solidFill>
                      <a:schemeClr val="accent3">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30" name="Group 117"/>
                <p:cNvGrpSpPr>
                  <a:grpSpLocks/>
                </p:cNvGrpSpPr>
                <p:nvPr/>
              </p:nvGrpSpPr>
              <p:grpSpPr bwMode="auto">
                <a:xfrm>
                  <a:off x="3171700" y="5088575"/>
                  <a:ext cx="566774" cy="675803"/>
                  <a:chOff x="7358026" y="2167347"/>
                  <a:chExt cx="566774" cy="675803"/>
                </a:xfrm>
              </p:grpSpPr>
              <p:sp>
                <p:nvSpPr>
                  <p:cNvPr id="243" name="Arc 242"/>
                  <p:cNvSpPr/>
                  <p:nvPr/>
                </p:nvSpPr>
                <p:spPr>
                  <a:xfrm flipH="1">
                    <a:off x="7464524" y="2289510"/>
                    <a:ext cx="354111" cy="422021"/>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4" name="Arc 243"/>
                  <p:cNvSpPr/>
                  <p:nvPr/>
                </p:nvSpPr>
                <p:spPr>
                  <a:xfrm flipH="1">
                    <a:off x="7358132" y="2167347"/>
                    <a:ext cx="566894" cy="675868"/>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5" name="Arc 244"/>
                  <p:cNvSpPr/>
                  <p:nvPr/>
                </p:nvSpPr>
                <p:spPr>
                  <a:xfrm flipH="1">
                    <a:off x="7558212" y="2394222"/>
                    <a:ext cx="176261" cy="206251"/>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grpSp>
            <p:nvGrpSpPr>
              <p:cNvPr id="31" name="Group 237"/>
              <p:cNvGrpSpPr/>
              <p:nvPr/>
            </p:nvGrpSpPr>
            <p:grpSpPr>
              <a:xfrm>
                <a:off x="533399" y="4724401"/>
                <a:ext cx="380999" cy="381000"/>
                <a:chOff x="666750" y="4206875"/>
                <a:chExt cx="463550" cy="457200"/>
              </a:xfrm>
              <a:effectLst>
                <a:outerShdw blurRad="50800" dist="38100" dir="2700000" algn="tl" rotWithShape="0">
                  <a:prstClr val="black">
                    <a:alpha val="40000"/>
                  </a:prstClr>
                </a:outerShdw>
              </a:effectLst>
            </p:grpSpPr>
            <p:cxnSp>
              <p:nvCxnSpPr>
                <p:cNvPr id="239" name="Straight Connector 238"/>
                <p:cNvCxnSpPr/>
                <p:nvPr/>
              </p:nvCxnSpPr>
              <p:spPr>
                <a:xfrm rot="16200000" flipH="1">
                  <a:off x="628650" y="4464050"/>
                  <a:ext cx="228600" cy="1524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flipH="1" flipV="1">
                  <a:off x="749300" y="4283075"/>
                  <a:ext cx="457200" cy="3048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grpSp>
        </p:grpSp>
      </p:grpSp>
      <p:grpSp>
        <p:nvGrpSpPr>
          <p:cNvPr id="5248" name="Group 284"/>
          <p:cNvGrpSpPr>
            <a:grpSpLocks/>
          </p:cNvGrpSpPr>
          <p:nvPr/>
        </p:nvGrpSpPr>
        <p:grpSpPr bwMode="auto">
          <a:xfrm>
            <a:off x="3462338" y="2668588"/>
            <a:ext cx="2255837" cy="974725"/>
            <a:chOff x="3306210" y="4207653"/>
            <a:chExt cx="2256390" cy="973947"/>
          </a:xfrm>
        </p:grpSpPr>
        <p:grpSp>
          <p:nvGrpSpPr>
            <p:cNvPr id="5249" name="Group 259"/>
            <p:cNvGrpSpPr>
              <a:grpSpLocks/>
            </p:cNvGrpSpPr>
            <p:nvPr/>
          </p:nvGrpSpPr>
          <p:grpSpPr bwMode="auto">
            <a:xfrm>
              <a:off x="4754010" y="4207653"/>
              <a:ext cx="808590" cy="973947"/>
              <a:chOff x="4730260" y="4207653"/>
              <a:chExt cx="808590" cy="973947"/>
            </a:xfrm>
          </p:grpSpPr>
          <p:grpSp>
            <p:nvGrpSpPr>
              <p:cNvPr id="5250" name="Group 119"/>
              <p:cNvGrpSpPr>
                <a:grpSpLocks/>
              </p:cNvGrpSpPr>
              <p:nvPr/>
            </p:nvGrpSpPr>
            <p:grpSpPr bwMode="auto">
              <a:xfrm>
                <a:off x="4962900" y="4207653"/>
                <a:ext cx="566774" cy="675803"/>
                <a:chOff x="7358026" y="2167347"/>
                <a:chExt cx="566774" cy="675803"/>
              </a:xfrm>
            </p:grpSpPr>
            <p:sp>
              <p:nvSpPr>
                <p:cNvPr id="220" name="Arc 219"/>
                <p:cNvSpPr/>
                <p:nvPr/>
              </p:nvSpPr>
              <p:spPr>
                <a:xfrm flipH="1">
                  <a:off x="7463961" y="2289486"/>
                  <a:ext cx="354100" cy="421938"/>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1" name="Arc 220"/>
                <p:cNvSpPr/>
                <p:nvPr/>
              </p:nvSpPr>
              <p:spPr>
                <a:xfrm flipH="1">
                  <a:off x="7357573" y="2167347"/>
                  <a:ext cx="566876" cy="675735"/>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2" name="Arc 221"/>
                <p:cNvSpPr/>
                <p:nvPr/>
              </p:nvSpPr>
              <p:spPr>
                <a:xfrm flipH="1">
                  <a:off x="7557647" y="2394178"/>
                  <a:ext cx="176255" cy="206210"/>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5251" name="Group 131"/>
              <p:cNvGrpSpPr>
                <a:grpSpLocks/>
              </p:cNvGrpSpPr>
              <p:nvPr/>
            </p:nvGrpSpPr>
            <p:grpSpPr bwMode="auto">
              <a:xfrm>
                <a:off x="4730260" y="4219528"/>
                <a:ext cx="808590" cy="962072"/>
                <a:chOff x="6324600" y="5181600"/>
                <a:chExt cx="808590" cy="962072"/>
              </a:xfrm>
            </p:grpSpPr>
            <p:grpSp>
              <p:nvGrpSpPr>
                <p:cNvPr id="5252" name="Group 99"/>
                <p:cNvGrpSpPr/>
                <p:nvPr/>
              </p:nvGrpSpPr>
              <p:grpSpPr>
                <a:xfrm>
                  <a:off x="6629400" y="5486400"/>
                  <a:ext cx="503790" cy="657272"/>
                  <a:chOff x="2438400" y="3014667"/>
                  <a:chExt cx="304800" cy="338133"/>
                </a:xfrm>
                <a:solidFill>
                  <a:schemeClr val="accent6"/>
                </a:solidFill>
              </p:grpSpPr>
              <p:sp>
                <p:nvSpPr>
                  <p:cNvPr id="218" name="Rectangle 217"/>
                  <p:cNvSpPr/>
                  <p:nvPr/>
                </p:nvSpPr>
                <p:spPr>
                  <a:xfrm>
                    <a:off x="2438400" y="3200400"/>
                    <a:ext cx="304800" cy="152400"/>
                  </a:xfrm>
                  <a:prstGeom prst="rect">
                    <a:avLst/>
                  </a:prstGeom>
                  <a:solidFill>
                    <a:srgbClr val="FF0000"/>
                  </a:solidFill>
                  <a:ln w="38100">
                    <a:solidFill>
                      <a:schemeClr val="accent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2</a:t>
                    </a:r>
                  </a:p>
                </p:txBody>
              </p:sp>
              <p:cxnSp>
                <p:nvCxnSpPr>
                  <p:cNvPr id="219" name="Straight Connector 218"/>
                  <p:cNvCxnSpPr>
                    <a:endCxn id="218"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253" name="Group 130"/>
                <p:cNvGrpSpPr/>
                <p:nvPr/>
              </p:nvGrpSpPr>
              <p:grpSpPr>
                <a:xfrm>
                  <a:off x="6324600" y="5181600"/>
                  <a:ext cx="381000" cy="457200"/>
                  <a:chOff x="7543800" y="5029200"/>
                  <a:chExt cx="381000" cy="457200"/>
                </a:xfrm>
                <a:effectLst>
                  <a:outerShdw blurRad="50800" dist="38100" dir="2700000" algn="tl" rotWithShape="0">
                    <a:prstClr val="black">
                      <a:alpha val="40000"/>
                    </a:prstClr>
                  </a:outerShdw>
                </a:effectLst>
              </p:grpSpPr>
              <p:cxnSp>
                <p:nvCxnSpPr>
                  <p:cNvPr id="216" name="Straight Connector 215"/>
                  <p:cNvCxnSpPr/>
                  <p:nvPr/>
                </p:nvCxnSpPr>
                <p:spPr>
                  <a:xfrm rot="16200000" flipH="1">
                    <a:off x="7543800" y="5029200"/>
                    <a:ext cx="381000" cy="3810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flipH="1" flipV="1">
                    <a:off x="7505700" y="5143500"/>
                    <a:ext cx="381000" cy="3048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grpSp>
          </p:grpSp>
        </p:grpSp>
        <p:grpSp>
          <p:nvGrpSpPr>
            <p:cNvPr id="5254" name="Group 260"/>
            <p:cNvGrpSpPr>
              <a:grpSpLocks/>
            </p:cNvGrpSpPr>
            <p:nvPr/>
          </p:nvGrpSpPr>
          <p:grpSpPr bwMode="auto">
            <a:xfrm>
              <a:off x="3306210" y="4207653"/>
              <a:ext cx="808590" cy="973947"/>
              <a:chOff x="4730260" y="4207653"/>
              <a:chExt cx="808590" cy="973947"/>
            </a:xfrm>
          </p:grpSpPr>
          <p:grpSp>
            <p:nvGrpSpPr>
              <p:cNvPr id="5255" name="Group 119"/>
              <p:cNvGrpSpPr>
                <a:grpSpLocks/>
              </p:cNvGrpSpPr>
              <p:nvPr/>
            </p:nvGrpSpPr>
            <p:grpSpPr bwMode="auto">
              <a:xfrm>
                <a:off x="4962900" y="4207653"/>
                <a:ext cx="566774" cy="675803"/>
                <a:chOff x="7358026" y="2167347"/>
                <a:chExt cx="566774" cy="675803"/>
              </a:xfrm>
            </p:grpSpPr>
            <p:sp>
              <p:nvSpPr>
                <p:cNvPr id="270" name="Arc 269"/>
                <p:cNvSpPr/>
                <p:nvPr/>
              </p:nvSpPr>
              <p:spPr>
                <a:xfrm flipH="1">
                  <a:off x="7463606" y="2289486"/>
                  <a:ext cx="354100" cy="421938"/>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1" name="Arc 270"/>
                <p:cNvSpPr/>
                <p:nvPr/>
              </p:nvSpPr>
              <p:spPr>
                <a:xfrm flipH="1">
                  <a:off x="7357218" y="2167347"/>
                  <a:ext cx="566876" cy="675735"/>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2" name="Arc 271"/>
                <p:cNvSpPr/>
                <p:nvPr/>
              </p:nvSpPr>
              <p:spPr>
                <a:xfrm flipH="1">
                  <a:off x="7557292" y="2394178"/>
                  <a:ext cx="176255" cy="206210"/>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5256" name="Group 131"/>
              <p:cNvGrpSpPr>
                <a:grpSpLocks/>
              </p:cNvGrpSpPr>
              <p:nvPr/>
            </p:nvGrpSpPr>
            <p:grpSpPr bwMode="auto">
              <a:xfrm>
                <a:off x="4730260" y="4219528"/>
                <a:ext cx="808590" cy="962072"/>
                <a:chOff x="6324600" y="5181600"/>
                <a:chExt cx="808590" cy="962072"/>
              </a:xfrm>
            </p:grpSpPr>
            <p:grpSp>
              <p:nvGrpSpPr>
                <p:cNvPr id="5257" name="Group 99"/>
                <p:cNvGrpSpPr/>
                <p:nvPr/>
              </p:nvGrpSpPr>
              <p:grpSpPr>
                <a:xfrm>
                  <a:off x="6629400" y="5486400"/>
                  <a:ext cx="503790" cy="657272"/>
                  <a:chOff x="2438400" y="3014667"/>
                  <a:chExt cx="304800" cy="338133"/>
                </a:xfrm>
                <a:solidFill>
                  <a:schemeClr val="accent6"/>
                </a:solidFill>
              </p:grpSpPr>
              <p:sp>
                <p:nvSpPr>
                  <p:cNvPr id="268" name="Rectangle 267"/>
                  <p:cNvSpPr/>
                  <p:nvPr/>
                </p:nvSpPr>
                <p:spPr>
                  <a:xfrm>
                    <a:off x="2438400" y="3200400"/>
                    <a:ext cx="304800" cy="152400"/>
                  </a:xfrm>
                  <a:prstGeom prst="rect">
                    <a:avLst/>
                  </a:prstGeom>
                  <a:solidFill>
                    <a:srgbClr val="FF0000"/>
                  </a:solidFill>
                  <a:ln w="38100">
                    <a:solidFill>
                      <a:schemeClr val="accent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269" name="Straight Connector 268"/>
                  <p:cNvCxnSpPr>
                    <a:endCxn id="268"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258" name="Group 130"/>
                <p:cNvGrpSpPr/>
                <p:nvPr/>
              </p:nvGrpSpPr>
              <p:grpSpPr>
                <a:xfrm>
                  <a:off x="6324600" y="5181600"/>
                  <a:ext cx="381000" cy="457200"/>
                  <a:chOff x="7543800" y="5029200"/>
                  <a:chExt cx="381000" cy="457200"/>
                </a:xfrm>
                <a:effectLst>
                  <a:outerShdw blurRad="50800" dist="38100" dir="2700000" algn="tl" rotWithShape="0">
                    <a:prstClr val="black">
                      <a:alpha val="40000"/>
                    </a:prstClr>
                  </a:outerShdw>
                </a:effectLst>
              </p:grpSpPr>
              <p:cxnSp>
                <p:nvCxnSpPr>
                  <p:cNvPr id="266" name="Straight Connector 265"/>
                  <p:cNvCxnSpPr/>
                  <p:nvPr/>
                </p:nvCxnSpPr>
                <p:spPr>
                  <a:xfrm rot="16200000" flipH="1">
                    <a:off x="7543800" y="5029200"/>
                    <a:ext cx="381000" cy="3810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5400000" flipH="1" flipV="1">
                    <a:off x="7505700" y="5143500"/>
                    <a:ext cx="381000" cy="3048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grpSp>
          </p:grpSp>
        </p:grpSp>
      </p:grpSp>
      <p:grpSp>
        <p:nvGrpSpPr>
          <p:cNvPr id="5259" name="Group 286"/>
          <p:cNvGrpSpPr>
            <a:grpSpLocks/>
          </p:cNvGrpSpPr>
          <p:nvPr/>
        </p:nvGrpSpPr>
        <p:grpSpPr bwMode="auto">
          <a:xfrm>
            <a:off x="3281363" y="2643188"/>
            <a:ext cx="2436812" cy="979487"/>
            <a:chOff x="3125110" y="6368551"/>
            <a:chExt cx="2437490" cy="978897"/>
          </a:xfrm>
        </p:grpSpPr>
        <p:grpSp>
          <p:nvGrpSpPr>
            <p:cNvPr id="5260" name="Group 247"/>
            <p:cNvGrpSpPr>
              <a:grpSpLocks/>
            </p:cNvGrpSpPr>
            <p:nvPr/>
          </p:nvGrpSpPr>
          <p:grpSpPr bwMode="auto">
            <a:xfrm>
              <a:off x="3125110" y="6368551"/>
              <a:ext cx="989690" cy="978897"/>
              <a:chOff x="533400" y="4724400"/>
              <a:chExt cx="989690" cy="978897"/>
            </a:xfrm>
          </p:grpSpPr>
          <p:grpSp>
            <p:nvGrpSpPr>
              <p:cNvPr id="5261" name="Group 248"/>
              <p:cNvGrpSpPr>
                <a:grpSpLocks/>
              </p:cNvGrpSpPr>
              <p:nvPr/>
            </p:nvGrpSpPr>
            <p:grpSpPr bwMode="auto">
              <a:xfrm>
                <a:off x="914400" y="4724400"/>
                <a:ext cx="608690" cy="978897"/>
                <a:chOff x="3171700" y="5088575"/>
                <a:chExt cx="608690" cy="978897"/>
              </a:xfrm>
            </p:grpSpPr>
            <p:grpSp>
              <p:nvGrpSpPr>
                <p:cNvPr id="5262" name="Group 111"/>
                <p:cNvGrpSpPr/>
                <p:nvPr/>
              </p:nvGrpSpPr>
              <p:grpSpPr>
                <a:xfrm>
                  <a:off x="3276600" y="5410200"/>
                  <a:ext cx="503790" cy="657272"/>
                  <a:chOff x="2438400" y="3014667"/>
                  <a:chExt cx="304800" cy="338133"/>
                </a:xfrm>
                <a:solidFill>
                  <a:schemeClr val="accent3">
                    <a:lumMod val="60000"/>
                    <a:lumOff val="40000"/>
                  </a:schemeClr>
                </a:solidFill>
              </p:grpSpPr>
              <p:sp>
                <p:nvSpPr>
                  <p:cNvPr id="258" name="Rectangle 257"/>
                  <p:cNvSpPr/>
                  <p:nvPr/>
                </p:nvSpPr>
                <p:spPr>
                  <a:xfrm>
                    <a:off x="2438400" y="3200400"/>
                    <a:ext cx="304800" cy="152400"/>
                  </a:xfrm>
                  <a:prstGeom prst="rect">
                    <a:avLst/>
                  </a:prstGeom>
                  <a:grpFill/>
                  <a:ln w="38100">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259" name="Straight Connector 258"/>
                  <p:cNvCxnSpPr>
                    <a:endCxn id="258" idx="0"/>
                  </p:cNvCxnSpPr>
                  <p:nvPr/>
                </p:nvCxnSpPr>
                <p:spPr>
                  <a:xfrm rot="5400000">
                    <a:off x="2501110" y="3104358"/>
                    <a:ext cx="185733" cy="6351"/>
                  </a:xfrm>
                  <a:prstGeom prst="line">
                    <a:avLst/>
                  </a:prstGeom>
                  <a:grpFill/>
                  <a:ln w="38100">
                    <a:solidFill>
                      <a:schemeClr val="accent3">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264" name="Group 117"/>
                <p:cNvGrpSpPr>
                  <a:grpSpLocks/>
                </p:cNvGrpSpPr>
                <p:nvPr/>
              </p:nvGrpSpPr>
              <p:grpSpPr bwMode="auto">
                <a:xfrm>
                  <a:off x="3171700" y="5088575"/>
                  <a:ext cx="566774" cy="675803"/>
                  <a:chOff x="7358026" y="2167347"/>
                  <a:chExt cx="566774" cy="675803"/>
                </a:xfrm>
              </p:grpSpPr>
              <p:sp>
                <p:nvSpPr>
                  <p:cNvPr id="255" name="Arc 254"/>
                  <p:cNvSpPr/>
                  <p:nvPr/>
                </p:nvSpPr>
                <p:spPr>
                  <a:xfrm flipH="1">
                    <a:off x="7464524" y="2289510"/>
                    <a:ext cx="354111" cy="422021"/>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6" name="Arc 255"/>
                  <p:cNvSpPr/>
                  <p:nvPr/>
                </p:nvSpPr>
                <p:spPr>
                  <a:xfrm flipH="1">
                    <a:off x="7358132" y="2167347"/>
                    <a:ext cx="566894" cy="675868"/>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7" name="Arc 256"/>
                  <p:cNvSpPr/>
                  <p:nvPr/>
                </p:nvSpPr>
                <p:spPr>
                  <a:xfrm flipH="1">
                    <a:off x="7558212" y="2394222"/>
                    <a:ext cx="176261" cy="206251"/>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grpSp>
            <p:nvGrpSpPr>
              <p:cNvPr id="5265" name="Group 249"/>
              <p:cNvGrpSpPr/>
              <p:nvPr/>
            </p:nvGrpSpPr>
            <p:grpSpPr>
              <a:xfrm>
                <a:off x="533399" y="4724402"/>
                <a:ext cx="380999" cy="381000"/>
                <a:chOff x="666750" y="4206875"/>
                <a:chExt cx="463550" cy="457200"/>
              </a:xfrm>
              <a:effectLst>
                <a:outerShdw blurRad="50800" dist="38100" dir="2700000" algn="tl" rotWithShape="0">
                  <a:prstClr val="black">
                    <a:alpha val="40000"/>
                  </a:prstClr>
                </a:outerShdw>
              </a:effectLst>
            </p:grpSpPr>
            <p:cxnSp>
              <p:nvCxnSpPr>
                <p:cNvPr id="251" name="Straight Connector 250"/>
                <p:cNvCxnSpPr/>
                <p:nvPr/>
              </p:nvCxnSpPr>
              <p:spPr>
                <a:xfrm rot="16200000" flipH="1">
                  <a:off x="628650" y="4464050"/>
                  <a:ext cx="228600" cy="1524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flipH="1" flipV="1">
                  <a:off x="749300" y="4283075"/>
                  <a:ext cx="457200" cy="3048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grpSp>
        </p:grpSp>
        <p:grpSp>
          <p:nvGrpSpPr>
            <p:cNvPr id="5266" name="Group 272"/>
            <p:cNvGrpSpPr>
              <a:grpSpLocks/>
            </p:cNvGrpSpPr>
            <p:nvPr/>
          </p:nvGrpSpPr>
          <p:grpSpPr bwMode="auto">
            <a:xfrm>
              <a:off x="4754010" y="6373501"/>
              <a:ext cx="808590" cy="973947"/>
              <a:chOff x="4730260" y="4207653"/>
              <a:chExt cx="808590" cy="973947"/>
            </a:xfrm>
          </p:grpSpPr>
          <p:grpSp>
            <p:nvGrpSpPr>
              <p:cNvPr id="5267" name="Group 119"/>
              <p:cNvGrpSpPr>
                <a:grpSpLocks/>
              </p:cNvGrpSpPr>
              <p:nvPr/>
            </p:nvGrpSpPr>
            <p:grpSpPr bwMode="auto">
              <a:xfrm>
                <a:off x="4962900" y="4207653"/>
                <a:ext cx="566774" cy="675803"/>
                <a:chOff x="7358026" y="2167347"/>
                <a:chExt cx="566774" cy="675803"/>
              </a:xfrm>
            </p:grpSpPr>
            <p:sp>
              <p:nvSpPr>
                <p:cNvPr id="282" name="Arc 281"/>
                <p:cNvSpPr/>
                <p:nvPr/>
              </p:nvSpPr>
              <p:spPr>
                <a:xfrm flipH="1">
                  <a:off x="7463946" y="2289321"/>
                  <a:ext cx="354112" cy="422021"/>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3" name="Arc 282"/>
                <p:cNvSpPr/>
                <p:nvPr/>
              </p:nvSpPr>
              <p:spPr>
                <a:xfrm flipH="1">
                  <a:off x="7357554" y="2167156"/>
                  <a:ext cx="566895" cy="675868"/>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4" name="Arc 283"/>
                <p:cNvSpPr/>
                <p:nvPr/>
              </p:nvSpPr>
              <p:spPr>
                <a:xfrm flipH="1">
                  <a:off x="7557635" y="2394032"/>
                  <a:ext cx="176261" cy="206251"/>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5268" name="Group 131"/>
              <p:cNvGrpSpPr>
                <a:grpSpLocks/>
              </p:cNvGrpSpPr>
              <p:nvPr/>
            </p:nvGrpSpPr>
            <p:grpSpPr bwMode="auto">
              <a:xfrm>
                <a:off x="4730260" y="4219528"/>
                <a:ext cx="808590" cy="962072"/>
                <a:chOff x="6324600" y="5181600"/>
                <a:chExt cx="808590" cy="962072"/>
              </a:xfrm>
            </p:grpSpPr>
            <p:grpSp>
              <p:nvGrpSpPr>
                <p:cNvPr id="5269" name="Group 99"/>
                <p:cNvGrpSpPr/>
                <p:nvPr/>
              </p:nvGrpSpPr>
              <p:grpSpPr>
                <a:xfrm>
                  <a:off x="6629400" y="5486400"/>
                  <a:ext cx="503790" cy="657272"/>
                  <a:chOff x="2438400" y="3014667"/>
                  <a:chExt cx="304800" cy="338133"/>
                </a:xfrm>
                <a:solidFill>
                  <a:schemeClr val="accent6"/>
                </a:solidFill>
              </p:grpSpPr>
              <p:sp>
                <p:nvSpPr>
                  <p:cNvPr id="280" name="Rectangle 279"/>
                  <p:cNvSpPr/>
                  <p:nvPr/>
                </p:nvSpPr>
                <p:spPr>
                  <a:xfrm>
                    <a:off x="2438400" y="3200400"/>
                    <a:ext cx="304800" cy="152400"/>
                  </a:xfrm>
                  <a:prstGeom prst="rect">
                    <a:avLst/>
                  </a:prstGeom>
                  <a:solidFill>
                    <a:srgbClr val="FF0000"/>
                  </a:solidFill>
                  <a:ln w="38100">
                    <a:solidFill>
                      <a:schemeClr val="accent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2</a:t>
                    </a:r>
                  </a:p>
                </p:txBody>
              </p:sp>
              <p:cxnSp>
                <p:nvCxnSpPr>
                  <p:cNvPr id="281" name="Straight Connector 280"/>
                  <p:cNvCxnSpPr>
                    <a:endCxn id="280"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270" name="Group 130"/>
                <p:cNvGrpSpPr/>
                <p:nvPr/>
              </p:nvGrpSpPr>
              <p:grpSpPr>
                <a:xfrm>
                  <a:off x="6324600" y="5181600"/>
                  <a:ext cx="381000" cy="457200"/>
                  <a:chOff x="7543800" y="5029200"/>
                  <a:chExt cx="381000" cy="457200"/>
                </a:xfrm>
                <a:effectLst>
                  <a:outerShdw blurRad="50800" dist="38100" dir="2700000" algn="tl" rotWithShape="0">
                    <a:prstClr val="black">
                      <a:alpha val="40000"/>
                    </a:prstClr>
                  </a:outerShdw>
                </a:effectLst>
              </p:grpSpPr>
              <p:cxnSp>
                <p:nvCxnSpPr>
                  <p:cNvPr id="278" name="Straight Connector 277"/>
                  <p:cNvCxnSpPr/>
                  <p:nvPr/>
                </p:nvCxnSpPr>
                <p:spPr>
                  <a:xfrm rot="16200000" flipH="1">
                    <a:off x="7543800" y="5029200"/>
                    <a:ext cx="381000" cy="3810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rot="5400000" flipH="1" flipV="1">
                    <a:off x="7505700" y="5143500"/>
                    <a:ext cx="381000" cy="3048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grpSp>
          </p:grpSp>
        </p:grpSp>
      </p:grpSp>
      <p:grpSp>
        <p:nvGrpSpPr>
          <p:cNvPr id="5271" name="Group 296"/>
          <p:cNvGrpSpPr>
            <a:grpSpLocks/>
          </p:cNvGrpSpPr>
          <p:nvPr/>
        </p:nvGrpSpPr>
        <p:grpSpPr bwMode="auto">
          <a:xfrm>
            <a:off x="3200400" y="5281613"/>
            <a:ext cx="3055938" cy="955675"/>
            <a:chOff x="2201264" y="4724400"/>
            <a:chExt cx="4536824" cy="954975"/>
          </a:xfrm>
        </p:grpSpPr>
        <p:sp>
          <p:nvSpPr>
            <p:cNvPr id="293" name="Freeform 52"/>
            <p:cNvSpPr>
              <a:spLocks/>
            </p:cNvSpPr>
            <p:nvPr/>
          </p:nvSpPr>
          <p:spPr bwMode="auto">
            <a:xfrm>
              <a:off x="3681329" y="4856065"/>
              <a:ext cx="1515418" cy="813791"/>
            </a:xfrm>
            <a:custGeom>
              <a:avLst/>
              <a:gdLst/>
              <a:ahLst/>
              <a:cxnLst>
                <a:cxn ang="0">
                  <a:pos x="928" y="513"/>
                </a:cxn>
                <a:cxn ang="0">
                  <a:pos x="906" y="513"/>
                </a:cxn>
                <a:cxn ang="0">
                  <a:pos x="883" y="513"/>
                </a:cxn>
                <a:cxn ang="0">
                  <a:pos x="860" y="513"/>
                </a:cxn>
                <a:cxn ang="0">
                  <a:pos x="838" y="513"/>
                </a:cxn>
                <a:cxn ang="0">
                  <a:pos x="815" y="513"/>
                </a:cxn>
                <a:cxn ang="0">
                  <a:pos x="792" y="513"/>
                </a:cxn>
                <a:cxn ang="0">
                  <a:pos x="770" y="513"/>
                </a:cxn>
                <a:cxn ang="0">
                  <a:pos x="747" y="513"/>
                </a:cxn>
                <a:cxn ang="0">
                  <a:pos x="724" y="513"/>
                </a:cxn>
                <a:cxn ang="0">
                  <a:pos x="702" y="513"/>
                </a:cxn>
                <a:cxn ang="0">
                  <a:pos x="679" y="513"/>
                </a:cxn>
                <a:cxn ang="0">
                  <a:pos x="656" y="513"/>
                </a:cxn>
                <a:cxn ang="0">
                  <a:pos x="634" y="513"/>
                </a:cxn>
                <a:cxn ang="0">
                  <a:pos x="611" y="513"/>
                </a:cxn>
                <a:cxn ang="0">
                  <a:pos x="589" y="513"/>
                </a:cxn>
                <a:cxn ang="0">
                  <a:pos x="566" y="513"/>
                </a:cxn>
                <a:cxn ang="0">
                  <a:pos x="543" y="513"/>
                </a:cxn>
                <a:cxn ang="0">
                  <a:pos x="521" y="513"/>
                </a:cxn>
                <a:cxn ang="0">
                  <a:pos x="498" y="513"/>
                </a:cxn>
                <a:cxn ang="0">
                  <a:pos x="475" y="513"/>
                </a:cxn>
                <a:cxn ang="0">
                  <a:pos x="453" y="513"/>
                </a:cxn>
                <a:cxn ang="0">
                  <a:pos x="430" y="513"/>
                </a:cxn>
                <a:cxn ang="0">
                  <a:pos x="407" y="513"/>
                </a:cxn>
                <a:cxn ang="0">
                  <a:pos x="385" y="506"/>
                </a:cxn>
                <a:cxn ang="0">
                  <a:pos x="362" y="506"/>
                </a:cxn>
                <a:cxn ang="0">
                  <a:pos x="340" y="498"/>
                </a:cxn>
                <a:cxn ang="0">
                  <a:pos x="317" y="491"/>
                </a:cxn>
                <a:cxn ang="0">
                  <a:pos x="294" y="476"/>
                </a:cxn>
                <a:cxn ang="0">
                  <a:pos x="272" y="460"/>
                </a:cxn>
                <a:cxn ang="0">
                  <a:pos x="249" y="445"/>
                </a:cxn>
                <a:cxn ang="0">
                  <a:pos x="226" y="423"/>
                </a:cxn>
                <a:cxn ang="0">
                  <a:pos x="204" y="392"/>
                </a:cxn>
                <a:cxn ang="0">
                  <a:pos x="181" y="362"/>
                </a:cxn>
                <a:cxn ang="0">
                  <a:pos x="151" y="324"/>
                </a:cxn>
                <a:cxn ang="0">
                  <a:pos x="136" y="279"/>
                </a:cxn>
                <a:cxn ang="0">
                  <a:pos x="106" y="234"/>
                </a:cxn>
                <a:cxn ang="0">
                  <a:pos x="90" y="189"/>
                </a:cxn>
                <a:cxn ang="0">
                  <a:pos x="68" y="151"/>
                </a:cxn>
                <a:cxn ang="0">
                  <a:pos x="60" y="121"/>
                </a:cxn>
                <a:cxn ang="0">
                  <a:pos x="30" y="75"/>
                </a:cxn>
                <a:cxn ang="0">
                  <a:pos x="15" y="30"/>
                </a:cxn>
              </a:cxnLst>
              <a:rect l="0" t="0" r="r" b="b"/>
              <a:pathLst>
                <a:path w="943" h="513">
                  <a:moveTo>
                    <a:pt x="943" y="513"/>
                  </a:moveTo>
                  <a:lnTo>
                    <a:pt x="936" y="513"/>
                  </a:lnTo>
                  <a:lnTo>
                    <a:pt x="928" y="513"/>
                  </a:lnTo>
                  <a:lnTo>
                    <a:pt x="921" y="513"/>
                  </a:lnTo>
                  <a:lnTo>
                    <a:pt x="913" y="513"/>
                  </a:lnTo>
                  <a:lnTo>
                    <a:pt x="906" y="513"/>
                  </a:lnTo>
                  <a:lnTo>
                    <a:pt x="898" y="513"/>
                  </a:lnTo>
                  <a:lnTo>
                    <a:pt x="890" y="513"/>
                  </a:lnTo>
                  <a:lnTo>
                    <a:pt x="883" y="513"/>
                  </a:lnTo>
                  <a:lnTo>
                    <a:pt x="875" y="513"/>
                  </a:lnTo>
                  <a:lnTo>
                    <a:pt x="868" y="513"/>
                  </a:lnTo>
                  <a:lnTo>
                    <a:pt x="860" y="513"/>
                  </a:lnTo>
                  <a:lnTo>
                    <a:pt x="853" y="513"/>
                  </a:lnTo>
                  <a:lnTo>
                    <a:pt x="845" y="513"/>
                  </a:lnTo>
                  <a:lnTo>
                    <a:pt x="838" y="513"/>
                  </a:lnTo>
                  <a:lnTo>
                    <a:pt x="830" y="513"/>
                  </a:lnTo>
                  <a:lnTo>
                    <a:pt x="823" y="513"/>
                  </a:lnTo>
                  <a:lnTo>
                    <a:pt x="815" y="513"/>
                  </a:lnTo>
                  <a:lnTo>
                    <a:pt x="807" y="513"/>
                  </a:lnTo>
                  <a:lnTo>
                    <a:pt x="800" y="513"/>
                  </a:lnTo>
                  <a:lnTo>
                    <a:pt x="792" y="513"/>
                  </a:lnTo>
                  <a:lnTo>
                    <a:pt x="785" y="513"/>
                  </a:lnTo>
                  <a:lnTo>
                    <a:pt x="777" y="513"/>
                  </a:lnTo>
                  <a:lnTo>
                    <a:pt x="770" y="513"/>
                  </a:lnTo>
                  <a:lnTo>
                    <a:pt x="762" y="513"/>
                  </a:lnTo>
                  <a:lnTo>
                    <a:pt x="755" y="513"/>
                  </a:lnTo>
                  <a:lnTo>
                    <a:pt x="747" y="513"/>
                  </a:lnTo>
                  <a:lnTo>
                    <a:pt x="740" y="513"/>
                  </a:lnTo>
                  <a:lnTo>
                    <a:pt x="732" y="513"/>
                  </a:lnTo>
                  <a:lnTo>
                    <a:pt x="724" y="513"/>
                  </a:lnTo>
                  <a:lnTo>
                    <a:pt x="717" y="513"/>
                  </a:lnTo>
                  <a:lnTo>
                    <a:pt x="709" y="513"/>
                  </a:lnTo>
                  <a:lnTo>
                    <a:pt x="702" y="513"/>
                  </a:lnTo>
                  <a:lnTo>
                    <a:pt x="694" y="513"/>
                  </a:lnTo>
                  <a:lnTo>
                    <a:pt x="687" y="513"/>
                  </a:lnTo>
                  <a:lnTo>
                    <a:pt x="679" y="513"/>
                  </a:lnTo>
                  <a:lnTo>
                    <a:pt x="672" y="513"/>
                  </a:lnTo>
                  <a:lnTo>
                    <a:pt x="664" y="513"/>
                  </a:lnTo>
                  <a:lnTo>
                    <a:pt x="656" y="513"/>
                  </a:lnTo>
                  <a:lnTo>
                    <a:pt x="649" y="513"/>
                  </a:lnTo>
                  <a:lnTo>
                    <a:pt x="641" y="513"/>
                  </a:lnTo>
                  <a:lnTo>
                    <a:pt x="634" y="513"/>
                  </a:lnTo>
                  <a:lnTo>
                    <a:pt x="626" y="513"/>
                  </a:lnTo>
                  <a:lnTo>
                    <a:pt x="619" y="513"/>
                  </a:lnTo>
                  <a:lnTo>
                    <a:pt x="611" y="513"/>
                  </a:lnTo>
                  <a:lnTo>
                    <a:pt x="604" y="513"/>
                  </a:lnTo>
                  <a:lnTo>
                    <a:pt x="596" y="513"/>
                  </a:lnTo>
                  <a:lnTo>
                    <a:pt x="589" y="513"/>
                  </a:lnTo>
                  <a:lnTo>
                    <a:pt x="581" y="513"/>
                  </a:lnTo>
                  <a:lnTo>
                    <a:pt x="573" y="513"/>
                  </a:lnTo>
                  <a:lnTo>
                    <a:pt x="566" y="513"/>
                  </a:lnTo>
                  <a:lnTo>
                    <a:pt x="558" y="513"/>
                  </a:lnTo>
                  <a:lnTo>
                    <a:pt x="551" y="513"/>
                  </a:lnTo>
                  <a:lnTo>
                    <a:pt x="543" y="513"/>
                  </a:lnTo>
                  <a:lnTo>
                    <a:pt x="536" y="513"/>
                  </a:lnTo>
                  <a:lnTo>
                    <a:pt x="528" y="513"/>
                  </a:lnTo>
                  <a:lnTo>
                    <a:pt x="521" y="513"/>
                  </a:lnTo>
                  <a:lnTo>
                    <a:pt x="513" y="513"/>
                  </a:lnTo>
                  <a:lnTo>
                    <a:pt x="506" y="513"/>
                  </a:lnTo>
                  <a:lnTo>
                    <a:pt x="498" y="513"/>
                  </a:lnTo>
                  <a:lnTo>
                    <a:pt x="490" y="513"/>
                  </a:lnTo>
                  <a:lnTo>
                    <a:pt x="483" y="513"/>
                  </a:lnTo>
                  <a:lnTo>
                    <a:pt x="475" y="513"/>
                  </a:lnTo>
                  <a:lnTo>
                    <a:pt x="468" y="513"/>
                  </a:lnTo>
                  <a:lnTo>
                    <a:pt x="460" y="513"/>
                  </a:lnTo>
                  <a:lnTo>
                    <a:pt x="453" y="513"/>
                  </a:lnTo>
                  <a:lnTo>
                    <a:pt x="445" y="513"/>
                  </a:lnTo>
                  <a:lnTo>
                    <a:pt x="438" y="513"/>
                  </a:lnTo>
                  <a:lnTo>
                    <a:pt x="430" y="513"/>
                  </a:lnTo>
                  <a:lnTo>
                    <a:pt x="423" y="513"/>
                  </a:lnTo>
                  <a:lnTo>
                    <a:pt x="415" y="513"/>
                  </a:lnTo>
                  <a:lnTo>
                    <a:pt x="407" y="513"/>
                  </a:lnTo>
                  <a:lnTo>
                    <a:pt x="400" y="506"/>
                  </a:lnTo>
                  <a:lnTo>
                    <a:pt x="392" y="506"/>
                  </a:lnTo>
                  <a:lnTo>
                    <a:pt x="385" y="506"/>
                  </a:lnTo>
                  <a:lnTo>
                    <a:pt x="377" y="506"/>
                  </a:lnTo>
                  <a:lnTo>
                    <a:pt x="370" y="506"/>
                  </a:lnTo>
                  <a:lnTo>
                    <a:pt x="362" y="506"/>
                  </a:lnTo>
                  <a:lnTo>
                    <a:pt x="355" y="498"/>
                  </a:lnTo>
                  <a:lnTo>
                    <a:pt x="347" y="498"/>
                  </a:lnTo>
                  <a:lnTo>
                    <a:pt x="340" y="498"/>
                  </a:lnTo>
                  <a:lnTo>
                    <a:pt x="332" y="491"/>
                  </a:lnTo>
                  <a:lnTo>
                    <a:pt x="324" y="491"/>
                  </a:lnTo>
                  <a:lnTo>
                    <a:pt x="317" y="491"/>
                  </a:lnTo>
                  <a:lnTo>
                    <a:pt x="309" y="483"/>
                  </a:lnTo>
                  <a:lnTo>
                    <a:pt x="302" y="483"/>
                  </a:lnTo>
                  <a:lnTo>
                    <a:pt x="294" y="476"/>
                  </a:lnTo>
                  <a:lnTo>
                    <a:pt x="287" y="468"/>
                  </a:lnTo>
                  <a:lnTo>
                    <a:pt x="279" y="468"/>
                  </a:lnTo>
                  <a:lnTo>
                    <a:pt x="272" y="460"/>
                  </a:lnTo>
                  <a:lnTo>
                    <a:pt x="264" y="453"/>
                  </a:lnTo>
                  <a:lnTo>
                    <a:pt x="256" y="445"/>
                  </a:lnTo>
                  <a:lnTo>
                    <a:pt x="249" y="445"/>
                  </a:lnTo>
                  <a:lnTo>
                    <a:pt x="241" y="438"/>
                  </a:lnTo>
                  <a:lnTo>
                    <a:pt x="234" y="430"/>
                  </a:lnTo>
                  <a:lnTo>
                    <a:pt x="226" y="423"/>
                  </a:lnTo>
                  <a:lnTo>
                    <a:pt x="211" y="408"/>
                  </a:lnTo>
                  <a:lnTo>
                    <a:pt x="211" y="400"/>
                  </a:lnTo>
                  <a:lnTo>
                    <a:pt x="204" y="392"/>
                  </a:lnTo>
                  <a:lnTo>
                    <a:pt x="196" y="385"/>
                  </a:lnTo>
                  <a:lnTo>
                    <a:pt x="181" y="370"/>
                  </a:lnTo>
                  <a:lnTo>
                    <a:pt x="181" y="362"/>
                  </a:lnTo>
                  <a:lnTo>
                    <a:pt x="166" y="347"/>
                  </a:lnTo>
                  <a:lnTo>
                    <a:pt x="166" y="340"/>
                  </a:lnTo>
                  <a:lnTo>
                    <a:pt x="151" y="324"/>
                  </a:lnTo>
                  <a:lnTo>
                    <a:pt x="151" y="309"/>
                  </a:lnTo>
                  <a:lnTo>
                    <a:pt x="136" y="294"/>
                  </a:lnTo>
                  <a:lnTo>
                    <a:pt x="136" y="279"/>
                  </a:lnTo>
                  <a:lnTo>
                    <a:pt x="121" y="264"/>
                  </a:lnTo>
                  <a:lnTo>
                    <a:pt x="121" y="249"/>
                  </a:lnTo>
                  <a:lnTo>
                    <a:pt x="106" y="234"/>
                  </a:lnTo>
                  <a:lnTo>
                    <a:pt x="106" y="219"/>
                  </a:lnTo>
                  <a:lnTo>
                    <a:pt x="90" y="204"/>
                  </a:lnTo>
                  <a:lnTo>
                    <a:pt x="90" y="189"/>
                  </a:lnTo>
                  <a:lnTo>
                    <a:pt x="75" y="173"/>
                  </a:lnTo>
                  <a:lnTo>
                    <a:pt x="75" y="158"/>
                  </a:lnTo>
                  <a:lnTo>
                    <a:pt x="68" y="151"/>
                  </a:lnTo>
                  <a:lnTo>
                    <a:pt x="68" y="143"/>
                  </a:lnTo>
                  <a:lnTo>
                    <a:pt x="60" y="136"/>
                  </a:lnTo>
                  <a:lnTo>
                    <a:pt x="60" y="121"/>
                  </a:lnTo>
                  <a:lnTo>
                    <a:pt x="45" y="105"/>
                  </a:lnTo>
                  <a:lnTo>
                    <a:pt x="45" y="90"/>
                  </a:lnTo>
                  <a:lnTo>
                    <a:pt x="30" y="75"/>
                  </a:lnTo>
                  <a:lnTo>
                    <a:pt x="30" y="60"/>
                  </a:lnTo>
                  <a:lnTo>
                    <a:pt x="15" y="45"/>
                  </a:lnTo>
                  <a:lnTo>
                    <a:pt x="15" y="30"/>
                  </a:lnTo>
                  <a:lnTo>
                    <a:pt x="0" y="15"/>
                  </a:lnTo>
                  <a:lnTo>
                    <a:pt x="0" y="0"/>
                  </a:lnTo>
                </a:path>
              </a:pathLst>
            </a:custGeom>
            <a:noFill/>
            <a:ln w="38100">
              <a:solidFill>
                <a:schemeClr val="accent1">
                  <a:lumMod val="50000"/>
                </a:schemeClr>
              </a:solidFill>
              <a:prstDash val="solid"/>
              <a:round/>
              <a:headEnd/>
              <a:tailE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endParaRPr>
            </a:p>
          </p:txBody>
        </p:sp>
        <p:sp>
          <p:nvSpPr>
            <p:cNvPr id="294" name="Freeform 53"/>
            <p:cNvSpPr>
              <a:spLocks/>
            </p:cNvSpPr>
            <p:nvPr/>
          </p:nvSpPr>
          <p:spPr bwMode="auto">
            <a:xfrm>
              <a:off x="2201264" y="4724400"/>
              <a:ext cx="1480065" cy="945457"/>
            </a:xfrm>
            <a:custGeom>
              <a:avLst/>
              <a:gdLst/>
              <a:ahLst/>
              <a:cxnLst>
                <a:cxn ang="0">
                  <a:pos x="898" y="60"/>
                </a:cxn>
                <a:cxn ang="0">
                  <a:pos x="883" y="30"/>
                </a:cxn>
                <a:cxn ang="0">
                  <a:pos x="861" y="7"/>
                </a:cxn>
                <a:cxn ang="0">
                  <a:pos x="838" y="0"/>
                </a:cxn>
                <a:cxn ang="0">
                  <a:pos x="815" y="0"/>
                </a:cxn>
                <a:cxn ang="0">
                  <a:pos x="793" y="7"/>
                </a:cxn>
                <a:cxn ang="0">
                  <a:pos x="770" y="30"/>
                </a:cxn>
                <a:cxn ang="0">
                  <a:pos x="740" y="60"/>
                </a:cxn>
                <a:cxn ang="0">
                  <a:pos x="725" y="98"/>
                </a:cxn>
                <a:cxn ang="0">
                  <a:pos x="694" y="136"/>
                </a:cxn>
                <a:cxn ang="0">
                  <a:pos x="687" y="166"/>
                </a:cxn>
                <a:cxn ang="0">
                  <a:pos x="672" y="188"/>
                </a:cxn>
                <a:cxn ang="0">
                  <a:pos x="657" y="234"/>
                </a:cxn>
                <a:cxn ang="0">
                  <a:pos x="634" y="272"/>
                </a:cxn>
                <a:cxn ang="0">
                  <a:pos x="627" y="302"/>
                </a:cxn>
                <a:cxn ang="0">
                  <a:pos x="596" y="347"/>
                </a:cxn>
                <a:cxn ang="0">
                  <a:pos x="581" y="392"/>
                </a:cxn>
                <a:cxn ang="0">
                  <a:pos x="559" y="430"/>
                </a:cxn>
                <a:cxn ang="0">
                  <a:pos x="536" y="460"/>
                </a:cxn>
                <a:cxn ang="0">
                  <a:pos x="513" y="491"/>
                </a:cxn>
                <a:cxn ang="0">
                  <a:pos x="491" y="513"/>
                </a:cxn>
                <a:cxn ang="0">
                  <a:pos x="468" y="536"/>
                </a:cxn>
                <a:cxn ang="0">
                  <a:pos x="445" y="551"/>
                </a:cxn>
                <a:cxn ang="0">
                  <a:pos x="423" y="566"/>
                </a:cxn>
                <a:cxn ang="0">
                  <a:pos x="400" y="574"/>
                </a:cxn>
                <a:cxn ang="0">
                  <a:pos x="378" y="581"/>
                </a:cxn>
                <a:cxn ang="0">
                  <a:pos x="355" y="589"/>
                </a:cxn>
                <a:cxn ang="0">
                  <a:pos x="332" y="589"/>
                </a:cxn>
                <a:cxn ang="0">
                  <a:pos x="310" y="596"/>
                </a:cxn>
                <a:cxn ang="0">
                  <a:pos x="287" y="596"/>
                </a:cxn>
                <a:cxn ang="0">
                  <a:pos x="264" y="596"/>
                </a:cxn>
                <a:cxn ang="0">
                  <a:pos x="242" y="596"/>
                </a:cxn>
                <a:cxn ang="0">
                  <a:pos x="219" y="596"/>
                </a:cxn>
                <a:cxn ang="0">
                  <a:pos x="196" y="596"/>
                </a:cxn>
                <a:cxn ang="0">
                  <a:pos x="174" y="596"/>
                </a:cxn>
                <a:cxn ang="0">
                  <a:pos x="151" y="596"/>
                </a:cxn>
                <a:cxn ang="0">
                  <a:pos x="128" y="596"/>
                </a:cxn>
                <a:cxn ang="0">
                  <a:pos x="106" y="596"/>
                </a:cxn>
                <a:cxn ang="0">
                  <a:pos x="83" y="596"/>
                </a:cxn>
                <a:cxn ang="0">
                  <a:pos x="61" y="596"/>
                </a:cxn>
                <a:cxn ang="0">
                  <a:pos x="38" y="596"/>
                </a:cxn>
                <a:cxn ang="0">
                  <a:pos x="15" y="596"/>
                </a:cxn>
              </a:cxnLst>
              <a:rect l="0" t="0" r="r" b="b"/>
              <a:pathLst>
                <a:path w="921" h="596">
                  <a:moveTo>
                    <a:pt x="921" y="83"/>
                  </a:moveTo>
                  <a:lnTo>
                    <a:pt x="913" y="75"/>
                  </a:lnTo>
                  <a:lnTo>
                    <a:pt x="898" y="60"/>
                  </a:lnTo>
                  <a:lnTo>
                    <a:pt x="898" y="53"/>
                  </a:lnTo>
                  <a:lnTo>
                    <a:pt x="883" y="37"/>
                  </a:lnTo>
                  <a:lnTo>
                    <a:pt x="883" y="30"/>
                  </a:lnTo>
                  <a:lnTo>
                    <a:pt x="876" y="22"/>
                  </a:lnTo>
                  <a:lnTo>
                    <a:pt x="868" y="15"/>
                  </a:lnTo>
                  <a:lnTo>
                    <a:pt x="861" y="7"/>
                  </a:lnTo>
                  <a:lnTo>
                    <a:pt x="853" y="7"/>
                  </a:lnTo>
                  <a:lnTo>
                    <a:pt x="845" y="0"/>
                  </a:lnTo>
                  <a:lnTo>
                    <a:pt x="838" y="0"/>
                  </a:lnTo>
                  <a:lnTo>
                    <a:pt x="830" y="0"/>
                  </a:lnTo>
                  <a:lnTo>
                    <a:pt x="823" y="0"/>
                  </a:lnTo>
                  <a:lnTo>
                    <a:pt x="815" y="0"/>
                  </a:lnTo>
                  <a:lnTo>
                    <a:pt x="808" y="0"/>
                  </a:lnTo>
                  <a:lnTo>
                    <a:pt x="800" y="0"/>
                  </a:lnTo>
                  <a:lnTo>
                    <a:pt x="793" y="7"/>
                  </a:lnTo>
                  <a:lnTo>
                    <a:pt x="785" y="15"/>
                  </a:lnTo>
                  <a:lnTo>
                    <a:pt x="778" y="22"/>
                  </a:lnTo>
                  <a:lnTo>
                    <a:pt x="770" y="30"/>
                  </a:lnTo>
                  <a:lnTo>
                    <a:pt x="762" y="37"/>
                  </a:lnTo>
                  <a:lnTo>
                    <a:pt x="755" y="45"/>
                  </a:lnTo>
                  <a:lnTo>
                    <a:pt x="740" y="60"/>
                  </a:lnTo>
                  <a:lnTo>
                    <a:pt x="740" y="68"/>
                  </a:lnTo>
                  <a:lnTo>
                    <a:pt x="725" y="83"/>
                  </a:lnTo>
                  <a:lnTo>
                    <a:pt x="725" y="98"/>
                  </a:lnTo>
                  <a:lnTo>
                    <a:pt x="710" y="113"/>
                  </a:lnTo>
                  <a:lnTo>
                    <a:pt x="710" y="121"/>
                  </a:lnTo>
                  <a:lnTo>
                    <a:pt x="694" y="136"/>
                  </a:lnTo>
                  <a:lnTo>
                    <a:pt x="694" y="151"/>
                  </a:lnTo>
                  <a:lnTo>
                    <a:pt x="687" y="158"/>
                  </a:lnTo>
                  <a:lnTo>
                    <a:pt x="687" y="166"/>
                  </a:lnTo>
                  <a:lnTo>
                    <a:pt x="679" y="173"/>
                  </a:lnTo>
                  <a:lnTo>
                    <a:pt x="679" y="181"/>
                  </a:lnTo>
                  <a:lnTo>
                    <a:pt x="672" y="188"/>
                  </a:lnTo>
                  <a:lnTo>
                    <a:pt x="672" y="204"/>
                  </a:lnTo>
                  <a:lnTo>
                    <a:pt x="657" y="219"/>
                  </a:lnTo>
                  <a:lnTo>
                    <a:pt x="657" y="234"/>
                  </a:lnTo>
                  <a:lnTo>
                    <a:pt x="642" y="249"/>
                  </a:lnTo>
                  <a:lnTo>
                    <a:pt x="642" y="264"/>
                  </a:lnTo>
                  <a:lnTo>
                    <a:pt x="634" y="272"/>
                  </a:lnTo>
                  <a:lnTo>
                    <a:pt x="634" y="279"/>
                  </a:lnTo>
                  <a:lnTo>
                    <a:pt x="627" y="287"/>
                  </a:lnTo>
                  <a:lnTo>
                    <a:pt x="627" y="302"/>
                  </a:lnTo>
                  <a:lnTo>
                    <a:pt x="611" y="317"/>
                  </a:lnTo>
                  <a:lnTo>
                    <a:pt x="611" y="332"/>
                  </a:lnTo>
                  <a:lnTo>
                    <a:pt x="596" y="347"/>
                  </a:lnTo>
                  <a:lnTo>
                    <a:pt x="596" y="362"/>
                  </a:lnTo>
                  <a:lnTo>
                    <a:pt x="581" y="377"/>
                  </a:lnTo>
                  <a:lnTo>
                    <a:pt x="581" y="392"/>
                  </a:lnTo>
                  <a:lnTo>
                    <a:pt x="574" y="400"/>
                  </a:lnTo>
                  <a:lnTo>
                    <a:pt x="559" y="415"/>
                  </a:lnTo>
                  <a:lnTo>
                    <a:pt x="559" y="430"/>
                  </a:lnTo>
                  <a:lnTo>
                    <a:pt x="551" y="438"/>
                  </a:lnTo>
                  <a:lnTo>
                    <a:pt x="536" y="453"/>
                  </a:lnTo>
                  <a:lnTo>
                    <a:pt x="536" y="460"/>
                  </a:lnTo>
                  <a:lnTo>
                    <a:pt x="521" y="475"/>
                  </a:lnTo>
                  <a:lnTo>
                    <a:pt x="521" y="483"/>
                  </a:lnTo>
                  <a:lnTo>
                    <a:pt x="513" y="491"/>
                  </a:lnTo>
                  <a:lnTo>
                    <a:pt x="506" y="498"/>
                  </a:lnTo>
                  <a:lnTo>
                    <a:pt x="498" y="506"/>
                  </a:lnTo>
                  <a:lnTo>
                    <a:pt x="491" y="513"/>
                  </a:lnTo>
                  <a:lnTo>
                    <a:pt x="483" y="521"/>
                  </a:lnTo>
                  <a:lnTo>
                    <a:pt x="476" y="528"/>
                  </a:lnTo>
                  <a:lnTo>
                    <a:pt x="468" y="536"/>
                  </a:lnTo>
                  <a:lnTo>
                    <a:pt x="461" y="543"/>
                  </a:lnTo>
                  <a:lnTo>
                    <a:pt x="453" y="551"/>
                  </a:lnTo>
                  <a:lnTo>
                    <a:pt x="445" y="551"/>
                  </a:lnTo>
                  <a:lnTo>
                    <a:pt x="438" y="559"/>
                  </a:lnTo>
                  <a:lnTo>
                    <a:pt x="430" y="559"/>
                  </a:lnTo>
                  <a:lnTo>
                    <a:pt x="423" y="566"/>
                  </a:lnTo>
                  <a:lnTo>
                    <a:pt x="415" y="566"/>
                  </a:lnTo>
                  <a:lnTo>
                    <a:pt x="408" y="574"/>
                  </a:lnTo>
                  <a:lnTo>
                    <a:pt x="400" y="574"/>
                  </a:lnTo>
                  <a:lnTo>
                    <a:pt x="393" y="581"/>
                  </a:lnTo>
                  <a:lnTo>
                    <a:pt x="385" y="581"/>
                  </a:lnTo>
                  <a:lnTo>
                    <a:pt x="378" y="581"/>
                  </a:lnTo>
                  <a:lnTo>
                    <a:pt x="370" y="581"/>
                  </a:lnTo>
                  <a:lnTo>
                    <a:pt x="362" y="589"/>
                  </a:lnTo>
                  <a:lnTo>
                    <a:pt x="355" y="589"/>
                  </a:lnTo>
                  <a:lnTo>
                    <a:pt x="347" y="589"/>
                  </a:lnTo>
                  <a:lnTo>
                    <a:pt x="340" y="589"/>
                  </a:lnTo>
                  <a:lnTo>
                    <a:pt x="332" y="589"/>
                  </a:lnTo>
                  <a:lnTo>
                    <a:pt x="325" y="596"/>
                  </a:lnTo>
                  <a:lnTo>
                    <a:pt x="317" y="596"/>
                  </a:lnTo>
                  <a:lnTo>
                    <a:pt x="310" y="596"/>
                  </a:lnTo>
                  <a:lnTo>
                    <a:pt x="302" y="596"/>
                  </a:lnTo>
                  <a:lnTo>
                    <a:pt x="294" y="596"/>
                  </a:lnTo>
                  <a:lnTo>
                    <a:pt x="287" y="596"/>
                  </a:lnTo>
                  <a:lnTo>
                    <a:pt x="279" y="596"/>
                  </a:lnTo>
                  <a:lnTo>
                    <a:pt x="272" y="596"/>
                  </a:lnTo>
                  <a:lnTo>
                    <a:pt x="264" y="596"/>
                  </a:lnTo>
                  <a:lnTo>
                    <a:pt x="257" y="596"/>
                  </a:lnTo>
                  <a:lnTo>
                    <a:pt x="249" y="596"/>
                  </a:lnTo>
                  <a:lnTo>
                    <a:pt x="242" y="596"/>
                  </a:lnTo>
                  <a:lnTo>
                    <a:pt x="234" y="596"/>
                  </a:lnTo>
                  <a:lnTo>
                    <a:pt x="227" y="596"/>
                  </a:lnTo>
                  <a:lnTo>
                    <a:pt x="219" y="596"/>
                  </a:lnTo>
                  <a:lnTo>
                    <a:pt x="211" y="596"/>
                  </a:lnTo>
                  <a:lnTo>
                    <a:pt x="204" y="596"/>
                  </a:lnTo>
                  <a:lnTo>
                    <a:pt x="196" y="596"/>
                  </a:lnTo>
                  <a:lnTo>
                    <a:pt x="189" y="596"/>
                  </a:lnTo>
                  <a:lnTo>
                    <a:pt x="181" y="596"/>
                  </a:lnTo>
                  <a:lnTo>
                    <a:pt x="174" y="596"/>
                  </a:lnTo>
                  <a:lnTo>
                    <a:pt x="166" y="596"/>
                  </a:lnTo>
                  <a:lnTo>
                    <a:pt x="159" y="596"/>
                  </a:lnTo>
                  <a:lnTo>
                    <a:pt x="151" y="596"/>
                  </a:lnTo>
                  <a:lnTo>
                    <a:pt x="144" y="596"/>
                  </a:lnTo>
                  <a:lnTo>
                    <a:pt x="136" y="596"/>
                  </a:lnTo>
                  <a:lnTo>
                    <a:pt x="128" y="596"/>
                  </a:lnTo>
                  <a:lnTo>
                    <a:pt x="121" y="596"/>
                  </a:lnTo>
                  <a:lnTo>
                    <a:pt x="113" y="596"/>
                  </a:lnTo>
                  <a:lnTo>
                    <a:pt x="106" y="596"/>
                  </a:lnTo>
                  <a:lnTo>
                    <a:pt x="98" y="596"/>
                  </a:lnTo>
                  <a:lnTo>
                    <a:pt x="91" y="596"/>
                  </a:lnTo>
                  <a:lnTo>
                    <a:pt x="83" y="596"/>
                  </a:lnTo>
                  <a:lnTo>
                    <a:pt x="76" y="596"/>
                  </a:lnTo>
                  <a:lnTo>
                    <a:pt x="68" y="596"/>
                  </a:lnTo>
                  <a:lnTo>
                    <a:pt x="61" y="596"/>
                  </a:lnTo>
                  <a:lnTo>
                    <a:pt x="53" y="596"/>
                  </a:lnTo>
                  <a:lnTo>
                    <a:pt x="45" y="596"/>
                  </a:lnTo>
                  <a:lnTo>
                    <a:pt x="38" y="596"/>
                  </a:lnTo>
                  <a:lnTo>
                    <a:pt x="30" y="596"/>
                  </a:lnTo>
                  <a:lnTo>
                    <a:pt x="23" y="596"/>
                  </a:lnTo>
                  <a:lnTo>
                    <a:pt x="15" y="596"/>
                  </a:lnTo>
                  <a:lnTo>
                    <a:pt x="8" y="596"/>
                  </a:lnTo>
                  <a:lnTo>
                    <a:pt x="0" y="596"/>
                  </a:lnTo>
                </a:path>
              </a:pathLst>
            </a:custGeom>
            <a:noFill/>
            <a:ln w="38100">
              <a:solidFill>
                <a:schemeClr val="accent1">
                  <a:lumMod val="50000"/>
                </a:schemeClr>
              </a:solidFill>
              <a:prstDash val="solid"/>
              <a:round/>
              <a:headEnd/>
              <a:tailE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endParaRPr>
            </a:p>
          </p:txBody>
        </p:sp>
        <p:sp>
          <p:nvSpPr>
            <p:cNvPr id="295" name="Freeform 56"/>
            <p:cNvSpPr>
              <a:spLocks/>
            </p:cNvSpPr>
            <p:nvPr/>
          </p:nvSpPr>
          <p:spPr bwMode="auto">
            <a:xfrm>
              <a:off x="5305159" y="4724400"/>
              <a:ext cx="1432929" cy="945457"/>
            </a:xfrm>
            <a:custGeom>
              <a:avLst/>
              <a:gdLst/>
              <a:ahLst/>
              <a:cxnLst>
                <a:cxn ang="0">
                  <a:pos x="876" y="596"/>
                </a:cxn>
                <a:cxn ang="0">
                  <a:pos x="853" y="596"/>
                </a:cxn>
                <a:cxn ang="0">
                  <a:pos x="830" y="596"/>
                </a:cxn>
                <a:cxn ang="0">
                  <a:pos x="808" y="596"/>
                </a:cxn>
                <a:cxn ang="0">
                  <a:pos x="785" y="596"/>
                </a:cxn>
                <a:cxn ang="0">
                  <a:pos x="762" y="596"/>
                </a:cxn>
                <a:cxn ang="0">
                  <a:pos x="740" y="596"/>
                </a:cxn>
                <a:cxn ang="0">
                  <a:pos x="717" y="596"/>
                </a:cxn>
                <a:cxn ang="0">
                  <a:pos x="695" y="596"/>
                </a:cxn>
                <a:cxn ang="0">
                  <a:pos x="672" y="596"/>
                </a:cxn>
                <a:cxn ang="0">
                  <a:pos x="649" y="589"/>
                </a:cxn>
                <a:cxn ang="0">
                  <a:pos x="627" y="589"/>
                </a:cxn>
                <a:cxn ang="0">
                  <a:pos x="604" y="581"/>
                </a:cxn>
                <a:cxn ang="0">
                  <a:pos x="581" y="574"/>
                </a:cxn>
                <a:cxn ang="0">
                  <a:pos x="559" y="566"/>
                </a:cxn>
                <a:cxn ang="0">
                  <a:pos x="536" y="551"/>
                </a:cxn>
                <a:cxn ang="0">
                  <a:pos x="513" y="536"/>
                </a:cxn>
                <a:cxn ang="0">
                  <a:pos x="491" y="513"/>
                </a:cxn>
                <a:cxn ang="0">
                  <a:pos x="468" y="491"/>
                </a:cxn>
                <a:cxn ang="0">
                  <a:pos x="445" y="460"/>
                </a:cxn>
                <a:cxn ang="0">
                  <a:pos x="423" y="430"/>
                </a:cxn>
                <a:cxn ang="0">
                  <a:pos x="393" y="385"/>
                </a:cxn>
                <a:cxn ang="0">
                  <a:pos x="378" y="355"/>
                </a:cxn>
                <a:cxn ang="0">
                  <a:pos x="370" y="332"/>
                </a:cxn>
                <a:cxn ang="0">
                  <a:pos x="347" y="294"/>
                </a:cxn>
                <a:cxn ang="0">
                  <a:pos x="332" y="249"/>
                </a:cxn>
                <a:cxn ang="0">
                  <a:pos x="317" y="226"/>
                </a:cxn>
                <a:cxn ang="0">
                  <a:pos x="310" y="204"/>
                </a:cxn>
                <a:cxn ang="0">
                  <a:pos x="287" y="166"/>
                </a:cxn>
                <a:cxn ang="0">
                  <a:pos x="272" y="121"/>
                </a:cxn>
                <a:cxn ang="0">
                  <a:pos x="249" y="83"/>
                </a:cxn>
                <a:cxn ang="0">
                  <a:pos x="219" y="45"/>
                </a:cxn>
                <a:cxn ang="0">
                  <a:pos x="204" y="22"/>
                </a:cxn>
                <a:cxn ang="0">
                  <a:pos x="181" y="0"/>
                </a:cxn>
                <a:cxn ang="0">
                  <a:pos x="159" y="0"/>
                </a:cxn>
                <a:cxn ang="0">
                  <a:pos x="136" y="0"/>
                </a:cxn>
                <a:cxn ang="0">
                  <a:pos x="113" y="15"/>
                </a:cxn>
                <a:cxn ang="0">
                  <a:pos x="91" y="37"/>
                </a:cxn>
                <a:cxn ang="0">
                  <a:pos x="61" y="75"/>
                </a:cxn>
                <a:cxn ang="0">
                  <a:pos x="45" y="113"/>
                </a:cxn>
                <a:cxn ang="0">
                  <a:pos x="15" y="158"/>
                </a:cxn>
                <a:cxn ang="0">
                  <a:pos x="8" y="188"/>
                </a:cxn>
              </a:cxnLst>
              <a:rect l="0" t="0" r="r" b="b"/>
              <a:pathLst>
                <a:path w="891" h="596">
                  <a:moveTo>
                    <a:pt x="891" y="596"/>
                  </a:moveTo>
                  <a:lnTo>
                    <a:pt x="883" y="596"/>
                  </a:lnTo>
                  <a:lnTo>
                    <a:pt x="876" y="596"/>
                  </a:lnTo>
                  <a:lnTo>
                    <a:pt x="868" y="596"/>
                  </a:lnTo>
                  <a:lnTo>
                    <a:pt x="861" y="596"/>
                  </a:lnTo>
                  <a:lnTo>
                    <a:pt x="853" y="596"/>
                  </a:lnTo>
                  <a:lnTo>
                    <a:pt x="845" y="596"/>
                  </a:lnTo>
                  <a:lnTo>
                    <a:pt x="838" y="596"/>
                  </a:lnTo>
                  <a:lnTo>
                    <a:pt x="830" y="596"/>
                  </a:lnTo>
                  <a:lnTo>
                    <a:pt x="823" y="596"/>
                  </a:lnTo>
                  <a:lnTo>
                    <a:pt x="815" y="596"/>
                  </a:lnTo>
                  <a:lnTo>
                    <a:pt x="808" y="596"/>
                  </a:lnTo>
                  <a:lnTo>
                    <a:pt x="800" y="596"/>
                  </a:lnTo>
                  <a:lnTo>
                    <a:pt x="793" y="596"/>
                  </a:lnTo>
                  <a:lnTo>
                    <a:pt x="785" y="596"/>
                  </a:lnTo>
                  <a:lnTo>
                    <a:pt x="778" y="596"/>
                  </a:lnTo>
                  <a:lnTo>
                    <a:pt x="770" y="596"/>
                  </a:lnTo>
                  <a:lnTo>
                    <a:pt x="762" y="596"/>
                  </a:lnTo>
                  <a:lnTo>
                    <a:pt x="755" y="596"/>
                  </a:lnTo>
                  <a:lnTo>
                    <a:pt x="747" y="596"/>
                  </a:lnTo>
                  <a:lnTo>
                    <a:pt x="740" y="596"/>
                  </a:lnTo>
                  <a:lnTo>
                    <a:pt x="732" y="596"/>
                  </a:lnTo>
                  <a:lnTo>
                    <a:pt x="725" y="596"/>
                  </a:lnTo>
                  <a:lnTo>
                    <a:pt x="717" y="596"/>
                  </a:lnTo>
                  <a:lnTo>
                    <a:pt x="710" y="596"/>
                  </a:lnTo>
                  <a:lnTo>
                    <a:pt x="702" y="596"/>
                  </a:lnTo>
                  <a:lnTo>
                    <a:pt x="695" y="596"/>
                  </a:lnTo>
                  <a:lnTo>
                    <a:pt x="687" y="596"/>
                  </a:lnTo>
                  <a:lnTo>
                    <a:pt x="679" y="596"/>
                  </a:lnTo>
                  <a:lnTo>
                    <a:pt x="672" y="596"/>
                  </a:lnTo>
                  <a:lnTo>
                    <a:pt x="664" y="596"/>
                  </a:lnTo>
                  <a:lnTo>
                    <a:pt x="657" y="596"/>
                  </a:lnTo>
                  <a:lnTo>
                    <a:pt x="649" y="589"/>
                  </a:lnTo>
                  <a:lnTo>
                    <a:pt x="642" y="589"/>
                  </a:lnTo>
                  <a:lnTo>
                    <a:pt x="634" y="589"/>
                  </a:lnTo>
                  <a:lnTo>
                    <a:pt x="627" y="589"/>
                  </a:lnTo>
                  <a:lnTo>
                    <a:pt x="619" y="589"/>
                  </a:lnTo>
                  <a:lnTo>
                    <a:pt x="612" y="581"/>
                  </a:lnTo>
                  <a:lnTo>
                    <a:pt x="604" y="581"/>
                  </a:lnTo>
                  <a:lnTo>
                    <a:pt x="596" y="581"/>
                  </a:lnTo>
                  <a:lnTo>
                    <a:pt x="589" y="581"/>
                  </a:lnTo>
                  <a:lnTo>
                    <a:pt x="581" y="574"/>
                  </a:lnTo>
                  <a:lnTo>
                    <a:pt x="574" y="574"/>
                  </a:lnTo>
                  <a:lnTo>
                    <a:pt x="566" y="566"/>
                  </a:lnTo>
                  <a:lnTo>
                    <a:pt x="559" y="566"/>
                  </a:lnTo>
                  <a:lnTo>
                    <a:pt x="551" y="559"/>
                  </a:lnTo>
                  <a:lnTo>
                    <a:pt x="544" y="559"/>
                  </a:lnTo>
                  <a:lnTo>
                    <a:pt x="536" y="551"/>
                  </a:lnTo>
                  <a:lnTo>
                    <a:pt x="528" y="543"/>
                  </a:lnTo>
                  <a:lnTo>
                    <a:pt x="521" y="543"/>
                  </a:lnTo>
                  <a:lnTo>
                    <a:pt x="513" y="536"/>
                  </a:lnTo>
                  <a:lnTo>
                    <a:pt x="506" y="528"/>
                  </a:lnTo>
                  <a:lnTo>
                    <a:pt x="498" y="521"/>
                  </a:lnTo>
                  <a:lnTo>
                    <a:pt x="491" y="513"/>
                  </a:lnTo>
                  <a:lnTo>
                    <a:pt x="483" y="506"/>
                  </a:lnTo>
                  <a:lnTo>
                    <a:pt x="476" y="498"/>
                  </a:lnTo>
                  <a:lnTo>
                    <a:pt x="468" y="491"/>
                  </a:lnTo>
                  <a:lnTo>
                    <a:pt x="461" y="483"/>
                  </a:lnTo>
                  <a:lnTo>
                    <a:pt x="445" y="468"/>
                  </a:lnTo>
                  <a:lnTo>
                    <a:pt x="445" y="460"/>
                  </a:lnTo>
                  <a:lnTo>
                    <a:pt x="438" y="453"/>
                  </a:lnTo>
                  <a:lnTo>
                    <a:pt x="423" y="438"/>
                  </a:lnTo>
                  <a:lnTo>
                    <a:pt x="423" y="430"/>
                  </a:lnTo>
                  <a:lnTo>
                    <a:pt x="408" y="415"/>
                  </a:lnTo>
                  <a:lnTo>
                    <a:pt x="408" y="400"/>
                  </a:lnTo>
                  <a:lnTo>
                    <a:pt x="393" y="385"/>
                  </a:lnTo>
                  <a:lnTo>
                    <a:pt x="393" y="370"/>
                  </a:lnTo>
                  <a:lnTo>
                    <a:pt x="385" y="362"/>
                  </a:lnTo>
                  <a:lnTo>
                    <a:pt x="378" y="355"/>
                  </a:lnTo>
                  <a:lnTo>
                    <a:pt x="378" y="347"/>
                  </a:lnTo>
                  <a:lnTo>
                    <a:pt x="370" y="340"/>
                  </a:lnTo>
                  <a:lnTo>
                    <a:pt x="370" y="332"/>
                  </a:lnTo>
                  <a:lnTo>
                    <a:pt x="362" y="324"/>
                  </a:lnTo>
                  <a:lnTo>
                    <a:pt x="362" y="309"/>
                  </a:lnTo>
                  <a:lnTo>
                    <a:pt x="347" y="294"/>
                  </a:lnTo>
                  <a:lnTo>
                    <a:pt x="347" y="279"/>
                  </a:lnTo>
                  <a:lnTo>
                    <a:pt x="332" y="264"/>
                  </a:lnTo>
                  <a:lnTo>
                    <a:pt x="332" y="249"/>
                  </a:lnTo>
                  <a:lnTo>
                    <a:pt x="325" y="241"/>
                  </a:lnTo>
                  <a:lnTo>
                    <a:pt x="325" y="234"/>
                  </a:lnTo>
                  <a:lnTo>
                    <a:pt x="317" y="226"/>
                  </a:lnTo>
                  <a:lnTo>
                    <a:pt x="317" y="219"/>
                  </a:lnTo>
                  <a:lnTo>
                    <a:pt x="310" y="211"/>
                  </a:lnTo>
                  <a:lnTo>
                    <a:pt x="310" y="204"/>
                  </a:lnTo>
                  <a:lnTo>
                    <a:pt x="302" y="196"/>
                  </a:lnTo>
                  <a:lnTo>
                    <a:pt x="302" y="181"/>
                  </a:lnTo>
                  <a:lnTo>
                    <a:pt x="287" y="166"/>
                  </a:lnTo>
                  <a:lnTo>
                    <a:pt x="287" y="151"/>
                  </a:lnTo>
                  <a:lnTo>
                    <a:pt x="272" y="136"/>
                  </a:lnTo>
                  <a:lnTo>
                    <a:pt x="272" y="121"/>
                  </a:lnTo>
                  <a:lnTo>
                    <a:pt x="257" y="105"/>
                  </a:lnTo>
                  <a:lnTo>
                    <a:pt x="257" y="90"/>
                  </a:lnTo>
                  <a:lnTo>
                    <a:pt x="249" y="83"/>
                  </a:lnTo>
                  <a:lnTo>
                    <a:pt x="234" y="68"/>
                  </a:lnTo>
                  <a:lnTo>
                    <a:pt x="234" y="60"/>
                  </a:lnTo>
                  <a:lnTo>
                    <a:pt x="219" y="45"/>
                  </a:lnTo>
                  <a:lnTo>
                    <a:pt x="219" y="37"/>
                  </a:lnTo>
                  <a:lnTo>
                    <a:pt x="212" y="30"/>
                  </a:lnTo>
                  <a:lnTo>
                    <a:pt x="204" y="22"/>
                  </a:lnTo>
                  <a:lnTo>
                    <a:pt x="196" y="15"/>
                  </a:lnTo>
                  <a:lnTo>
                    <a:pt x="189" y="7"/>
                  </a:lnTo>
                  <a:lnTo>
                    <a:pt x="181" y="0"/>
                  </a:lnTo>
                  <a:lnTo>
                    <a:pt x="174" y="0"/>
                  </a:lnTo>
                  <a:lnTo>
                    <a:pt x="166" y="0"/>
                  </a:lnTo>
                  <a:lnTo>
                    <a:pt x="159" y="0"/>
                  </a:lnTo>
                  <a:lnTo>
                    <a:pt x="151" y="0"/>
                  </a:lnTo>
                  <a:lnTo>
                    <a:pt x="144" y="0"/>
                  </a:lnTo>
                  <a:lnTo>
                    <a:pt x="136" y="0"/>
                  </a:lnTo>
                  <a:lnTo>
                    <a:pt x="129" y="7"/>
                  </a:lnTo>
                  <a:lnTo>
                    <a:pt x="121" y="7"/>
                  </a:lnTo>
                  <a:lnTo>
                    <a:pt x="113" y="15"/>
                  </a:lnTo>
                  <a:lnTo>
                    <a:pt x="106" y="22"/>
                  </a:lnTo>
                  <a:lnTo>
                    <a:pt x="98" y="30"/>
                  </a:lnTo>
                  <a:lnTo>
                    <a:pt x="91" y="37"/>
                  </a:lnTo>
                  <a:lnTo>
                    <a:pt x="76" y="53"/>
                  </a:lnTo>
                  <a:lnTo>
                    <a:pt x="76" y="60"/>
                  </a:lnTo>
                  <a:lnTo>
                    <a:pt x="61" y="75"/>
                  </a:lnTo>
                  <a:lnTo>
                    <a:pt x="61" y="83"/>
                  </a:lnTo>
                  <a:lnTo>
                    <a:pt x="45" y="98"/>
                  </a:lnTo>
                  <a:lnTo>
                    <a:pt x="45" y="113"/>
                  </a:lnTo>
                  <a:lnTo>
                    <a:pt x="30" y="128"/>
                  </a:lnTo>
                  <a:lnTo>
                    <a:pt x="30" y="143"/>
                  </a:lnTo>
                  <a:lnTo>
                    <a:pt x="15" y="158"/>
                  </a:lnTo>
                  <a:lnTo>
                    <a:pt x="15" y="173"/>
                  </a:lnTo>
                  <a:lnTo>
                    <a:pt x="8" y="181"/>
                  </a:lnTo>
                  <a:lnTo>
                    <a:pt x="8" y="188"/>
                  </a:lnTo>
                  <a:lnTo>
                    <a:pt x="0" y="196"/>
                  </a:lnTo>
                  <a:lnTo>
                    <a:pt x="0" y="211"/>
                  </a:lnTo>
                </a:path>
              </a:pathLst>
            </a:custGeom>
            <a:noFill/>
            <a:ln w="38100">
              <a:solidFill>
                <a:schemeClr val="accent1">
                  <a:lumMod val="75000"/>
                </a:schemeClr>
              </a:solidFill>
              <a:prstDash val="solid"/>
              <a:round/>
              <a:headEnd/>
              <a:tailE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endParaRPr>
            </a:p>
          </p:txBody>
        </p:sp>
        <p:sp>
          <p:nvSpPr>
            <p:cNvPr id="296" name="Freeform 57"/>
            <p:cNvSpPr>
              <a:spLocks/>
            </p:cNvSpPr>
            <p:nvPr/>
          </p:nvSpPr>
          <p:spPr bwMode="auto">
            <a:xfrm>
              <a:off x="3801526" y="5068635"/>
              <a:ext cx="1503633" cy="610740"/>
            </a:xfrm>
            <a:custGeom>
              <a:avLst/>
              <a:gdLst/>
              <a:ahLst/>
              <a:cxnLst>
                <a:cxn ang="0">
                  <a:pos x="921" y="30"/>
                </a:cxn>
                <a:cxn ang="0">
                  <a:pos x="898" y="68"/>
                </a:cxn>
                <a:cxn ang="0">
                  <a:pos x="891" y="98"/>
                </a:cxn>
                <a:cxn ang="0">
                  <a:pos x="861" y="144"/>
                </a:cxn>
                <a:cxn ang="0">
                  <a:pos x="853" y="166"/>
                </a:cxn>
                <a:cxn ang="0">
                  <a:pos x="823" y="212"/>
                </a:cxn>
                <a:cxn ang="0">
                  <a:pos x="808" y="242"/>
                </a:cxn>
                <a:cxn ang="0">
                  <a:pos x="785" y="272"/>
                </a:cxn>
                <a:cxn ang="0">
                  <a:pos x="763" y="302"/>
                </a:cxn>
                <a:cxn ang="0">
                  <a:pos x="740" y="325"/>
                </a:cxn>
                <a:cxn ang="0">
                  <a:pos x="717" y="340"/>
                </a:cxn>
                <a:cxn ang="0">
                  <a:pos x="695" y="355"/>
                </a:cxn>
                <a:cxn ang="0">
                  <a:pos x="672" y="363"/>
                </a:cxn>
                <a:cxn ang="0">
                  <a:pos x="649" y="370"/>
                </a:cxn>
                <a:cxn ang="0">
                  <a:pos x="627" y="378"/>
                </a:cxn>
                <a:cxn ang="0">
                  <a:pos x="604" y="378"/>
                </a:cxn>
                <a:cxn ang="0">
                  <a:pos x="581" y="385"/>
                </a:cxn>
                <a:cxn ang="0">
                  <a:pos x="559" y="385"/>
                </a:cxn>
                <a:cxn ang="0">
                  <a:pos x="536" y="385"/>
                </a:cxn>
                <a:cxn ang="0">
                  <a:pos x="514" y="385"/>
                </a:cxn>
                <a:cxn ang="0">
                  <a:pos x="491" y="385"/>
                </a:cxn>
                <a:cxn ang="0">
                  <a:pos x="468" y="385"/>
                </a:cxn>
                <a:cxn ang="0">
                  <a:pos x="446" y="385"/>
                </a:cxn>
                <a:cxn ang="0">
                  <a:pos x="423" y="385"/>
                </a:cxn>
                <a:cxn ang="0">
                  <a:pos x="400" y="385"/>
                </a:cxn>
                <a:cxn ang="0">
                  <a:pos x="378" y="385"/>
                </a:cxn>
                <a:cxn ang="0">
                  <a:pos x="355" y="385"/>
                </a:cxn>
                <a:cxn ang="0">
                  <a:pos x="332" y="385"/>
                </a:cxn>
                <a:cxn ang="0">
                  <a:pos x="310" y="385"/>
                </a:cxn>
                <a:cxn ang="0">
                  <a:pos x="287" y="385"/>
                </a:cxn>
                <a:cxn ang="0">
                  <a:pos x="265" y="385"/>
                </a:cxn>
                <a:cxn ang="0">
                  <a:pos x="242" y="385"/>
                </a:cxn>
                <a:cxn ang="0">
                  <a:pos x="219" y="385"/>
                </a:cxn>
                <a:cxn ang="0">
                  <a:pos x="197" y="385"/>
                </a:cxn>
                <a:cxn ang="0">
                  <a:pos x="174" y="385"/>
                </a:cxn>
                <a:cxn ang="0">
                  <a:pos x="151" y="385"/>
                </a:cxn>
                <a:cxn ang="0">
                  <a:pos x="129" y="385"/>
                </a:cxn>
                <a:cxn ang="0">
                  <a:pos x="106" y="385"/>
                </a:cxn>
                <a:cxn ang="0">
                  <a:pos x="83" y="385"/>
                </a:cxn>
                <a:cxn ang="0">
                  <a:pos x="61" y="385"/>
                </a:cxn>
                <a:cxn ang="0">
                  <a:pos x="38" y="385"/>
                </a:cxn>
                <a:cxn ang="0">
                  <a:pos x="15" y="385"/>
                </a:cxn>
              </a:cxnLst>
              <a:rect l="0" t="0" r="r" b="b"/>
              <a:pathLst>
                <a:path w="936" h="385">
                  <a:moveTo>
                    <a:pt x="936" y="0"/>
                  </a:moveTo>
                  <a:lnTo>
                    <a:pt x="921" y="15"/>
                  </a:lnTo>
                  <a:lnTo>
                    <a:pt x="921" y="30"/>
                  </a:lnTo>
                  <a:lnTo>
                    <a:pt x="906" y="45"/>
                  </a:lnTo>
                  <a:lnTo>
                    <a:pt x="906" y="61"/>
                  </a:lnTo>
                  <a:lnTo>
                    <a:pt x="898" y="68"/>
                  </a:lnTo>
                  <a:lnTo>
                    <a:pt x="898" y="76"/>
                  </a:lnTo>
                  <a:lnTo>
                    <a:pt x="891" y="83"/>
                  </a:lnTo>
                  <a:lnTo>
                    <a:pt x="891" y="98"/>
                  </a:lnTo>
                  <a:lnTo>
                    <a:pt x="876" y="113"/>
                  </a:lnTo>
                  <a:lnTo>
                    <a:pt x="876" y="129"/>
                  </a:lnTo>
                  <a:lnTo>
                    <a:pt x="861" y="144"/>
                  </a:lnTo>
                  <a:lnTo>
                    <a:pt x="861" y="151"/>
                  </a:lnTo>
                  <a:lnTo>
                    <a:pt x="853" y="159"/>
                  </a:lnTo>
                  <a:lnTo>
                    <a:pt x="853" y="166"/>
                  </a:lnTo>
                  <a:lnTo>
                    <a:pt x="838" y="181"/>
                  </a:lnTo>
                  <a:lnTo>
                    <a:pt x="838" y="196"/>
                  </a:lnTo>
                  <a:lnTo>
                    <a:pt x="823" y="212"/>
                  </a:lnTo>
                  <a:lnTo>
                    <a:pt x="823" y="219"/>
                  </a:lnTo>
                  <a:lnTo>
                    <a:pt x="808" y="234"/>
                  </a:lnTo>
                  <a:lnTo>
                    <a:pt x="808" y="242"/>
                  </a:lnTo>
                  <a:lnTo>
                    <a:pt x="793" y="257"/>
                  </a:lnTo>
                  <a:lnTo>
                    <a:pt x="793" y="264"/>
                  </a:lnTo>
                  <a:lnTo>
                    <a:pt x="785" y="272"/>
                  </a:lnTo>
                  <a:lnTo>
                    <a:pt x="770" y="287"/>
                  </a:lnTo>
                  <a:lnTo>
                    <a:pt x="770" y="295"/>
                  </a:lnTo>
                  <a:lnTo>
                    <a:pt x="763" y="302"/>
                  </a:lnTo>
                  <a:lnTo>
                    <a:pt x="755" y="310"/>
                  </a:lnTo>
                  <a:lnTo>
                    <a:pt x="748" y="317"/>
                  </a:lnTo>
                  <a:lnTo>
                    <a:pt x="740" y="325"/>
                  </a:lnTo>
                  <a:lnTo>
                    <a:pt x="732" y="325"/>
                  </a:lnTo>
                  <a:lnTo>
                    <a:pt x="725" y="332"/>
                  </a:lnTo>
                  <a:lnTo>
                    <a:pt x="717" y="340"/>
                  </a:lnTo>
                  <a:lnTo>
                    <a:pt x="710" y="340"/>
                  </a:lnTo>
                  <a:lnTo>
                    <a:pt x="702" y="348"/>
                  </a:lnTo>
                  <a:lnTo>
                    <a:pt x="695" y="355"/>
                  </a:lnTo>
                  <a:lnTo>
                    <a:pt x="687" y="355"/>
                  </a:lnTo>
                  <a:lnTo>
                    <a:pt x="680" y="363"/>
                  </a:lnTo>
                  <a:lnTo>
                    <a:pt x="672" y="363"/>
                  </a:lnTo>
                  <a:lnTo>
                    <a:pt x="665" y="363"/>
                  </a:lnTo>
                  <a:lnTo>
                    <a:pt x="657" y="370"/>
                  </a:lnTo>
                  <a:lnTo>
                    <a:pt x="649" y="370"/>
                  </a:lnTo>
                  <a:lnTo>
                    <a:pt x="642" y="370"/>
                  </a:lnTo>
                  <a:lnTo>
                    <a:pt x="634" y="378"/>
                  </a:lnTo>
                  <a:lnTo>
                    <a:pt x="627" y="378"/>
                  </a:lnTo>
                  <a:lnTo>
                    <a:pt x="619" y="378"/>
                  </a:lnTo>
                  <a:lnTo>
                    <a:pt x="612" y="378"/>
                  </a:lnTo>
                  <a:lnTo>
                    <a:pt x="604" y="378"/>
                  </a:lnTo>
                  <a:lnTo>
                    <a:pt x="597" y="378"/>
                  </a:lnTo>
                  <a:lnTo>
                    <a:pt x="589" y="385"/>
                  </a:lnTo>
                  <a:lnTo>
                    <a:pt x="581" y="385"/>
                  </a:lnTo>
                  <a:lnTo>
                    <a:pt x="574" y="385"/>
                  </a:lnTo>
                  <a:lnTo>
                    <a:pt x="566" y="385"/>
                  </a:lnTo>
                  <a:lnTo>
                    <a:pt x="559" y="385"/>
                  </a:lnTo>
                  <a:lnTo>
                    <a:pt x="551" y="385"/>
                  </a:lnTo>
                  <a:lnTo>
                    <a:pt x="544" y="385"/>
                  </a:lnTo>
                  <a:lnTo>
                    <a:pt x="536" y="385"/>
                  </a:lnTo>
                  <a:lnTo>
                    <a:pt x="529" y="385"/>
                  </a:lnTo>
                  <a:lnTo>
                    <a:pt x="521" y="385"/>
                  </a:lnTo>
                  <a:lnTo>
                    <a:pt x="514" y="385"/>
                  </a:lnTo>
                  <a:lnTo>
                    <a:pt x="506" y="385"/>
                  </a:lnTo>
                  <a:lnTo>
                    <a:pt x="498" y="385"/>
                  </a:lnTo>
                  <a:lnTo>
                    <a:pt x="491" y="385"/>
                  </a:lnTo>
                  <a:lnTo>
                    <a:pt x="483" y="385"/>
                  </a:lnTo>
                  <a:lnTo>
                    <a:pt x="476" y="385"/>
                  </a:lnTo>
                  <a:lnTo>
                    <a:pt x="468" y="385"/>
                  </a:lnTo>
                  <a:lnTo>
                    <a:pt x="461" y="385"/>
                  </a:lnTo>
                  <a:lnTo>
                    <a:pt x="453" y="385"/>
                  </a:lnTo>
                  <a:lnTo>
                    <a:pt x="446" y="385"/>
                  </a:lnTo>
                  <a:lnTo>
                    <a:pt x="438" y="385"/>
                  </a:lnTo>
                  <a:lnTo>
                    <a:pt x="431" y="385"/>
                  </a:lnTo>
                  <a:lnTo>
                    <a:pt x="423" y="385"/>
                  </a:lnTo>
                  <a:lnTo>
                    <a:pt x="415" y="385"/>
                  </a:lnTo>
                  <a:lnTo>
                    <a:pt x="408" y="385"/>
                  </a:lnTo>
                  <a:lnTo>
                    <a:pt x="400" y="385"/>
                  </a:lnTo>
                  <a:lnTo>
                    <a:pt x="393" y="385"/>
                  </a:lnTo>
                  <a:lnTo>
                    <a:pt x="385" y="385"/>
                  </a:lnTo>
                  <a:lnTo>
                    <a:pt x="378" y="385"/>
                  </a:lnTo>
                  <a:lnTo>
                    <a:pt x="370" y="385"/>
                  </a:lnTo>
                  <a:lnTo>
                    <a:pt x="363" y="385"/>
                  </a:lnTo>
                  <a:lnTo>
                    <a:pt x="355" y="385"/>
                  </a:lnTo>
                  <a:lnTo>
                    <a:pt x="348" y="385"/>
                  </a:lnTo>
                  <a:lnTo>
                    <a:pt x="340" y="385"/>
                  </a:lnTo>
                  <a:lnTo>
                    <a:pt x="332" y="385"/>
                  </a:lnTo>
                  <a:lnTo>
                    <a:pt x="325" y="385"/>
                  </a:lnTo>
                  <a:lnTo>
                    <a:pt x="317" y="385"/>
                  </a:lnTo>
                  <a:lnTo>
                    <a:pt x="310" y="385"/>
                  </a:lnTo>
                  <a:lnTo>
                    <a:pt x="302" y="385"/>
                  </a:lnTo>
                  <a:lnTo>
                    <a:pt x="295" y="385"/>
                  </a:lnTo>
                  <a:lnTo>
                    <a:pt x="287" y="385"/>
                  </a:lnTo>
                  <a:lnTo>
                    <a:pt x="280" y="385"/>
                  </a:lnTo>
                  <a:lnTo>
                    <a:pt x="272" y="385"/>
                  </a:lnTo>
                  <a:lnTo>
                    <a:pt x="265" y="385"/>
                  </a:lnTo>
                  <a:lnTo>
                    <a:pt x="257" y="385"/>
                  </a:lnTo>
                  <a:lnTo>
                    <a:pt x="249" y="385"/>
                  </a:lnTo>
                  <a:lnTo>
                    <a:pt x="242" y="385"/>
                  </a:lnTo>
                  <a:lnTo>
                    <a:pt x="234" y="385"/>
                  </a:lnTo>
                  <a:lnTo>
                    <a:pt x="227" y="385"/>
                  </a:lnTo>
                  <a:lnTo>
                    <a:pt x="219" y="385"/>
                  </a:lnTo>
                  <a:lnTo>
                    <a:pt x="212" y="385"/>
                  </a:lnTo>
                  <a:lnTo>
                    <a:pt x="204" y="385"/>
                  </a:lnTo>
                  <a:lnTo>
                    <a:pt x="197" y="385"/>
                  </a:lnTo>
                  <a:lnTo>
                    <a:pt x="189" y="385"/>
                  </a:lnTo>
                  <a:lnTo>
                    <a:pt x="181" y="385"/>
                  </a:lnTo>
                  <a:lnTo>
                    <a:pt x="174" y="385"/>
                  </a:lnTo>
                  <a:lnTo>
                    <a:pt x="166" y="385"/>
                  </a:lnTo>
                  <a:lnTo>
                    <a:pt x="159" y="385"/>
                  </a:lnTo>
                  <a:lnTo>
                    <a:pt x="151" y="385"/>
                  </a:lnTo>
                  <a:lnTo>
                    <a:pt x="144" y="385"/>
                  </a:lnTo>
                  <a:lnTo>
                    <a:pt x="136" y="385"/>
                  </a:lnTo>
                  <a:lnTo>
                    <a:pt x="129" y="385"/>
                  </a:lnTo>
                  <a:lnTo>
                    <a:pt x="121" y="385"/>
                  </a:lnTo>
                  <a:lnTo>
                    <a:pt x="114" y="385"/>
                  </a:lnTo>
                  <a:lnTo>
                    <a:pt x="106" y="385"/>
                  </a:lnTo>
                  <a:lnTo>
                    <a:pt x="98" y="385"/>
                  </a:lnTo>
                  <a:lnTo>
                    <a:pt x="91" y="385"/>
                  </a:lnTo>
                  <a:lnTo>
                    <a:pt x="83" y="385"/>
                  </a:lnTo>
                  <a:lnTo>
                    <a:pt x="76" y="385"/>
                  </a:lnTo>
                  <a:lnTo>
                    <a:pt x="68" y="385"/>
                  </a:lnTo>
                  <a:lnTo>
                    <a:pt x="61" y="385"/>
                  </a:lnTo>
                  <a:lnTo>
                    <a:pt x="53" y="385"/>
                  </a:lnTo>
                  <a:lnTo>
                    <a:pt x="46" y="385"/>
                  </a:lnTo>
                  <a:lnTo>
                    <a:pt x="38" y="385"/>
                  </a:lnTo>
                  <a:lnTo>
                    <a:pt x="31" y="385"/>
                  </a:lnTo>
                  <a:lnTo>
                    <a:pt x="23" y="385"/>
                  </a:lnTo>
                  <a:lnTo>
                    <a:pt x="15" y="385"/>
                  </a:lnTo>
                  <a:lnTo>
                    <a:pt x="8" y="385"/>
                  </a:lnTo>
                  <a:lnTo>
                    <a:pt x="0" y="385"/>
                  </a:lnTo>
                </a:path>
              </a:pathLst>
            </a:custGeom>
            <a:noFill/>
            <a:ln w="38100">
              <a:solidFill>
                <a:schemeClr val="accent1">
                  <a:lumMod val="75000"/>
                </a:schemeClr>
              </a:solidFill>
              <a:prstDash val="solid"/>
              <a:round/>
              <a:headEnd/>
              <a:tailEnd/>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endParaRPr>
            </a:p>
          </p:txBody>
        </p:sp>
      </p:grpSp>
      <p:sp>
        <p:nvSpPr>
          <p:cNvPr id="17422" name="TextBox 297"/>
          <p:cNvSpPr txBox="1">
            <a:spLocks noChangeArrowheads="1"/>
          </p:cNvSpPr>
          <p:nvPr/>
        </p:nvSpPr>
        <p:spPr bwMode="auto">
          <a:xfrm>
            <a:off x="4141788" y="4316413"/>
            <a:ext cx="1190625" cy="369887"/>
          </a:xfrm>
          <a:prstGeom prst="rect">
            <a:avLst/>
          </a:prstGeom>
          <a:noFill/>
          <a:ln w="9525">
            <a:noFill/>
            <a:miter lim="800000"/>
            <a:headEnd/>
            <a:tailEnd/>
          </a:ln>
        </p:spPr>
        <p:txBody>
          <a:bodyPr wrap="none">
            <a:spAutoFit/>
          </a:bodyPr>
          <a:lstStyle/>
          <a:p>
            <a:r>
              <a:rPr lang="en-US" b="1">
                <a:latin typeface="Calibri" pitchFamily="34" charset="0"/>
              </a:rPr>
              <a:t>RSS [dBM]</a:t>
            </a:r>
          </a:p>
        </p:txBody>
      </p:sp>
      <p:sp>
        <p:nvSpPr>
          <p:cNvPr id="17424" name="TextBox 316"/>
          <p:cNvSpPr txBox="1">
            <a:spLocks noChangeArrowheads="1"/>
          </p:cNvSpPr>
          <p:nvPr/>
        </p:nvSpPr>
        <p:spPr bwMode="auto">
          <a:xfrm rot="-5400000">
            <a:off x="1459706" y="5120482"/>
            <a:ext cx="504825" cy="369888"/>
          </a:xfrm>
          <a:prstGeom prst="rect">
            <a:avLst/>
          </a:prstGeom>
          <a:noFill/>
          <a:ln w="9525">
            <a:noFill/>
            <a:miter lim="800000"/>
            <a:headEnd/>
            <a:tailEnd/>
          </a:ln>
        </p:spPr>
        <p:txBody>
          <a:bodyPr wrap="none">
            <a:spAutoFit/>
          </a:bodyPr>
          <a:lstStyle/>
          <a:p>
            <a:r>
              <a:rPr lang="en-US" b="1">
                <a:latin typeface="Calibri" pitchFamily="34" charset="0"/>
              </a:rPr>
              <a:t>pdf</a:t>
            </a:r>
          </a:p>
        </p:txBody>
      </p:sp>
      <p:grpSp>
        <p:nvGrpSpPr>
          <p:cNvPr id="5272" name="Group 166"/>
          <p:cNvGrpSpPr>
            <a:grpSpLocks/>
          </p:cNvGrpSpPr>
          <p:nvPr/>
        </p:nvGrpSpPr>
        <p:grpSpPr bwMode="auto">
          <a:xfrm>
            <a:off x="2265363" y="2767013"/>
            <a:ext cx="481012" cy="3733800"/>
            <a:chOff x="2109850" y="1981200"/>
            <a:chExt cx="480950" cy="3733800"/>
          </a:xfrm>
        </p:grpSpPr>
        <p:grpSp>
          <p:nvGrpSpPr>
            <p:cNvPr id="5273" name="Group 290"/>
            <p:cNvGrpSpPr>
              <a:grpSpLocks/>
            </p:cNvGrpSpPr>
            <p:nvPr/>
          </p:nvGrpSpPr>
          <p:grpSpPr bwMode="auto">
            <a:xfrm>
              <a:off x="2109850" y="3387828"/>
              <a:ext cx="480950" cy="954468"/>
              <a:chOff x="2109850" y="3972028"/>
              <a:chExt cx="480950" cy="954468"/>
            </a:xfrm>
          </p:grpSpPr>
          <p:sp>
            <p:nvSpPr>
              <p:cNvPr id="174" name="Down Arrow 173"/>
              <p:cNvSpPr/>
              <p:nvPr/>
            </p:nvSpPr>
            <p:spPr>
              <a:xfrm flipV="1">
                <a:off x="2133659" y="3971925"/>
                <a:ext cx="457141" cy="6000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263" name="Picture 143"/>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2109850" y="4648200"/>
                <a:ext cx="457200" cy="278296"/>
              </a:xfrm>
              <a:prstGeom prst="rect">
                <a:avLst/>
              </a:prstGeom>
              <a:noFill/>
              <a:ln w="9525">
                <a:noFill/>
                <a:miter lim="800000"/>
                <a:headEnd/>
                <a:tailEnd/>
              </a:ln>
              <a:effectLst/>
            </p:spPr>
          </p:pic>
        </p:grpSp>
        <p:cxnSp>
          <p:nvCxnSpPr>
            <p:cNvPr id="163" name="Straight Connector 162"/>
            <p:cNvCxnSpPr/>
            <p:nvPr/>
          </p:nvCxnSpPr>
          <p:spPr>
            <a:xfrm rot="5400000">
              <a:off x="1715323" y="5066506"/>
              <a:ext cx="1295400" cy="1588"/>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715323" y="2628106"/>
              <a:ext cx="1295400" cy="1588"/>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cxnSp>
        <p:nvCxnSpPr>
          <p:cNvPr id="300" name="Straight Connector 299"/>
          <p:cNvCxnSpPr/>
          <p:nvPr/>
        </p:nvCxnSpPr>
        <p:spPr>
          <a:xfrm>
            <a:off x="2132013" y="6251575"/>
            <a:ext cx="4724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428" name="TextBox 177"/>
          <p:cNvSpPr txBox="1">
            <a:spLocks noChangeArrowheads="1"/>
          </p:cNvSpPr>
          <p:nvPr/>
        </p:nvSpPr>
        <p:spPr bwMode="auto">
          <a:xfrm>
            <a:off x="152400" y="990600"/>
            <a:ext cx="8763000" cy="1200150"/>
          </a:xfrm>
          <a:prstGeom prst="rect">
            <a:avLst/>
          </a:prstGeom>
          <a:noFill/>
          <a:ln w="9525">
            <a:noFill/>
            <a:miter lim="800000"/>
            <a:headEnd/>
            <a:tailEnd/>
          </a:ln>
        </p:spPr>
        <p:txBody>
          <a:bodyPr wrap="square">
            <a:spAutoFit/>
          </a:bodyPr>
          <a:lstStyle/>
          <a:p>
            <a:r>
              <a:rPr lang="en-US" sz="2400" dirty="0">
                <a:latin typeface="Calibri" pitchFamily="34" charset="0"/>
              </a:rPr>
              <a:t>There are two nodes (Node 1 and Node 2).  You have to decide which one is closer using connectivity information. How do you set the threshold?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48"/>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3" presetClass="path" presetSubtype="0" accel="50000" decel="50000" fill="hold" nodeType="clickEffect">
                                  <p:stCondLst>
                                    <p:cond delay="0"/>
                                  </p:stCondLst>
                                  <p:childTnLst>
                                    <p:animMotion origin="layout" path="M -4.44444E-6 -1.11111E-6 L 0.48334 -1.11111E-6 " pathEditMode="relative" rAng="0" ptsTypes="AA">
                                      <p:cBhvr>
                                        <p:cTn id="16" dur="2000" fill="hold"/>
                                        <p:tgtEl>
                                          <p:spTgt spid="5272"/>
                                        </p:tgtEl>
                                        <p:attrNameLst>
                                          <p:attrName>ppt_x</p:attrName>
                                          <p:attrName>ppt_y</p:attrName>
                                        </p:attrNameLst>
                                      </p:cBhvr>
                                      <p:rCtr x="242" y="0"/>
                                    </p:animMotion>
                                  </p:childTnLst>
                                </p:cTn>
                              </p:par>
                            </p:childTnLst>
                          </p:cTn>
                        </p:par>
                        <p:par>
                          <p:cTn id="17" fill="hold">
                            <p:stCondLst>
                              <p:cond delay="2000"/>
                            </p:stCondLst>
                            <p:childTnLst>
                              <p:par>
                                <p:cTn id="18" presetID="1"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524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5" presetClass="path" presetSubtype="0" accel="50000" decel="50000" fill="hold" nodeType="clickEffect">
                                  <p:stCondLst>
                                    <p:cond delay="0"/>
                                  </p:stCondLst>
                                  <p:childTnLst>
                                    <p:animMotion origin="layout" path="M 0.48334 -1.11111E-6 L 0.24445 -1.11111E-6 " pathEditMode="relative" rAng="0" ptsTypes="AA">
                                      <p:cBhvr>
                                        <p:cTn id="25" dur="2000" fill="hold"/>
                                        <p:tgtEl>
                                          <p:spTgt spid="5272"/>
                                        </p:tgtEl>
                                        <p:attrNameLst>
                                          <p:attrName>ppt_x</p:attrName>
                                          <p:attrName>ppt_y</p:attrName>
                                        </p:attrNameLst>
                                      </p:cBhvr>
                                      <p:rCtr x="-119" y="0"/>
                                    </p:animMotion>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5259"/>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Network Localization</a:t>
            </a:r>
            <a:endParaRPr lang="en-US" dirty="0"/>
          </a:p>
        </p:txBody>
      </p:sp>
      <p:sp>
        <p:nvSpPr>
          <p:cNvPr id="3" name="Content Placeholder 2"/>
          <p:cNvSpPr>
            <a:spLocks noGrp="1"/>
          </p:cNvSpPr>
          <p:nvPr>
            <p:ph idx="1"/>
          </p:nvPr>
        </p:nvSpPr>
        <p:spPr>
          <a:xfrm>
            <a:off x="228600" y="3962400"/>
            <a:ext cx="8610600" cy="2163763"/>
          </a:xfrm>
        </p:spPr>
        <p:txBody>
          <a:bodyPr rtlCol="0">
            <a:normAutofit/>
          </a:bodyPr>
          <a:lstStyle/>
          <a:p>
            <a:pPr fontAlgn="auto">
              <a:spcAft>
                <a:spcPts val="0"/>
              </a:spcAft>
              <a:buFont typeface="Arial" pitchFamily="34" charset="0"/>
              <a:buChar char="•"/>
              <a:defRPr/>
            </a:pPr>
            <a:r>
              <a:rPr lang="en-US" dirty="0" smtClean="0"/>
              <a:t>Fisher Information Matrix:</a:t>
            </a:r>
          </a:p>
          <a:p>
            <a:pPr fontAlgn="auto">
              <a:spcBef>
                <a:spcPts val="3000"/>
              </a:spcBef>
              <a:spcAft>
                <a:spcPts val="0"/>
              </a:spcAft>
              <a:buFont typeface="Arial" pitchFamily="34" charset="0"/>
              <a:buChar char="•"/>
              <a:defRPr/>
            </a:pPr>
            <a:r>
              <a:rPr lang="en-US" dirty="0" err="1" smtClean="0"/>
              <a:t>Cramér-Rao</a:t>
            </a:r>
            <a:r>
              <a:rPr lang="en-US" dirty="0" smtClean="0"/>
              <a:t> Bound:</a:t>
            </a:r>
            <a:endParaRPr lang="en-US" dirty="0"/>
          </a:p>
        </p:txBody>
      </p:sp>
      <p:grpSp>
        <p:nvGrpSpPr>
          <p:cNvPr id="4" name="Group 3"/>
          <p:cNvGrpSpPr>
            <a:grpSpLocks/>
          </p:cNvGrpSpPr>
          <p:nvPr/>
        </p:nvGrpSpPr>
        <p:grpSpPr bwMode="auto">
          <a:xfrm>
            <a:off x="704877" y="1000108"/>
            <a:ext cx="7770575" cy="2447925"/>
            <a:chOff x="1198288" y="4114800"/>
            <a:chExt cx="6919696" cy="2142170"/>
          </a:xfrm>
        </p:grpSpPr>
        <p:pic>
          <p:nvPicPr>
            <p:cNvPr id="19465" name="Picture 2"/>
            <p:cNvPicPr>
              <a:picLocks noChangeAspect="1" noChangeArrowheads="1"/>
            </p:cNvPicPr>
            <p:nvPr/>
          </p:nvPicPr>
          <p:blipFill>
            <a:blip r:embed="rId4" cstate="print"/>
            <a:srcRect/>
            <a:stretch>
              <a:fillRect/>
            </a:stretch>
          </p:blipFill>
          <p:spPr bwMode="auto">
            <a:xfrm>
              <a:off x="2509837" y="4114800"/>
              <a:ext cx="4124325" cy="2142170"/>
            </a:xfrm>
            <a:prstGeom prst="rect">
              <a:avLst/>
            </a:prstGeom>
            <a:noFill/>
            <a:ln w="9525">
              <a:noFill/>
              <a:miter lim="800000"/>
              <a:headEnd/>
              <a:tailEnd/>
            </a:ln>
          </p:spPr>
        </p:pic>
        <p:sp>
          <p:nvSpPr>
            <p:cNvPr id="19466" name="TextBox 5"/>
            <p:cNvSpPr txBox="1">
              <a:spLocks noChangeArrowheads="1"/>
            </p:cNvSpPr>
            <p:nvPr/>
          </p:nvSpPr>
          <p:spPr bwMode="auto">
            <a:xfrm>
              <a:off x="1198288" y="4445003"/>
              <a:ext cx="1224501" cy="404001"/>
            </a:xfrm>
            <a:prstGeom prst="rect">
              <a:avLst/>
            </a:prstGeom>
            <a:noFill/>
            <a:ln w="9525">
              <a:noFill/>
              <a:miter lim="800000"/>
              <a:headEnd/>
              <a:tailEnd/>
            </a:ln>
          </p:spPr>
          <p:txBody>
            <a:bodyPr>
              <a:spAutoFit/>
            </a:bodyPr>
            <a:lstStyle/>
            <a:p>
              <a:pPr algn="r"/>
              <a:r>
                <a:rPr lang="en-US" sz="2400">
                  <a:latin typeface="Calibri" pitchFamily="34" charset="0"/>
                </a:rPr>
                <a:t>Anchors</a:t>
              </a:r>
            </a:p>
          </p:txBody>
        </p:sp>
        <p:sp>
          <p:nvSpPr>
            <p:cNvPr id="19467" name="TextBox 6"/>
            <p:cNvSpPr txBox="1">
              <a:spLocks noChangeArrowheads="1"/>
            </p:cNvSpPr>
            <p:nvPr/>
          </p:nvSpPr>
          <p:spPr bwMode="auto">
            <a:xfrm>
              <a:off x="6670185" y="4438646"/>
              <a:ext cx="1447799" cy="727202"/>
            </a:xfrm>
            <a:prstGeom prst="rect">
              <a:avLst/>
            </a:prstGeom>
            <a:noFill/>
            <a:ln w="9525">
              <a:noFill/>
              <a:miter lim="800000"/>
              <a:headEnd/>
              <a:tailEnd/>
            </a:ln>
          </p:spPr>
          <p:txBody>
            <a:bodyPr>
              <a:spAutoFit/>
            </a:bodyPr>
            <a:lstStyle/>
            <a:p>
              <a:pPr algn="ctr"/>
              <a:r>
                <a:rPr lang="en-US" sz="2400" dirty="0" smtClean="0">
                  <a:latin typeface="Calibri" pitchFamily="34" charset="0"/>
                </a:rPr>
                <a:t>Nodes to Localize</a:t>
              </a:r>
              <a:endParaRPr lang="en-US" sz="2400" dirty="0">
                <a:latin typeface="Calibri" pitchFamily="34" charset="0"/>
              </a:endParaRPr>
            </a:p>
          </p:txBody>
        </p:sp>
        <p:cxnSp>
          <p:nvCxnSpPr>
            <p:cNvPr id="8" name="Straight Arrow Connector 7"/>
            <p:cNvCxnSpPr/>
            <p:nvPr/>
          </p:nvCxnSpPr>
          <p:spPr>
            <a:xfrm rot="16200000" flipH="1">
              <a:off x="2178257" y="5075219"/>
              <a:ext cx="997457" cy="58808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541273" y="4419039"/>
              <a:ext cx="887784" cy="14864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flipV="1">
              <a:off x="5182006" y="4801072"/>
              <a:ext cx="1676611" cy="22783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Group 12"/>
          <p:cNvGrpSpPr>
            <a:grpSpLocks/>
          </p:cNvGrpSpPr>
          <p:nvPr/>
        </p:nvGrpSpPr>
        <p:grpSpPr bwMode="auto">
          <a:xfrm>
            <a:off x="5018316" y="3719286"/>
            <a:ext cx="3352800" cy="1143000"/>
            <a:chOff x="4572000" y="4114800"/>
            <a:chExt cx="5105400" cy="1876425"/>
          </a:xfrm>
        </p:grpSpPr>
        <p:pic>
          <p:nvPicPr>
            <p:cNvPr id="19463" name="Picture 2"/>
            <p:cNvPicPr>
              <a:picLocks noChangeAspect="1" noChangeArrowheads="1"/>
            </p:cNvPicPr>
            <p:nvPr/>
          </p:nvPicPr>
          <p:blipFill>
            <a:blip r:embed="rId5" cstate="print"/>
            <a:srcRect/>
            <a:stretch>
              <a:fillRect/>
            </a:stretch>
          </p:blipFill>
          <p:spPr bwMode="auto">
            <a:xfrm>
              <a:off x="4572000" y="4724400"/>
              <a:ext cx="1409700" cy="695325"/>
            </a:xfrm>
            <a:prstGeom prst="rect">
              <a:avLst/>
            </a:prstGeom>
            <a:noFill/>
            <a:ln w="9525">
              <a:noFill/>
              <a:miter lim="800000"/>
              <a:headEnd/>
              <a:tailEnd/>
            </a:ln>
          </p:spPr>
        </p:pic>
        <p:pic>
          <p:nvPicPr>
            <p:cNvPr id="19464" name="Picture 3"/>
            <p:cNvPicPr>
              <a:picLocks noChangeAspect="1" noChangeArrowheads="1"/>
            </p:cNvPicPr>
            <p:nvPr/>
          </p:nvPicPr>
          <p:blipFill>
            <a:blip r:embed="rId6" cstate="print"/>
            <a:srcRect/>
            <a:stretch>
              <a:fillRect/>
            </a:stretch>
          </p:blipFill>
          <p:spPr bwMode="auto">
            <a:xfrm>
              <a:off x="6019800" y="4114800"/>
              <a:ext cx="3657600" cy="1876425"/>
            </a:xfrm>
            <a:prstGeom prst="rect">
              <a:avLst/>
            </a:prstGeom>
            <a:noFill/>
            <a:ln w="9525">
              <a:noFill/>
              <a:miter lim="800000"/>
              <a:headEnd/>
              <a:tailEnd/>
            </a:ln>
          </p:spPr>
        </p:pic>
      </p:grpSp>
      <p:pic>
        <p:nvPicPr>
          <p:cNvPr id="19462" name="Picture 5"/>
          <p:cNvPicPr>
            <a:picLocks noChangeAspect="1" noChangeArrowheads="1"/>
          </p:cNvPicPr>
          <p:nvPr/>
        </p:nvPicPr>
        <p:blipFill>
          <a:blip r:embed="rId7" cstate="print"/>
          <a:srcRect/>
          <a:stretch>
            <a:fillRect/>
          </a:stretch>
        </p:blipFill>
        <p:spPr bwMode="auto">
          <a:xfrm>
            <a:off x="1238250" y="5647872"/>
            <a:ext cx="6665913" cy="495300"/>
          </a:xfrm>
          <a:prstGeom prst="rect">
            <a:avLst/>
          </a:prstGeom>
          <a:noFill/>
          <a:ln w="9525">
            <a:noFill/>
            <a:miter lim="800000"/>
            <a:headEnd/>
            <a:tailEnd/>
          </a:ln>
        </p:spPr>
      </p:pic>
      <p:cxnSp>
        <p:nvCxnSpPr>
          <p:cNvPr id="15" name="Straight Arrow Connector 14"/>
          <p:cNvCxnSpPr/>
          <p:nvPr/>
        </p:nvCxnSpPr>
        <p:spPr bwMode="auto">
          <a:xfrm rot="10800000">
            <a:off x="4199628" y="1659149"/>
            <a:ext cx="2830901" cy="5750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bwMode="auto">
          <a:xfrm rot="10800000" flipV="1">
            <a:off x="5330853" y="1854678"/>
            <a:ext cx="1716928" cy="88852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bwMode="auto">
          <a:xfrm rot="10800000">
            <a:off x="5322499" y="1311215"/>
            <a:ext cx="1690777" cy="32780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Optimal Connectivity cont’d</a:t>
            </a:r>
            <a:endParaRPr lang="en-US" dirty="0"/>
          </a:p>
        </p:txBody>
      </p:sp>
      <p:grpSp>
        <p:nvGrpSpPr>
          <p:cNvPr id="4" name="Group 3"/>
          <p:cNvGrpSpPr/>
          <p:nvPr/>
        </p:nvGrpSpPr>
        <p:grpSpPr>
          <a:xfrm>
            <a:off x="76200" y="762000"/>
            <a:ext cx="4566605" cy="3430689"/>
            <a:chOff x="0" y="808458"/>
            <a:chExt cx="4566605" cy="3430689"/>
          </a:xfrm>
        </p:grpSpPr>
        <p:pic>
          <p:nvPicPr>
            <p:cNvPr id="5" name="Picture 2"/>
            <p:cNvPicPr>
              <a:picLocks noChangeAspect="1" noChangeArrowheads="1"/>
            </p:cNvPicPr>
            <p:nvPr/>
          </p:nvPicPr>
          <p:blipFill>
            <a:blip r:embed="rId4" cstate="print"/>
            <a:srcRect/>
            <a:stretch>
              <a:fillRect/>
            </a:stretch>
          </p:blipFill>
          <p:spPr bwMode="auto">
            <a:xfrm>
              <a:off x="0" y="820948"/>
              <a:ext cx="4566605" cy="3418199"/>
            </a:xfrm>
            <a:prstGeom prst="rect">
              <a:avLst/>
            </a:prstGeom>
            <a:noFill/>
            <a:ln w="9525">
              <a:noFill/>
              <a:miter lim="800000"/>
              <a:headEnd/>
              <a:tailEnd/>
            </a:ln>
            <a:effectLst/>
          </p:spPr>
        </p:pic>
        <p:pic>
          <p:nvPicPr>
            <p:cNvPr id="6" name="Picture 2"/>
            <p:cNvPicPr>
              <a:picLocks noChangeAspect="1" noChangeArrowheads="1"/>
            </p:cNvPicPr>
            <p:nvPr/>
          </p:nvPicPr>
          <p:blipFill>
            <a:blip r:embed="rId5" cstate="print"/>
            <a:srcRect/>
            <a:stretch>
              <a:fillRect/>
            </a:stretch>
          </p:blipFill>
          <p:spPr bwMode="auto">
            <a:xfrm>
              <a:off x="1245078" y="808458"/>
              <a:ext cx="600075" cy="295275"/>
            </a:xfrm>
            <a:prstGeom prst="rect">
              <a:avLst/>
            </a:prstGeom>
            <a:noFill/>
            <a:ln w="9525">
              <a:noFill/>
              <a:miter lim="800000"/>
              <a:headEnd/>
              <a:tailEnd/>
            </a:ln>
          </p:spPr>
        </p:pic>
      </p:grpSp>
      <p:pic>
        <p:nvPicPr>
          <p:cNvPr id="7" name="Picture 2"/>
          <p:cNvPicPr>
            <a:picLocks noChangeAspect="1" noChangeArrowheads="1"/>
          </p:cNvPicPr>
          <p:nvPr/>
        </p:nvPicPr>
        <p:blipFill>
          <a:blip r:embed="rId6" cstate="print"/>
          <a:srcRect r="50000" b="10304"/>
          <a:stretch>
            <a:fillRect/>
          </a:stretch>
        </p:blipFill>
        <p:spPr bwMode="auto">
          <a:xfrm>
            <a:off x="5105400" y="762000"/>
            <a:ext cx="3813334" cy="2803137"/>
          </a:xfrm>
          <a:prstGeom prst="rect">
            <a:avLst/>
          </a:prstGeom>
          <a:noFill/>
          <a:ln w="9525">
            <a:noFill/>
            <a:miter lim="800000"/>
            <a:headEnd/>
            <a:tailEnd/>
          </a:ln>
          <a:effectLst/>
        </p:spPr>
      </p:pic>
      <p:pic>
        <p:nvPicPr>
          <p:cNvPr id="8" name="Picture 2"/>
          <p:cNvPicPr>
            <a:picLocks noChangeAspect="1" noChangeArrowheads="1"/>
          </p:cNvPicPr>
          <p:nvPr/>
        </p:nvPicPr>
        <p:blipFill>
          <a:blip r:embed="rId6" cstate="print">
            <a:clrChange>
              <a:clrFrom>
                <a:srgbClr val="FFFFFF"/>
              </a:clrFrom>
              <a:clrTo>
                <a:srgbClr val="FFFFFF">
                  <a:alpha val="0"/>
                </a:srgbClr>
              </a:clrTo>
            </a:clrChange>
          </a:blip>
          <a:srcRect l="50106" b="10011"/>
          <a:stretch>
            <a:fillRect/>
          </a:stretch>
        </p:blipFill>
        <p:spPr bwMode="auto">
          <a:xfrm>
            <a:off x="5080958" y="3657600"/>
            <a:ext cx="3787995" cy="2812294"/>
          </a:xfrm>
          <a:prstGeom prst="rect">
            <a:avLst/>
          </a:prstGeom>
          <a:noFill/>
          <a:ln w="9525">
            <a:noFill/>
            <a:miter lim="800000"/>
            <a:headEnd/>
            <a:tailEnd/>
          </a:ln>
          <a:effectLst/>
        </p:spPr>
      </p:pic>
      <p:sp>
        <p:nvSpPr>
          <p:cNvPr id="10" name="TextBox 9"/>
          <p:cNvSpPr txBox="1"/>
          <p:nvPr/>
        </p:nvSpPr>
        <p:spPr>
          <a:xfrm>
            <a:off x="685800" y="4438471"/>
            <a:ext cx="3611399" cy="1200329"/>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spAutoFit/>
          </a:bodyPr>
          <a:lstStyle/>
          <a:p>
            <a:pPr indent="-342900" algn="ctr">
              <a:spcAft>
                <a:spcPts val="1200"/>
              </a:spcAft>
              <a:defRPr/>
            </a:pPr>
            <a:r>
              <a:rPr lang="en-US" sz="2400" dirty="0" smtClean="0"/>
              <a:t>Trade-off between number of measurements and their quality</a:t>
            </a:r>
            <a:endParaRPr lang="en-US" sz="2400" b="1" dirty="0" smtClean="0">
              <a:solidFill>
                <a:schemeClr val="bg1"/>
              </a:solidFill>
              <a:latin typeface="Arial" pitchFamily="34" charset="0"/>
            </a:endParaRPr>
          </a:p>
        </p:txBody>
      </p:sp>
      <p:sp>
        <p:nvSpPr>
          <p:cNvPr id="12" name="Freeform 11"/>
          <p:cNvSpPr/>
          <p:nvPr/>
        </p:nvSpPr>
        <p:spPr>
          <a:xfrm>
            <a:off x="823523" y="1147313"/>
            <a:ext cx="70449" cy="1069676"/>
          </a:xfrm>
          <a:custGeom>
            <a:avLst/>
            <a:gdLst>
              <a:gd name="connsiteX0" fmla="*/ 70449 w 70449"/>
              <a:gd name="connsiteY0" fmla="*/ 1069676 h 1069676"/>
              <a:gd name="connsiteX1" fmla="*/ 10064 w 70449"/>
              <a:gd name="connsiteY1" fmla="*/ 776378 h 1069676"/>
              <a:gd name="connsiteX2" fmla="*/ 10064 w 70449"/>
              <a:gd name="connsiteY2" fmla="*/ 0 h 1069676"/>
              <a:gd name="connsiteX3" fmla="*/ 10064 w 70449"/>
              <a:gd name="connsiteY3" fmla="*/ 0 h 1069676"/>
            </a:gdLst>
            <a:ahLst/>
            <a:cxnLst>
              <a:cxn ang="0">
                <a:pos x="connsiteX0" y="connsiteY0"/>
              </a:cxn>
              <a:cxn ang="0">
                <a:pos x="connsiteX1" y="connsiteY1"/>
              </a:cxn>
              <a:cxn ang="0">
                <a:pos x="connsiteX2" y="connsiteY2"/>
              </a:cxn>
              <a:cxn ang="0">
                <a:pos x="connsiteX3" y="connsiteY3"/>
              </a:cxn>
            </a:cxnLst>
            <a:rect l="l" t="t" r="r" b="b"/>
            <a:pathLst>
              <a:path w="70449" h="1069676">
                <a:moveTo>
                  <a:pt x="70449" y="1069676"/>
                </a:moveTo>
                <a:cubicBezTo>
                  <a:pt x="45288" y="1012166"/>
                  <a:pt x="20128" y="954657"/>
                  <a:pt x="10064" y="776378"/>
                </a:cubicBezTo>
                <a:cubicBezTo>
                  <a:pt x="0" y="598099"/>
                  <a:pt x="10064" y="0"/>
                  <a:pt x="10064" y="0"/>
                </a:cubicBezTo>
                <a:lnTo>
                  <a:pt x="10064" y="0"/>
                </a:lnTo>
              </a:path>
            </a:pathLst>
          </a:custGeom>
          <a:ln w="28575">
            <a:solidFill>
              <a:srgbClr val="0066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fontAlgn="auto">
              <a:spcAft>
                <a:spcPts val="0"/>
              </a:spcAft>
              <a:defRPr/>
            </a:pPr>
            <a:r>
              <a:rPr lang="en-US" dirty="0" smtClean="0"/>
              <a:t>CRB for 2D Network</a:t>
            </a:r>
            <a:endParaRPr lang="en-US" dirty="0"/>
          </a:p>
        </p:txBody>
      </p:sp>
      <p:pic>
        <p:nvPicPr>
          <p:cNvPr id="20483" name="Picture 3"/>
          <p:cNvPicPr>
            <a:picLocks noChangeAspect="1" noChangeArrowheads="1"/>
          </p:cNvPicPr>
          <p:nvPr/>
        </p:nvPicPr>
        <p:blipFill>
          <a:blip r:embed="rId4" cstate="print"/>
          <a:srcRect l="45941"/>
          <a:stretch>
            <a:fillRect/>
          </a:stretch>
        </p:blipFill>
        <p:spPr bwMode="auto">
          <a:xfrm>
            <a:off x="3986150" y="995363"/>
            <a:ext cx="4756150" cy="3648075"/>
          </a:xfrm>
          <a:prstGeom prst="rect">
            <a:avLst/>
          </a:prstGeom>
          <a:noFill/>
          <a:ln w="9525">
            <a:noFill/>
            <a:miter lim="800000"/>
            <a:headEnd/>
            <a:tailEnd/>
          </a:ln>
        </p:spPr>
      </p:pic>
      <p:pic>
        <p:nvPicPr>
          <p:cNvPr id="4098" name="Picture 2"/>
          <p:cNvPicPr>
            <a:picLocks noChangeAspect="1" noChangeArrowheads="1"/>
          </p:cNvPicPr>
          <p:nvPr/>
        </p:nvPicPr>
        <p:blipFill>
          <a:blip r:embed="rId5" cstate="print"/>
          <a:srcRect l="5801" t="5603" b="12885"/>
          <a:stretch>
            <a:fillRect/>
          </a:stretch>
        </p:blipFill>
        <p:spPr bwMode="auto">
          <a:xfrm>
            <a:off x="4513922" y="1211263"/>
            <a:ext cx="4435475" cy="2979737"/>
          </a:xfrm>
          <a:prstGeom prst="rect">
            <a:avLst/>
          </a:prstGeom>
          <a:noFill/>
          <a:ln w="9525">
            <a:noFill/>
            <a:miter lim="800000"/>
            <a:headEnd/>
            <a:tailEnd/>
          </a:ln>
        </p:spPr>
      </p:pic>
      <p:pic>
        <p:nvPicPr>
          <p:cNvPr id="20485" name="Picture 3"/>
          <p:cNvPicPr>
            <a:picLocks noChangeAspect="1" noChangeArrowheads="1"/>
          </p:cNvPicPr>
          <p:nvPr/>
        </p:nvPicPr>
        <p:blipFill>
          <a:blip r:embed="rId4" cstate="print"/>
          <a:srcRect r="56496"/>
          <a:stretch>
            <a:fillRect/>
          </a:stretch>
        </p:blipFill>
        <p:spPr bwMode="auto">
          <a:xfrm>
            <a:off x="358775" y="971550"/>
            <a:ext cx="3827463" cy="36480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4098"/>
                                        </p:tgtEl>
                                      </p:cBhvr>
                                    </p:animEffect>
                                    <p:set>
                                      <p:cBhvr>
                                        <p:cTn id="7" dur="1" fill="hold">
                                          <p:stCondLst>
                                            <p:cond delay="9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CRB for 3D Network</a:t>
            </a:r>
            <a:endParaRPr lang="en-US" dirty="0"/>
          </a:p>
        </p:txBody>
      </p:sp>
      <p:pic>
        <p:nvPicPr>
          <p:cNvPr id="21507" name="Picture 2"/>
          <p:cNvPicPr>
            <a:picLocks noChangeAspect="1" noChangeArrowheads="1"/>
          </p:cNvPicPr>
          <p:nvPr/>
        </p:nvPicPr>
        <p:blipFill>
          <a:blip r:embed="rId4" cstate="print"/>
          <a:srcRect/>
          <a:stretch>
            <a:fillRect/>
          </a:stretch>
        </p:blipFill>
        <p:spPr bwMode="auto">
          <a:xfrm>
            <a:off x="357188" y="1176338"/>
            <a:ext cx="3752850" cy="3076575"/>
          </a:xfrm>
          <a:prstGeom prst="rect">
            <a:avLst/>
          </a:prstGeom>
          <a:noFill/>
          <a:ln w="9525">
            <a:noFill/>
            <a:miter lim="800000"/>
            <a:headEnd/>
            <a:tailEnd/>
          </a:ln>
        </p:spPr>
      </p:pic>
      <p:pic>
        <p:nvPicPr>
          <p:cNvPr id="21508" name="Picture 3"/>
          <p:cNvPicPr>
            <a:picLocks noChangeAspect="1" noChangeArrowheads="1"/>
          </p:cNvPicPr>
          <p:nvPr/>
        </p:nvPicPr>
        <p:blipFill>
          <a:blip r:embed="rId5" cstate="print"/>
          <a:srcRect/>
          <a:stretch>
            <a:fillRect/>
          </a:stretch>
        </p:blipFill>
        <p:spPr bwMode="auto">
          <a:xfrm>
            <a:off x="4214813" y="1004888"/>
            <a:ext cx="4514850" cy="3638550"/>
          </a:xfrm>
          <a:prstGeom prst="rect">
            <a:avLst/>
          </a:prstGeom>
          <a:noFill/>
          <a:ln w="9525">
            <a:noFill/>
            <a:miter lim="800000"/>
            <a:headEnd/>
            <a:tailEnd/>
          </a:ln>
        </p:spPr>
      </p:pic>
      <p:pic>
        <p:nvPicPr>
          <p:cNvPr id="5124" name="Picture 4"/>
          <p:cNvPicPr>
            <a:picLocks noChangeAspect="1" noChangeArrowheads="1"/>
          </p:cNvPicPr>
          <p:nvPr/>
        </p:nvPicPr>
        <p:blipFill>
          <a:blip r:embed="rId6" cstate="print"/>
          <a:srcRect/>
          <a:stretch>
            <a:fillRect/>
          </a:stretch>
        </p:blipFill>
        <p:spPr bwMode="auto">
          <a:xfrm>
            <a:off x="4543425" y="1309688"/>
            <a:ext cx="4105275" cy="27781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5124"/>
                                        </p:tgtEl>
                                      </p:cBhvr>
                                    </p:animEffect>
                                    <p:set>
                                      <p:cBhvr>
                                        <p:cTn id="7" dur="1" fill="hold">
                                          <p:stCondLst>
                                            <p:cond delay="999"/>
                                          </p:stCondLst>
                                        </p:cTn>
                                        <p:tgtEl>
                                          <p:spTgt spid="51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Optimal Connectivity cont’d</a:t>
            </a:r>
            <a:endParaRPr lang="en-US" dirty="0"/>
          </a:p>
        </p:txBody>
      </p:sp>
      <p:sp>
        <p:nvSpPr>
          <p:cNvPr id="15" name="Content Placeholder 14"/>
          <p:cNvSpPr>
            <a:spLocks noGrp="1"/>
          </p:cNvSpPr>
          <p:nvPr>
            <p:ph idx="1"/>
          </p:nvPr>
        </p:nvSpPr>
        <p:spPr>
          <a:xfrm>
            <a:off x="228600" y="4572000"/>
            <a:ext cx="8686800" cy="1600200"/>
          </a:xfrm>
        </p:spPr>
        <p:txBody>
          <a:bodyPr>
            <a:normAutofit/>
          </a:bodyPr>
          <a:lstStyle/>
          <a:p>
            <a:r>
              <a:rPr lang="en-US" sz="2800" b="1" dirty="0" smtClean="0"/>
              <a:t>Run-time:</a:t>
            </a:r>
            <a:r>
              <a:rPr lang="en-US" sz="2800" dirty="0" smtClean="0"/>
              <a:t> adjust the quantization threshold</a:t>
            </a:r>
          </a:p>
          <a:p>
            <a:r>
              <a:rPr lang="en-US" sz="2800" b="1" dirty="0" smtClean="0"/>
              <a:t>Design-time:</a:t>
            </a:r>
            <a:r>
              <a:rPr lang="en-US" sz="2800" dirty="0" smtClean="0"/>
              <a:t> plan for networks with a connectivity suitable for range-free loc. (e.g. Bluetooth, RFID’s).</a:t>
            </a:r>
            <a:endParaRPr lang="en-US" sz="2800" dirty="0"/>
          </a:p>
        </p:txBody>
      </p:sp>
      <p:grpSp>
        <p:nvGrpSpPr>
          <p:cNvPr id="14" name="Group 13"/>
          <p:cNvGrpSpPr/>
          <p:nvPr/>
        </p:nvGrpSpPr>
        <p:grpSpPr>
          <a:xfrm>
            <a:off x="2278695" y="914400"/>
            <a:ext cx="4566605" cy="3430689"/>
            <a:chOff x="0" y="808458"/>
            <a:chExt cx="4566605" cy="3430689"/>
          </a:xfrm>
        </p:grpSpPr>
        <p:pic>
          <p:nvPicPr>
            <p:cNvPr id="4098" name="Picture 2"/>
            <p:cNvPicPr>
              <a:picLocks noChangeAspect="1" noChangeArrowheads="1"/>
            </p:cNvPicPr>
            <p:nvPr/>
          </p:nvPicPr>
          <p:blipFill>
            <a:blip r:embed="rId3" cstate="print"/>
            <a:srcRect/>
            <a:stretch>
              <a:fillRect/>
            </a:stretch>
          </p:blipFill>
          <p:spPr bwMode="auto">
            <a:xfrm>
              <a:off x="0" y="820948"/>
              <a:ext cx="4566605" cy="3418199"/>
            </a:xfrm>
            <a:prstGeom prst="rect">
              <a:avLst/>
            </a:prstGeom>
            <a:noFill/>
            <a:ln w="9525">
              <a:noFill/>
              <a:miter lim="800000"/>
              <a:headEnd/>
              <a:tailEnd/>
            </a:ln>
            <a:effectLst/>
          </p:spPr>
        </p:pic>
        <p:pic>
          <p:nvPicPr>
            <p:cNvPr id="32770" name="Picture 2"/>
            <p:cNvPicPr>
              <a:picLocks noChangeAspect="1" noChangeArrowheads="1"/>
            </p:cNvPicPr>
            <p:nvPr/>
          </p:nvPicPr>
          <p:blipFill>
            <a:blip r:embed="rId4" cstate="print"/>
            <a:srcRect/>
            <a:stretch>
              <a:fillRect/>
            </a:stretch>
          </p:blipFill>
          <p:spPr bwMode="auto">
            <a:xfrm>
              <a:off x="1245078" y="808458"/>
              <a:ext cx="600075" cy="295275"/>
            </a:xfrm>
            <a:prstGeom prst="rect">
              <a:avLst/>
            </a:prstGeom>
            <a:noFill/>
            <a:ln w="9525">
              <a:noFill/>
              <a:miter lim="800000"/>
              <a:headEnd/>
              <a:tailEnd/>
            </a:ln>
          </p:spPr>
        </p:pic>
      </p:grpSp>
      <p:sp>
        <p:nvSpPr>
          <p:cNvPr id="16" name="TextBox 15"/>
          <p:cNvSpPr txBox="1"/>
          <p:nvPr/>
        </p:nvSpPr>
        <p:spPr>
          <a:xfrm>
            <a:off x="5151601" y="3154740"/>
            <a:ext cx="3611399" cy="156966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indent="-342900" algn="ctr">
              <a:spcAft>
                <a:spcPts val="1200"/>
              </a:spcAft>
              <a:defRPr/>
            </a:pPr>
            <a:r>
              <a:rPr lang="en-US" sz="2400" dirty="0" smtClean="0"/>
              <a:t>Problem: we cannot compute the CRB at runtime. It requires the </a:t>
            </a:r>
            <a:r>
              <a:rPr lang="en-US" sz="2400" b="1" dirty="0" smtClean="0"/>
              <a:t>node positions</a:t>
            </a:r>
            <a:endParaRPr lang="en-US" sz="2400" b="1" dirty="0" smtClean="0">
              <a:solidFill>
                <a:schemeClr val="bg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Application Parameter Effects on OC</a:t>
            </a:r>
            <a:endParaRPr lang="en-US" dirty="0"/>
          </a:p>
        </p:txBody>
      </p:sp>
      <p:sp>
        <p:nvSpPr>
          <p:cNvPr id="10" name="TextBox 9"/>
          <p:cNvSpPr txBox="1"/>
          <p:nvPr/>
        </p:nvSpPr>
        <p:spPr>
          <a:xfrm>
            <a:off x="228600" y="990600"/>
            <a:ext cx="8642350" cy="954107"/>
          </a:xfrm>
          <a:prstGeom prst="rect">
            <a:avLst/>
          </a:prstGeom>
          <a:noFill/>
        </p:spPr>
        <p:txBody>
          <a:bodyPr wrap="square" rtlCol="0">
            <a:spAutoFit/>
          </a:bodyPr>
          <a:lstStyle/>
          <a:p>
            <a:r>
              <a:rPr lang="en-US" sz="2800" dirty="0" smtClean="0"/>
              <a:t>To approximate the Optimal Connectivity value we need to understand what application parameters affect it.</a:t>
            </a:r>
            <a:endParaRPr lang="en-US" sz="2800" dirty="0"/>
          </a:p>
        </p:txBody>
      </p:sp>
      <p:pic>
        <p:nvPicPr>
          <p:cNvPr id="56323" name="Picture 3"/>
          <p:cNvPicPr>
            <a:picLocks noChangeAspect="1" noChangeArrowheads="1"/>
          </p:cNvPicPr>
          <p:nvPr/>
        </p:nvPicPr>
        <p:blipFill>
          <a:blip r:embed="rId4" cstate="print"/>
          <a:srcRect/>
          <a:stretch>
            <a:fillRect/>
          </a:stretch>
        </p:blipFill>
        <p:spPr bwMode="auto">
          <a:xfrm>
            <a:off x="4453890" y="2500789"/>
            <a:ext cx="4566285" cy="3290411"/>
          </a:xfrm>
          <a:prstGeom prst="rect">
            <a:avLst/>
          </a:prstGeom>
          <a:noFill/>
          <a:ln w="9525">
            <a:noFill/>
            <a:miter lim="800000"/>
            <a:headEnd/>
            <a:tailEnd/>
          </a:ln>
        </p:spPr>
      </p:pic>
      <p:pic>
        <p:nvPicPr>
          <p:cNvPr id="56324" name="Picture 4"/>
          <p:cNvPicPr>
            <a:picLocks noChangeAspect="1" noChangeArrowheads="1"/>
          </p:cNvPicPr>
          <p:nvPr/>
        </p:nvPicPr>
        <p:blipFill>
          <a:blip r:embed="rId5" cstate="print"/>
          <a:srcRect/>
          <a:stretch>
            <a:fillRect/>
          </a:stretch>
        </p:blipFill>
        <p:spPr bwMode="auto">
          <a:xfrm>
            <a:off x="4448175" y="2438400"/>
            <a:ext cx="4548188" cy="3390900"/>
          </a:xfrm>
          <a:prstGeom prst="rect">
            <a:avLst/>
          </a:prstGeom>
          <a:noFill/>
          <a:ln w="9525">
            <a:noFill/>
            <a:miter lim="800000"/>
            <a:headEnd/>
            <a:tailEnd/>
          </a:ln>
        </p:spPr>
      </p:pic>
      <p:pic>
        <p:nvPicPr>
          <p:cNvPr id="56325" name="Picture 5"/>
          <p:cNvPicPr>
            <a:picLocks noChangeAspect="1" noChangeArrowheads="1"/>
          </p:cNvPicPr>
          <p:nvPr/>
        </p:nvPicPr>
        <p:blipFill>
          <a:blip r:embed="rId6" cstate="print"/>
          <a:srcRect/>
          <a:stretch>
            <a:fillRect/>
          </a:stretch>
        </p:blipFill>
        <p:spPr bwMode="auto">
          <a:xfrm>
            <a:off x="4448175" y="2440781"/>
            <a:ext cx="4614863" cy="3462338"/>
          </a:xfrm>
          <a:prstGeom prst="rect">
            <a:avLst/>
          </a:prstGeom>
          <a:noFill/>
          <a:ln w="9525">
            <a:noFill/>
            <a:miter lim="800000"/>
            <a:headEnd/>
            <a:tailEnd/>
          </a:ln>
        </p:spPr>
      </p:pic>
      <p:pic>
        <p:nvPicPr>
          <p:cNvPr id="56326" name="Picture 6"/>
          <p:cNvPicPr>
            <a:picLocks noChangeAspect="1" noChangeArrowheads="1"/>
          </p:cNvPicPr>
          <p:nvPr/>
        </p:nvPicPr>
        <p:blipFill>
          <a:blip r:embed="rId7" cstate="print"/>
          <a:srcRect/>
          <a:stretch>
            <a:fillRect/>
          </a:stretch>
        </p:blipFill>
        <p:spPr bwMode="auto">
          <a:xfrm>
            <a:off x="4581525" y="2438400"/>
            <a:ext cx="4524375" cy="3486150"/>
          </a:xfrm>
          <a:prstGeom prst="rect">
            <a:avLst/>
          </a:prstGeom>
          <a:noFill/>
          <a:ln w="9525">
            <a:noFill/>
            <a:miter lim="800000"/>
            <a:headEnd/>
            <a:tailEnd/>
          </a:ln>
        </p:spPr>
      </p:pic>
      <p:pic>
        <p:nvPicPr>
          <p:cNvPr id="56327" name="Picture 7"/>
          <p:cNvPicPr>
            <a:picLocks noChangeAspect="1" noChangeArrowheads="1"/>
          </p:cNvPicPr>
          <p:nvPr/>
        </p:nvPicPr>
        <p:blipFill>
          <a:blip r:embed="rId8" cstate="print"/>
          <a:srcRect/>
          <a:stretch>
            <a:fillRect/>
          </a:stretch>
        </p:blipFill>
        <p:spPr bwMode="auto">
          <a:xfrm>
            <a:off x="4457700" y="2428875"/>
            <a:ext cx="4567238" cy="3509963"/>
          </a:xfrm>
          <a:prstGeom prst="rect">
            <a:avLst/>
          </a:prstGeom>
          <a:noFill/>
          <a:ln w="9525">
            <a:noFill/>
            <a:miter lim="800000"/>
            <a:headEnd/>
            <a:tailEnd/>
          </a:ln>
        </p:spPr>
      </p:pic>
      <p:graphicFrame>
        <p:nvGraphicFramePr>
          <p:cNvPr id="16" name="Table 15"/>
          <p:cNvGraphicFramePr>
            <a:graphicFrameLocks noGrp="1"/>
          </p:cNvGraphicFramePr>
          <p:nvPr/>
        </p:nvGraphicFramePr>
        <p:xfrm>
          <a:off x="228600" y="2768600"/>
          <a:ext cx="4191000" cy="2575560"/>
        </p:xfrm>
        <a:graphic>
          <a:graphicData uri="http://schemas.openxmlformats.org/drawingml/2006/table">
            <a:tbl>
              <a:tblPr firstRow="1" bandRow="1">
                <a:tableStyleId>{B301B821-A1FF-4177-AEE7-76D212191A09}</a:tableStyleId>
              </a:tblPr>
              <a:tblGrid>
                <a:gridCol w="2793998"/>
                <a:gridCol w="698502"/>
                <a:gridCol w="698500"/>
              </a:tblGrid>
              <a:tr h="502920">
                <a:tc>
                  <a:txBody>
                    <a:bodyPr/>
                    <a:lstStyle/>
                    <a:p>
                      <a:r>
                        <a:rPr lang="en-US" sz="2400" dirty="0" smtClean="0"/>
                        <a:t>Parameter</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Yes</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No</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Network Size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Propagation Model</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Coordinate Scaling</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b="1" kern="1200" cap="none"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Number of Anchors</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7" name="Rectangle 16"/>
          <p:cNvSpPr/>
          <p:nvPr/>
        </p:nvSpPr>
        <p:spPr>
          <a:xfrm rot="10800000" flipV="1">
            <a:off x="3065253" y="3227169"/>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
        <p:nvSpPr>
          <p:cNvPr id="18" name="Rectangle 17"/>
          <p:cNvSpPr/>
          <p:nvPr/>
        </p:nvSpPr>
        <p:spPr>
          <a:xfrm rot="10800000" flipV="1">
            <a:off x="3751052" y="3709769"/>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
        <p:nvSpPr>
          <p:cNvPr id="19" name="Rectangle 18"/>
          <p:cNvSpPr/>
          <p:nvPr/>
        </p:nvSpPr>
        <p:spPr>
          <a:xfrm rot="10800000" flipV="1">
            <a:off x="3751052" y="4230469"/>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
        <p:nvSpPr>
          <p:cNvPr id="20" name="Rectangle 19"/>
          <p:cNvSpPr/>
          <p:nvPr/>
        </p:nvSpPr>
        <p:spPr>
          <a:xfrm rot="10800000" flipV="1">
            <a:off x="3751052" y="4751168"/>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6324"/>
                                        </p:tgtEl>
                                        <p:attrNameLst>
                                          <p:attrName>style.visibility</p:attrName>
                                        </p:attrNameLst>
                                      </p:cBhvr>
                                      <p:to>
                                        <p:strVal val="visible"/>
                                      </p:to>
                                    </p:set>
                                    <p:animEffect transition="in" filter="fade">
                                      <p:cBhvr>
                                        <p:cTn id="9" dur="500"/>
                                        <p:tgtEl>
                                          <p:spTgt spid="5632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56325"/>
                                        </p:tgtEl>
                                        <p:attrNameLst>
                                          <p:attrName>style.visibility</p:attrName>
                                        </p:attrNameLst>
                                      </p:cBhvr>
                                      <p:to>
                                        <p:strVal val="visible"/>
                                      </p:to>
                                    </p:set>
                                    <p:animEffect transition="in" filter="fade">
                                      <p:cBhvr>
                                        <p:cTn id="16" dur="500"/>
                                        <p:tgtEl>
                                          <p:spTgt spid="5632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56326"/>
                                        </p:tgtEl>
                                        <p:attrNameLst>
                                          <p:attrName>style.visibility</p:attrName>
                                        </p:attrNameLst>
                                      </p:cBhvr>
                                      <p:to>
                                        <p:strVal val="visible"/>
                                      </p:to>
                                    </p:set>
                                    <p:animEffect transition="in" filter="fade">
                                      <p:cBhvr>
                                        <p:cTn id="23" dur="500"/>
                                        <p:tgtEl>
                                          <p:spTgt spid="5632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par>
                                <p:cTn id="28" presetID="10" presetClass="entr" presetSubtype="0" fill="hold" nodeType="withEffect">
                                  <p:stCondLst>
                                    <p:cond delay="0"/>
                                  </p:stCondLst>
                                  <p:childTnLst>
                                    <p:set>
                                      <p:cBhvr>
                                        <p:cTn id="29" dur="1" fill="hold">
                                          <p:stCondLst>
                                            <p:cond delay="0"/>
                                          </p:stCondLst>
                                        </p:cTn>
                                        <p:tgtEl>
                                          <p:spTgt spid="56327"/>
                                        </p:tgtEl>
                                        <p:attrNameLst>
                                          <p:attrName>style.visibility</p:attrName>
                                        </p:attrNameLst>
                                      </p:cBhvr>
                                      <p:to>
                                        <p:strVal val="visible"/>
                                      </p:to>
                                    </p:set>
                                    <p:animEffect transition="in" filter="fade">
                                      <p:cBhvr>
                                        <p:cTn id="30" dur="500"/>
                                        <p:tgtEl>
                                          <p:spTgt spid="56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Approximation</a:t>
            </a:r>
            <a:endParaRPr lang="en-US" dirty="0"/>
          </a:p>
        </p:txBody>
      </p:sp>
      <p:sp>
        <p:nvSpPr>
          <p:cNvPr id="4" name="TextBox 3"/>
          <p:cNvSpPr txBox="1"/>
          <p:nvPr/>
        </p:nvSpPr>
        <p:spPr>
          <a:xfrm>
            <a:off x="152400" y="990600"/>
            <a:ext cx="8740775" cy="1815882"/>
          </a:xfrm>
          <a:prstGeom prst="rect">
            <a:avLst/>
          </a:prstGeom>
          <a:noFill/>
        </p:spPr>
        <p:txBody>
          <a:bodyPr wrap="square" rtlCol="0">
            <a:spAutoFit/>
          </a:bodyPr>
          <a:lstStyle/>
          <a:p>
            <a:r>
              <a:rPr lang="en-US" sz="2800" dirty="0" smtClean="0"/>
              <a:t>Approximations for 2D and 3D topologies are obtained computing the OC values for about 500 random topologies with four anchor nodes deployed in an area with side = 50m.</a:t>
            </a:r>
            <a:endParaRPr lang="en-US" sz="2800" dirty="0"/>
          </a:p>
        </p:txBody>
      </p:sp>
      <p:pic>
        <p:nvPicPr>
          <p:cNvPr id="57346" name="Picture 2"/>
          <p:cNvPicPr>
            <a:picLocks noChangeAspect="1" noChangeArrowheads="1"/>
          </p:cNvPicPr>
          <p:nvPr/>
        </p:nvPicPr>
        <p:blipFill>
          <a:blip r:embed="rId3" cstate="print"/>
          <a:srcRect/>
          <a:stretch>
            <a:fillRect/>
          </a:stretch>
        </p:blipFill>
        <p:spPr bwMode="auto">
          <a:xfrm>
            <a:off x="291624" y="2892268"/>
            <a:ext cx="4153376" cy="3043238"/>
          </a:xfrm>
          <a:prstGeom prst="rect">
            <a:avLst/>
          </a:prstGeom>
          <a:noFill/>
          <a:ln w="9525">
            <a:noFill/>
            <a:miter lim="800000"/>
            <a:headEnd/>
            <a:tailEnd/>
          </a:ln>
        </p:spPr>
      </p:pic>
      <p:pic>
        <p:nvPicPr>
          <p:cNvPr id="57347"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13116" y="2887504"/>
            <a:ext cx="4213384" cy="30560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8600" y="0"/>
            <a:ext cx="8686800" cy="685800"/>
          </a:xfrm>
        </p:spPr>
        <p:txBody>
          <a:bodyPr>
            <a:normAutofit fontScale="90000"/>
          </a:bodyPr>
          <a:lstStyle/>
          <a:p>
            <a:pPr eaLnBrk="1" hangingPunct="1"/>
            <a:r>
              <a:rPr lang="en-US" dirty="0" smtClean="0"/>
              <a:t>Local Positioning Systems</a:t>
            </a:r>
          </a:p>
        </p:txBody>
      </p:sp>
      <p:grpSp>
        <p:nvGrpSpPr>
          <p:cNvPr id="2" name="Group 3"/>
          <p:cNvGrpSpPr>
            <a:grpSpLocks/>
          </p:cNvGrpSpPr>
          <p:nvPr/>
        </p:nvGrpSpPr>
        <p:grpSpPr bwMode="auto">
          <a:xfrm>
            <a:off x="2142621" y="1771590"/>
            <a:ext cx="4821237" cy="3852863"/>
            <a:chOff x="1627" y="592"/>
            <a:chExt cx="2311" cy="2028"/>
          </a:xfrm>
        </p:grpSpPr>
        <p:sp>
          <p:nvSpPr>
            <p:cNvPr id="16408" name="Line 4"/>
            <p:cNvSpPr>
              <a:spLocks noChangeShapeType="1"/>
            </p:cNvSpPr>
            <p:nvPr/>
          </p:nvSpPr>
          <p:spPr bwMode="auto">
            <a:xfrm flipV="1">
              <a:off x="2271" y="596"/>
              <a:ext cx="0" cy="2016"/>
            </a:xfrm>
            <a:prstGeom prst="line">
              <a:avLst/>
            </a:prstGeom>
            <a:noFill/>
            <a:ln w="38100">
              <a:solidFill>
                <a:schemeClr val="tx1">
                  <a:lumMod val="50000"/>
                  <a:lumOff val="50000"/>
                </a:schemeClr>
              </a:solidFill>
              <a:round/>
              <a:headEnd/>
              <a:tailEnd/>
            </a:ln>
          </p:spPr>
          <p:txBody>
            <a:bodyPr/>
            <a:lstStyle/>
            <a:p>
              <a:endParaRPr lang="en-US"/>
            </a:p>
          </p:txBody>
        </p:sp>
        <p:sp>
          <p:nvSpPr>
            <p:cNvPr id="16409" name="Line 5"/>
            <p:cNvSpPr>
              <a:spLocks noChangeShapeType="1"/>
            </p:cNvSpPr>
            <p:nvPr/>
          </p:nvSpPr>
          <p:spPr bwMode="auto">
            <a:xfrm>
              <a:off x="1824" y="601"/>
              <a:ext cx="1104" cy="0"/>
            </a:xfrm>
            <a:prstGeom prst="line">
              <a:avLst/>
            </a:prstGeom>
            <a:noFill/>
            <a:ln w="38100">
              <a:solidFill>
                <a:schemeClr val="tx1">
                  <a:lumMod val="50000"/>
                  <a:lumOff val="50000"/>
                </a:schemeClr>
              </a:solidFill>
              <a:round/>
              <a:headEnd/>
              <a:tailEnd/>
            </a:ln>
          </p:spPr>
          <p:txBody>
            <a:bodyPr/>
            <a:lstStyle/>
            <a:p>
              <a:endParaRPr lang="en-US"/>
            </a:p>
          </p:txBody>
        </p:sp>
        <p:sp>
          <p:nvSpPr>
            <p:cNvPr id="16410" name="Line 6"/>
            <p:cNvSpPr>
              <a:spLocks noChangeShapeType="1"/>
            </p:cNvSpPr>
            <p:nvPr/>
          </p:nvSpPr>
          <p:spPr bwMode="auto">
            <a:xfrm flipV="1">
              <a:off x="1833" y="597"/>
              <a:ext cx="0" cy="129"/>
            </a:xfrm>
            <a:prstGeom prst="line">
              <a:avLst/>
            </a:prstGeom>
            <a:noFill/>
            <a:ln w="38100">
              <a:solidFill>
                <a:schemeClr val="tx1">
                  <a:lumMod val="50000"/>
                  <a:lumOff val="50000"/>
                </a:schemeClr>
              </a:solidFill>
              <a:round/>
              <a:headEnd/>
              <a:tailEnd/>
            </a:ln>
          </p:spPr>
          <p:txBody>
            <a:bodyPr/>
            <a:lstStyle/>
            <a:p>
              <a:endParaRPr lang="en-US"/>
            </a:p>
          </p:txBody>
        </p:sp>
        <p:sp>
          <p:nvSpPr>
            <p:cNvPr id="16411" name="Line 7"/>
            <p:cNvSpPr>
              <a:spLocks noChangeShapeType="1"/>
            </p:cNvSpPr>
            <p:nvPr/>
          </p:nvSpPr>
          <p:spPr bwMode="auto">
            <a:xfrm flipV="1">
              <a:off x="1840" y="912"/>
              <a:ext cx="0" cy="192"/>
            </a:xfrm>
            <a:prstGeom prst="line">
              <a:avLst/>
            </a:prstGeom>
            <a:noFill/>
            <a:ln w="38100">
              <a:solidFill>
                <a:schemeClr val="tx1">
                  <a:lumMod val="50000"/>
                  <a:lumOff val="50000"/>
                </a:schemeClr>
              </a:solidFill>
              <a:round/>
              <a:headEnd/>
              <a:tailEnd/>
            </a:ln>
          </p:spPr>
          <p:txBody>
            <a:bodyPr/>
            <a:lstStyle/>
            <a:p>
              <a:endParaRPr lang="en-US"/>
            </a:p>
          </p:txBody>
        </p:sp>
        <p:sp>
          <p:nvSpPr>
            <p:cNvPr id="16412" name="Line 8"/>
            <p:cNvSpPr>
              <a:spLocks noChangeShapeType="1"/>
            </p:cNvSpPr>
            <p:nvPr/>
          </p:nvSpPr>
          <p:spPr bwMode="auto">
            <a:xfrm>
              <a:off x="1836" y="1008"/>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13" name="Line 9"/>
            <p:cNvSpPr>
              <a:spLocks noChangeShapeType="1"/>
            </p:cNvSpPr>
            <p:nvPr/>
          </p:nvSpPr>
          <p:spPr bwMode="auto">
            <a:xfrm>
              <a:off x="1834" y="1402"/>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14" name="Line 10"/>
            <p:cNvSpPr>
              <a:spLocks noChangeShapeType="1"/>
            </p:cNvSpPr>
            <p:nvPr/>
          </p:nvSpPr>
          <p:spPr bwMode="auto">
            <a:xfrm flipV="1">
              <a:off x="1842" y="1283"/>
              <a:ext cx="0" cy="129"/>
            </a:xfrm>
            <a:prstGeom prst="line">
              <a:avLst/>
            </a:prstGeom>
            <a:noFill/>
            <a:ln w="38100">
              <a:solidFill>
                <a:schemeClr val="tx1">
                  <a:lumMod val="50000"/>
                  <a:lumOff val="50000"/>
                </a:schemeClr>
              </a:solidFill>
              <a:round/>
              <a:headEnd/>
              <a:tailEnd/>
            </a:ln>
          </p:spPr>
          <p:txBody>
            <a:bodyPr/>
            <a:lstStyle/>
            <a:p>
              <a:endParaRPr lang="en-US"/>
            </a:p>
          </p:txBody>
        </p:sp>
        <p:sp>
          <p:nvSpPr>
            <p:cNvPr id="16415" name="Line 11"/>
            <p:cNvSpPr>
              <a:spLocks noChangeShapeType="1"/>
            </p:cNvSpPr>
            <p:nvPr/>
          </p:nvSpPr>
          <p:spPr bwMode="auto">
            <a:xfrm flipV="1">
              <a:off x="1638" y="1406"/>
              <a:ext cx="0" cy="398"/>
            </a:xfrm>
            <a:prstGeom prst="line">
              <a:avLst/>
            </a:prstGeom>
            <a:noFill/>
            <a:ln w="38100">
              <a:solidFill>
                <a:schemeClr val="tx1">
                  <a:lumMod val="50000"/>
                  <a:lumOff val="50000"/>
                </a:schemeClr>
              </a:solidFill>
              <a:round/>
              <a:headEnd/>
              <a:tailEnd/>
            </a:ln>
          </p:spPr>
          <p:txBody>
            <a:bodyPr/>
            <a:lstStyle/>
            <a:p>
              <a:endParaRPr lang="en-US"/>
            </a:p>
          </p:txBody>
        </p:sp>
        <p:sp>
          <p:nvSpPr>
            <p:cNvPr id="16416" name="Line 12"/>
            <p:cNvSpPr>
              <a:spLocks noChangeShapeType="1"/>
            </p:cNvSpPr>
            <p:nvPr/>
          </p:nvSpPr>
          <p:spPr bwMode="auto">
            <a:xfrm>
              <a:off x="1632" y="1795"/>
              <a:ext cx="1075" cy="0"/>
            </a:xfrm>
            <a:prstGeom prst="line">
              <a:avLst/>
            </a:prstGeom>
            <a:noFill/>
            <a:ln w="38100">
              <a:solidFill>
                <a:schemeClr val="tx1">
                  <a:lumMod val="50000"/>
                  <a:lumOff val="50000"/>
                </a:schemeClr>
              </a:solidFill>
              <a:round/>
              <a:headEnd/>
              <a:tailEnd/>
            </a:ln>
          </p:spPr>
          <p:txBody>
            <a:bodyPr/>
            <a:lstStyle/>
            <a:p>
              <a:endParaRPr lang="en-US"/>
            </a:p>
          </p:txBody>
        </p:sp>
        <p:sp>
          <p:nvSpPr>
            <p:cNvPr id="16417" name="Line 13"/>
            <p:cNvSpPr>
              <a:spLocks noChangeShapeType="1"/>
            </p:cNvSpPr>
            <p:nvPr/>
          </p:nvSpPr>
          <p:spPr bwMode="auto">
            <a:xfrm>
              <a:off x="1632" y="2203"/>
              <a:ext cx="1072" cy="0"/>
            </a:xfrm>
            <a:prstGeom prst="line">
              <a:avLst/>
            </a:prstGeom>
            <a:noFill/>
            <a:ln w="38100">
              <a:solidFill>
                <a:schemeClr val="tx1">
                  <a:lumMod val="50000"/>
                  <a:lumOff val="50000"/>
                </a:schemeClr>
              </a:solidFill>
              <a:round/>
              <a:headEnd/>
              <a:tailEnd/>
            </a:ln>
          </p:spPr>
          <p:txBody>
            <a:bodyPr/>
            <a:lstStyle/>
            <a:p>
              <a:endParaRPr lang="en-US"/>
            </a:p>
          </p:txBody>
        </p:sp>
        <p:sp>
          <p:nvSpPr>
            <p:cNvPr id="16418" name="Line 14"/>
            <p:cNvSpPr>
              <a:spLocks noChangeShapeType="1"/>
            </p:cNvSpPr>
            <p:nvPr/>
          </p:nvSpPr>
          <p:spPr bwMode="auto">
            <a:xfrm flipV="1">
              <a:off x="1636" y="1999"/>
              <a:ext cx="0" cy="211"/>
            </a:xfrm>
            <a:prstGeom prst="line">
              <a:avLst/>
            </a:prstGeom>
            <a:noFill/>
            <a:ln w="38100">
              <a:solidFill>
                <a:schemeClr val="tx1">
                  <a:lumMod val="50000"/>
                  <a:lumOff val="50000"/>
                </a:schemeClr>
              </a:solidFill>
              <a:round/>
              <a:headEnd/>
              <a:tailEnd/>
            </a:ln>
          </p:spPr>
          <p:txBody>
            <a:bodyPr/>
            <a:lstStyle/>
            <a:p>
              <a:endParaRPr lang="en-US"/>
            </a:p>
          </p:txBody>
        </p:sp>
        <p:sp>
          <p:nvSpPr>
            <p:cNvPr id="16419" name="Line 15"/>
            <p:cNvSpPr>
              <a:spLocks noChangeShapeType="1"/>
            </p:cNvSpPr>
            <p:nvPr/>
          </p:nvSpPr>
          <p:spPr bwMode="auto">
            <a:xfrm flipV="1">
              <a:off x="1635" y="2497"/>
              <a:ext cx="0" cy="123"/>
            </a:xfrm>
            <a:prstGeom prst="line">
              <a:avLst/>
            </a:prstGeom>
            <a:noFill/>
            <a:ln w="38100">
              <a:solidFill>
                <a:schemeClr val="tx1">
                  <a:lumMod val="50000"/>
                  <a:lumOff val="50000"/>
                </a:schemeClr>
              </a:solidFill>
              <a:round/>
              <a:headEnd/>
              <a:tailEnd/>
            </a:ln>
          </p:spPr>
          <p:txBody>
            <a:bodyPr/>
            <a:lstStyle/>
            <a:p>
              <a:endParaRPr lang="en-US"/>
            </a:p>
          </p:txBody>
        </p:sp>
        <p:sp>
          <p:nvSpPr>
            <p:cNvPr id="16420" name="Line 16"/>
            <p:cNvSpPr>
              <a:spLocks noChangeShapeType="1"/>
            </p:cNvSpPr>
            <p:nvPr/>
          </p:nvSpPr>
          <p:spPr bwMode="auto">
            <a:xfrm>
              <a:off x="1627" y="2611"/>
              <a:ext cx="1081" cy="0"/>
            </a:xfrm>
            <a:prstGeom prst="line">
              <a:avLst/>
            </a:prstGeom>
            <a:noFill/>
            <a:ln w="38100">
              <a:solidFill>
                <a:schemeClr val="tx1">
                  <a:lumMod val="50000"/>
                  <a:lumOff val="50000"/>
                </a:schemeClr>
              </a:solidFill>
              <a:round/>
              <a:headEnd/>
              <a:tailEnd/>
            </a:ln>
          </p:spPr>
          <p:txBody>
            <a:bodyPr/>
            <a:lstStyle/>
            <a:p>
              <a:endParaRPr lang="en-US"/>
            </a:p>
          </p:txBody>
        </p:sp>
        <p:sp>
          <p:nvSpPr>
            <p:cNvPr id="16421" name="Line 17"/>
            <p:cNvSpPr>
              <a:spLocks noChangeShapeType="1"/>
            </p:cNvSpPr>
            <p:nvPr/>
          </p:nvSpPr>
          <p:spPr bwMode="auto">
            <a:xfrm flipV="1">
              <a:off x="2698" y="596"/>
              <a:ext cx="0" cy="402"/>
            </a:xfrm>
            <a:prstGeom prst="line">
              <a:avLst/>
            </a:prstGeom>
            <a:noFill/>
            <a:ln w="38100">
              <a:solidFill>
                <a:schemeClr val="tx1">
                  <a:lumMod val="50000"/>
                  <a:lumOff val="50000"/>
                </a:schemeClr>
              </a:solidFill>
              <a:round/>
              <a:headEnd/>
              <a:tailEnd/>
            </a:ln>
          </p:spPr>
          <p:txBody>
            <a:bodyPr/>
            <a:lstStyle/>
            <a:p>
              <a:endParaRPr lang="en-US"/>
            </a:p>
          </p:txBody>
        </p:sp>
        <p:sp>
          <p:nvSpPr>
            <p:cNvPr id="16422" name="Line 18"/>
            <p:cNvSpPr>
              <a:spLocks noChangeShapeType="1"/>
            </p:cNvSpPr>
            <p:nvPr/>
          </p:nvSpPr>
          <p:spPr bwMode="auto">
            <a:xfrm flipV="1">
              <a:off x="2698" y="1388"/>
              <a:ext cx="0" cy="556"/>
            </a:xfrm>
            <a:prstGeom prst="line">
              <a:avLst/>
            </a:prstGeom>
            <a:noFill/>
            <a:ln w="38100">
              <a:solidFill>
                <a:schemeClr val="tx1">
                  <a:lumMod val="50000"/>
                  <a:lumOff val="50000"/>
                </a:schemeClr>
              </a:solidFill>
              <a:round/>
              <a:headEnd/>
              <a:tailEnd/>
            </a:ln>
          </p:spPr>
          <p:txBody>
            <a:bodyPr/>
            <a:lstStyle/>
            <a:p>
              <a:endParaRPr lang="en-US"/>
            </a:p>
          </p:txBody>
        </p:sp>
        <p:sp>
          <p:nvSpPr>
            <p:cNvPr id="16423" name="Line 19"/>
            <p:cNvSpPr>
              <a:spLocks noChangeShapeType="1"/>
            </p:cNvSpPr>
            <p:nvPr/>
          </p:nvSpPr>
          <p:spPr bwMode="auto">
            <a:xfrm flipV="1">
              <a:off x="2698" y="2080"/>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4" name="Line 20"/>
            <p:cNvSpPr>
              <a:spLocks noChangeShapeType="1"/>
            </p:cNvSpPr>
            <p:nvPr/>
          </p:nvSpPr>
          <p:spPr bwMode="auto">
            <a:xfrm flipV="1">
              <a:off x="2895" y="2080"/>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5" name="Line 21"/>
            <p:cNvSpPr>
              <a:spLocks noChangeShapeType="1"/>
            </p:cNvSpPr>
            <p:nvPr/>
          </p:nvSpPr>
          <p:spPr bwMode="auto">
            <a:xfrm flipV="1">
              <a:off x="2895" y="1668"/>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6" name="Line 22"/>
            <p:cNvSpPr>
              <a:spLocks noChangeShapeType="1"/>
            </p:cNvSpPr>
            <p:nvPr/>
          </p:nvSpPr>
          <p:spPr bwMode="auto">
            <a:xfrm flipV="1">
              <a:off x="2895" y="1288"/>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7" name="Line 23"/>
            <p:cNvSpPr>
              <a:spLocks noChangeShapeType="1"/>
            </p:cNvSpPr>
            <p:nvPr/>
          </p:nvSpPr>
          <p:spPr bwMode="auto">
            <a:xfrm flipV="1">
              <a:off x="3331" y="592"/>
              <a:ext cx="0" cy="2025"/>
            </a:xfrm>
            <a:prstGeom prst="line">
              <a:avLst/>
            </a:prstGeom>
            <a:noFill/>
            <a:ln w="38100">
              <a:solidFill>
                <a:schemeClr val="tx1">
                  <a:lumMod val="50000"/>
                  <a:lumOff val="50000"/>
                </a:schemeClr>
              </a:solidFill>
              <a:round/>
              <a:headEnd/>
              <a:tailEnd/>
            </a:ln>
          </p:spPr>
          <p:txBody>
            <a:bodyPr/>
            <a:lstStyle/>
            <a:p>
              <a:endParaRPr lang="en-US"/>
            </a:p>
          </p:txBody>
        </p:sp>
        <p:sp>
          <p:nvSpPr>
            <p:cNvPr id="16428" name="Line 24"/>
            <p:cNvSpPr>
              <a:spLocks noChangeShapeType="1"/>
            </p:cNvSpPr>
            <p:nvPr/>
          </p:nvSpPr>
          <p:spPr bwMode="auto">
            <a:xfrm>
              <a:off x="2889" y="2611"/>
              <a:ext cx="883" cy="0"/>
            </a:xfrm>
            <a:prstGeom prst="line">
              <a:avLst/>
            </a:prstGeom>
            <a:noFill/>
            <a:ln w="38100">
              <a:solidFill>
                <a:schemeClr val="tx1">
                  <a:lumMod val="50000"/>
                  <a:lumOff val="50000"/>
                </a:schemeClr>
              </a:solidFill>
              <a:round/>
              <a:headEnd/>
              <a:tailEnd/>
            </a:ln>
          </p:spPr>
          <p:txBody>
            <a:bodyPr/>
            <a:lstStyle/>
            <a:p>
              <a:endParaRPr lang="en-US"/>
            </a:p>
          </p:txBody>
        </p:sp>
        <p:sp>
          <p:nvSpPr>
            <p:cNvPr id="16429" name="Line 25"/>
            <p:cNvSpPr>
              <a:spLocks noChangeShapeType="1"/>
            </p:cNvSpPr>
            <p:nvPr/>
          </p:nvSpPr>
          <p:spPr bwMode="auto">
            <a:xfrm flipV="1">
              <a:off x="2895" y="2507"/>
              <a:ext cx="0" cy="113"/>
            </a:xfrm>
            <a:prstGeom prst="line">
              <a:avLst/>
            </a:prstGeom>
            <a:noFill/>
            <a:ln w="38100">
              <a:solidFill>
                <a:schemeClr val="tx1">
                  <a:lumMod val="50000"/>
                  <a:lumOff val="50000"/>
                </a:schemeClr>
              </a:solidFill>
              <a:round/>
              <a:headEnd/>
              <a:tailEnd/>
            </a:ln>
          </p:spPr>
          <p:txBody>
            <a:bodyPr/>
            <a:lstStyle/>
            <a:p>
              <a:endParaRPr lang="en-US"/>
            </a:p>
          </p:txBody>
        </p:sp>
        <p:sp>
          <p:nvSpPr>
            <p:cNvPr id="16430" name="Line 26"/>
            <p:cNvSpPr>
              <a:spLocks noChangeShapeType="1"/>
            </p:cNvSpPr>
            <p:nvPr/>
          </p:nvSpPr>
          <p:spPr bwMode="auto">
            <a:xfrm flipV="1">
              <a:off x="2700" y="2512"/>
              <a:ext cx="0" cy="105"/>
            </a:xfrm>
            <a:prstGeom prst="line">
              <a:avLst/>
            </a:prstGeom>
            <a:noFill/>
            <a:ln w="38100">
              <a:solidFill>
                <a:schemeClr val="tx1">
                  <a:lumMod val="50000"/>
                  <a:lumOff val="50000"/>
                </a:schemeClr>
              </a:solidFill>
              <a:round/>
              <a:headEnd/>
              <a:tailEnd/>
            </a:ln>
          </p:spPr>
          <p:txBody>
            <a:bodyPr/>
            <a:lstStyle/>
            <a:p>
              <a:endParaRPr lang="en-US"/>
            </a:p>
          </p:txBody>
        </p:sp>
        <p:sp>
          <p:nvSpPr>
            <p:cNvPr id="16431" name="Line 27"/>
            <p:cNvSpPr>
              <a:spLocks noChangeShapeType="1"/>
            </p:cNvSpPr>
            <p:nvPr/>
          </p:nvSpPr>
          <p:spPr bwMode="auto">
            <a:xfrm>
              <a:off x="2898" y="2200"/>
              <a:ext cx="864" cy="0"/>
            </a:xfrm>
            <a:prstGeom prst="line">
              <a:avLst/>
            </a:prstGeom>
            <a:noFill/>
            <a:ln w="38100">
              <a:solidFill>
                <a:schemeClr val="tx1">
                  <a:lumMod val="50000"/>
                  <a:lumOff val="50000"/>
                </a:schemeClr>
              </a:solidFill>
              <a:round/>
              <a:headEnd/>
              <a:tailEnd/>
            </a:ln>
          </p:spPr>
          <p:txBody>
            <a:bodyPr/>
            <a:lstStyle/>
            <a:p>
              <a:endParaRPr lang="en-US"/>
            </a:p>
          </p:txBody>
        </p:sp>
        <p:sp>
          <p:nvSpPr>
            <p:cNvPr id="16432" name="Line 28"/>
            <p:cNvSpPr>
              <a:spLocks noChangeShapeType="1"/>
            </p:cNvSpPr>
            <p:nvPr/>
          </p:nvSpPr>
          <p:spPr bwMode="auto">
            <a:xfrm flipV="1">
              <a:off x="3768" y="2512"/>
              <a:ext cx="0" cy="106"/>
            </a:xfrm>
            <a:prstGeom prst="line">
              <a:avLst/>
            </a:prstGeom>
            <a:noFill/>
            <a:ln w="38100">
              <a:solidFill>
                <a:schemeClr val="tx1">
                  <a:lumMod val="50000"/>
                  <a:lumOff val="50000"/>
                </a:schemeClr>
              </a:solidFill>
              <a:round/>
              <a:headEnd/>
              <a:tailEnd/>
            </a:ln>
          </p:spPr>
          <p:txBody>
            <a:bodyPr/>
            <a:lstStyle/>
            <a:p>
              <a:endParaRPr lang="en-US"/>
            </a:p>
          </p:txBody>
        </p:sp>
        <p:sp>
          <p:nvSpPr>
            <p:cNvPr id="16433" name="Line 29"/>
            <p:cNvSpPr>
              <a:spLocks noChangeShapeType="1"/>
            </p:cNvSpPr>
            <p:nvPr/>
          </p:nvSpPr>
          <p:spPr bwMode="auto">
            <a:xfrm flipV="1">
              <a:off x="3768" y="1798"/>
              <a:ext cx="0" cy="531"/>
            </a:xfrm>
            <a:prstGeom prst="line">
              <a:avLst/>
            </a:prstGeom>
            <a:noFill/>
            <a:ln w="38100">
              <a:solidFill>
                <a:schemeClr val="tx1">
                  <a:lumMod val="50000"/>
                  <a:lumOff val="50000"/>
                </a:schemeClr>
              </a:solidFill>
              <a:round/>
              <a:headEnd/>
              <a:tailEnd/>
            </a:ln>
          </p:spPr>
          <p:txBody>
            <a:bodyPr/>
            <a:lstStyle/>
            <a:p>
              <a:endParaRPr lang="en-US"/>
            </a:p>
          </p:txBody>
        </p:sp>
        <p:sp>
          <p:nvSpPr>
            <p:cNvPr id="16434" name="Line 30"/>
            <p:cNvSpPr>
              <a:spLocks noChangeShapeType="1"/>
            </p:cNvSpPr>
            <p:nvPr/>
          </p:nvSpPr>
          <p:spPr bwMode="auto">
            <a:xfrm>
              <a:off x="2898" y="1802"/>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35" name="Line 31"/>
            <p:cNvSpPr>
              <a:spLocks noChangeShapeType="1"/>
            </p:cNvSpPr>
            <p:nvPr/>
          </p:nvSpPr>
          <p:spPr bwMode="auto">
            <a:xfrm>
              <a:off x="3338" y="1616"/>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36" name="Line 32"/>
            <p:cNvSpPr>
              <a:spLocks noChangeShapeType="1"/>
            </p:cNvSpPr>
            <p:nvPr/>
          </p:nvSpPr>
          <p:spPr bwMode="auto">
            <a:xfrm>
              <a:off x="2902" y="1404"/>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37" name="Line 33"/>
            <p:cNvSpPr>
              <a:spLocks noChangeShapeType="1"/>
            </p:cNvSpPr>
            <p:nvPr/>
          </p:nvSpPr>
          <p:spPr bwMode="auto">
            <a:xfrm flipV="1">
              <a:off x="3768" y="1004"/>
              <a:ext cx="0" cy="368"/>
            </a:xfrm>
            <a:prstGeom prst="line">
              <a:avLst/>
            </a:prstGeom>
            <a:noFill/>
            <a:ln w="38100">
              <a:solidFill>
                <a:schemeClr val="tx1">
                  <a:lumMod val="50000"/>
                  <a:lumOff val="50000"/>
                </a:schemeClr>
              </a:solidFill>
              <a:round/>
              <a:headEnd/>
              <a:tailEnd/>
            </a:ln>
          </p:spPr>
          <p:txBody>
            <a:bodyPr/>
            <a:lstStyle/>
            <a:p>
              <a:endParaRPr lang="en-US"/>
            </a:p>
          </p:txBody>
        </p:sp>
        <p:sp>
          <p:nvSpPr>
            <p:cNvPr id="16438" name="Line 34"/>
            <p:cNvSpPr>
              <a:spLocks noChangeShapeType="1"/>
            </p:cNvSpPr>
            <p:nvPr/>
          </p:nvSpPr>
          <p:spPr bwMode="auto">
            <a:xfrm flipV="1">
              <a:off x="2895" y="1000"/>
              <a:ext cx="0" cy="114"/>
            </a:xfrm>
            <a:prstGeom prst="line">
              <a:avLst/>
            </a:prstGeom>
            <a:noFill/>
            <a:ln w="38100">
              <a:solidFill>
                <a:schemeClr val="tx1">
                  <a:lumMod val="50000"/>
                  <a:lumOff val="50000"/>
                </a:schemeClr>
              </a:solidFill>
              <a:round/>
              <a:headEnd/>
              <a:tailEnd/>
            </a:ln>
          </p:spPr>
          <p:txBody>
            <a:bodyPr/>
            <a:lstStyle/>
            <a:p>
              <a:endParaRPr lang="en-US"/>
            </a:p>
          </p:txBody>
        </p:sp>
        <p:sp>
          <p:nvSpPr>
            <p:cNvPr id="16439" name="Line 35"/>
            <p:cNvSpPr>
              <a:spLocks noChangeShapeType="1"/>
            </p:cNvSpPr>
            <p:nvPr/>
          </p:nvSpPr>
          <p:spPr bwMode="auto">
            <a:xfrm>
              <a:off x="2900" y="1008"/>
              <a:ext cx="868" cy="2"/>
            </a:xfrm>
            <a:prstGeom prst="line">
              <a:avLst/>
            </a:prstGeom>
            <a:noFill/>
            <a:ln w="38100">
              <a:solidFill>
                <a:schemeClr val="tx1">
                  <a:lumMod val="50000"/>
                  <a:lumOff val="50000"/>
                </a:schemeClr>
              </a:solidFill>
              <a:round/>
              <a:headEnd/>
              <a:tailEnd/>
            </a:ln>
          </p:spPr>
          <p:txBody>
            <a:bodyPr/>
            <a:lstStyle/>
            <a:p>
              <a:endParaRPr lang="en-US"/>
            </a:p>
          </p:txBody>
        </p:sp>
        <p:sp>
          <p:nvSpPr>
            <p:cNvPr id="16440" name="Line 36"/>
            <p:cNvSpPr>
              <a:spLocks noChangeShapeType="1"/>
            </p:cNvSpPr>
            <p:nvPr/>
          </p:nvSpPr>
          <p:spPr bwMode="auto">
            <a:xfrm>
              <a:off x="3322" y="598"/>
              <a:ext cx="616" cy="0"/>
            </a:xfrm>
            <a:prstGeom prst="line">
              <a:avLst/>
            </a:prstGeom>
            <a:noFill/>
            <a:ln w="38100">
              <a:solidFill>
                <a:schemeClr val="tx1">
                  <a:lumMod val="50000"/>
                  <a:lumOff val="50000"/>
                </a:schemeClr>
              </a:solidFill>
              <a:round/>
              <a:headEnd/>
              <a:tailEnd/>
            </a:ln>
          </p:spPr>
          <p:txBody>
            <a:bodyPr/>
            <a:lstStyle/>
            <a:p>
              <a:endParaRPr lang="en-US"/>
            </a:p>
          </p:txBody>
        </p:sp>
      </p:grpSp>
      <p:grpSp>
        <p:nvGrpSpPr>
          <p:cNvPr id="3" name="Group 38"/>
          <p:cNvGrpSpPr>
            <a:grpSpLocks/>
          </p:cNvGrpSpPr>
          <p:nvPr/>
        </p:nvGrpSpPr>
        <p:grpSpPr bwMode="auto">
          <a:xfrm>
            <a:off x="2143412" y="1929210"/>
            <a:ext cx="2004221" cy="2220456"/>
            <a:chOff x="297" y="818"/>
            <a:chExt cx="1337" cy="1439"/>
          </a:xfrm>
        </p:grpSpPr>
        <p:sp>
          <p:nvSpPr>
            <p:cNvPr id="16406" name="Arc 39"/>
            <p:cNvSpPr>
              <a:spLocks/>
            </p:cNvSpPr>
            <p:nvPr/>
          </p:nvSpPr>
          <p:spPr bwMode="auto">
            <a:xfrm>
              <a:off x="374" y="961"/>
              <a:ext cx="1260" cy="1296"/>
            </a:xfrm>
            <a:custGeom>
              <a:avLst/>
              <a:gdLst>
                <a:gd name="T0" fmla="*/ 1259 w 21600"/>
                <a:gd name="T1" fmla="*/ 0 h 22432"/>
                <a:gd name="T2" fmla="*/ 28 w 21600"/>
                <a:gd name="T3" fmla="*/ 1296 h 22432"/>
                <a:gd name="T4" fmla="*/ 0 w 21600"/>
                <a:gd name="T5" fmla="*/ 48 h 22432"/>
                <a:gd name="T6" fmla="*/ 0 60000 65536"/>
                <a:gd name="T7" fmla="*/ 0 60000 65536"/>
                <a:gd name="T8" fmla="*/ 0 60000 65536"/>
                <a:gd name="T9" fmla="*/ 0 w 21600"/>
                <a:gd name="T10" fmla="*/ 0 h 22432"/>
                <a:gd name="T11" fmla="*/ 21600 w 21600"/>
                <a:gd name="T12" fmla="*/ 22432 h 22432"/>
              </a:gdLst>
              <a:ahLst/>
              <a:cxnLst>
                <a:cxn ang="T6">
                  <a:pos x="T0" y="T1"/>
                </a:cxn>
                <a:cxn ang="T7">
                  <a:pos x="T2" y="T3"/>
                </a:cxn>
                <a:cxn ang="T8">
                  <a:pos x="T4" y="T5"/>
                </a:cxn>
              </a:cxnLst>
              <a:rect l="T9" t="T10" r="T11" b="T12"/>
              <a:pathLst>
                <a:path w="21600" h="22432" fill="none" extrusionOk="0">
                  <a:moveTo>
                    <a:pt x="21583" y="0"/>
                  </a:moveTo>
                  <a:cubicBezTo>
                    <a:pt x="21594" y="278"/>
                    <a:pt x="21600" y="557"/>
                    <a:pt x="21600" y="837"/>
                  </a:cubicBezTo>
                  <a:cubicBezTo>
                    <a:pt x="21600" y="12578"/>
                    <a:pt x="12220" y="22170"/>
                    <a:pt x="480" y="22431"/>
                  </a:cubicBezTo>
                </a:path>
                <a:path w="21600" h="22432" stroke="0" extrusionOk="0">
                  <a:moveTo>
                    <a:pt x="21583" y="0"/>
                  </a:moveTo>
                  <a:cubicBezTo>
                    <a:pt x="21594" y="278"/>
                    <a:pt x="21600" y="557"/>
                    <a:pt x="21600" y="837"/>
                  </a:cubicBezTo>
                  <a:cubicBezTo>
                    <a:pt x="21600" y="12578"/>
                    <a:pt x="12220" y="22170"/>
                    <a:pt x="480" y="22431"/>
                  </a:cubicBezTo>
                  <a:lnTo>
                    <a:pt x="0" y="837"/>
                  </a:lnTo>
                  <a:close/>
                </a:path>
              </a:pathLst>
            </a:custGeom>
            <a:noFill/>
            <a:ln w="76200">
              <a:solidFill>
                <a:schemeClr val="hlink"/>
              </a:solidFill>
              <a:prstDash val="sysDot"/>
              <a:round/>
              <a:headEnd/>
              <a:tailEnd/>
            </a:ln>
          </p:spPr>
          <p:txBody>
            <a:bodyPr wrap="none" anchor="ctr"/>
            <a:lstStyle/>
            <a:p>
              <a:endParaRPr lang="en-US"/>
            </a:p>
          </p:txBody>
        </p:sp>
        <p:sp>
          <p:nvSpPr>
            <p:cNvPr id="16407" name="Line 40"/>
            <p:cNvSpPr>
              <a:spLocks noChangeShapeType="1"/>
            </p:cNvSpPr>
            <p:nvPr/>
          </p:nvSpPr>
          <p:spPr bwMode="auto">
            <a:xfrm>
              <a:off x="297" y="818"/>
              <a:ext cx="1287" cy="574"/>
            </a:xfrm>
            <a:prstGeom prst="line">
              <a:avLst/>
            </a:prstGeom>
            <a:noFill/>
            <a:ln w="38100">
              <a:solidFill>
                <a:schemeClr val="hlink"/>
              </a:solidFill>
              <a:round/>
              <a:headEnd/>
              <a:tailEnd type="triangle" w="med" len="med"/>
            </a:ln>
          </p:spPr>
          <p:txBody>
            <a:bodyPr/>
            <a:lstStyle/>
            <a:p>
              <a:endParaRPr lang="en-US"/>
            </a:p>
          </p:txBody>
        </p:sp>
      </p:grpSp>
      <p:sp>
        <p:nvSpPr>
          <p:cNvPr id="1268778" name="Text Box 42"/>
          <p:cNvSpPr txBox="1">
            <a:spLocks noChangeArrowheads="1"/>
          </p:cNvSpPr>
          <p:nvPr/>
        </p:nvSpPr>
        <p:spPr bwMode="auto">
          <a:xfrm>
            <a:off x="2895600" y="2043352"/>
            <a:ext cx="539750" cy="457200"/>
          </a:xfrm>
          <a:prstGeom prst="rect">
            <a:avLst/>
          </a:prstGeom>
          <a:noFill/>
          <a:ln w="9525">
            <a:noFill/>
            <a:miter lim="800000"/>
            <a:headEnd/>
            <a:tailEnd/>
          </a:ln>
        </p:spPr>
        <p:txBody>
          <a:bodyPr wrap="none">
            <a:spAutoFit/>
          </a:bodyPr>
          <a:lstStyle/>
          <a:p>
            <a:pPr algn="l"/>
            <a:r>
              <a:rPr lang="en-US" b="1" dirty="0"/>
              <a:t>d1</a:t>
            </a:r>
          </a:p>
        </p:txBody>
      </p:sp>
      <p:grpSp>
        <p:nvGrpSpPr>
          <p:cNvPr id="4" name="Group 43"/>
          <p:cNvGrpSpPr>
            <a:grpSpLocks/>
          </p:cNvGrpSpPr>
          <p:nvPr/>
        </p:nvGrpSpPr>
        <p:grpSpPr bwMode="auto">
          <a:xfrm>
            <a:off x="1999746" y="2992378"/>
            <a:ext cx="2755900" cy="2498769"/>
            <a:chOff x="179" y="1489"/>
            <a:chExt cx="1838" cy="1619"/>
          </a:xfrm>
        </p:grpSpPr>
        <p:sp>
          <p:nvSpPr>
            <p:cNvPr id="16404" name="Arc 44"/>
            <p:cNvSpPr>
              <a:spLocks/>
            </p:cNvSpPr>
            <p:nvPr/>
          </p:nvSpPr>
          <p:spPr bwMode="auto">
            <a:xfrm>
              <a:off x="179" y="1489"/>
              <a:ext cx="1838" cy="1584"/>
            </a:xfrm>
            <a:custGeom>
              <a:avLst/>
              <a:gdLst>
                <a:gd name="T0" fmla="*/ 0 w 24493"/>
                <a:gd name="T1" fmla="*/ 15 h 21600"/>
                <a:gd name="T2" fmla="*/ 1838 w 24493"/>
                <a:gd name="T3" fmla="*/ 1513 h 21600"/>
                <a:gd name="T4" fmla="*/ 219 w 24493"/>
                <a:gd name="T5" fmla="*/ 1584 h 21600"/>
                <a:gd name="T6" fmla="*/ 0 60000 65536"/>
                <a:gd name="T7" fmla="*/ 0 60000 65536"/>
                <a:gd name="T8" fmla="*/ 0 60000 65536"/>
                <a:gd name="T9" fmla="*/ 0 w 24493"/>
                <a:gd name="T10" fmla="*/ 0 h 21600"/>
                <a:gd name="T11" fmla="*/ 24493 w 24493"/>
                <a:gd name="T12" fmla="*/ 21600 h 21600"/>
              </a:gdLst>
              <a:ahLst/>
              <a:cxnLst>
                <a:cxn ang="T6">
                  <a:pos x="T0" y="T1"/>
                </a:cxn>
                <a:cxn ang="T7">
                  <a:pos x="T2" y="T3"/>
                </a:cxn>
                <a:cxn ang="T8">
                  <a:pos x="T4" y="T5"/>
                </a:cxn>
              </a:cxnLst>
              <a:rect l="T9" t="T10" r="T11" b="T12"/>
              <a:pathLst>
                <a:path w="24493" h="21600" fill="none" extrusionOk="0">
                  <a:moveTo>
                    <a:pt x="-1" y="197"/>
                  </a:moveTo>
                  <a:cubicBezTo>
                    <a:pt x="966" y="66"/>
                    <a:pt x="1939" y="-1"/>
                    <a:pt x="2915" y="0"/>
                  </a:cubicBezTo>
                  <a:cubicBezTo>
                    <a:pt x="14467" y="0"/>
                    <a:pt x="23974" y="9089"/>
                    <a:pt x="24493" y="20629"/>
                  </a:cubicBezTo>
                </a:path>
                <a:path w="24493" h="21600" stroke="0" extrusionOk="0">
                  <a:moveTo>
                    <a:pt x="-1" y="197"/>
                  </a:moveTo>
                  <a:cubicBezTo>
                    <a:pt x="966" y="66"/>
                    <a:pt x="1939" y="-1"/>
                    <a:pt x="2915" y="0"/>
                  </a:cubicBezTo>
                  <a:cubicBezTo>
                    <a:pt x="14467" y="0"/>
                    <a:pt x="23974" y="9089"/>
                    <a:pt x="24493" y="20629"/>
                  </a:cubicBezTo>
                  <a:lnTo>
                    <a:pt x="2915" y="21600"/>
                  </a:lnTo>
                  <a:close/>
                </a:path>
              </a:pathLst>
            </a:custGeom>
            <a:noFill/>
            <a:ln w="76200">
              <a:solidFill>
                <a:schemeClr val="accent2"/>
              </a:solidFill>
              <a:prstDash val="sysDot"/>
              <a:round/>
              <a:headEnd/>
              <a:tailEnd/>
            </a:ln>
          </p:spPr>
          <p:txBody>
            <a:bodyPr wrap="none" anchor="ctr"/>
            <a:lstStyle/>
            <a:p>
              <a:endParaRPr lang="en-US"/>
            </a:p>
          </p:txBody>
        </p:sp>
        <p:sp>
          <p:nvSpPr>
            <p:cNvPr id="16405" name="Line 45"/>
            <p:cNvSpPr>
              <a:spLocks noChangeShapeType="1"/>
            </p:cNvSpPr>
            <p:nvPr/>
          </p:nvSpPr>
          <p:spPr bwMode="auto">
            <a:xfrm flipV="1">
              <a:off x="237" y="2448"/>
              <a:ext cx="1635" cy="660"/>
            </a:xfrm>
            <a:prstGeom prst="line">
              <a:avLst/>
            </a:prstGeom>
            <a:noFill/>
            <a:ln w="38100">
              <a:solidFill>
                <a:schemeClr val="accent2"/>
              </a:solidFill>
              <a:round/>
              <a:headEnd/>
              <a:tailEnd type="triangle" w="med" len="med"/>
            </a:ln>
          </p:spPr>
          <p:txBody>
            <a:bodyPr/>
            <a:lstStyle/>
            <a:p>
              <a:endParaRPr lang="en-US"/>
            </a:p>
          </p:txBody>
        </p:sp>
      </p:grpSp>
      <p:sp>
        <p:nvSpPr>
          <p:cNvPr id="1268782" name="Text Box 46"/>
          <p:cNvSpPr txBox="1">
            <a:spLocks noChangeArrowheads="1"/>
          </p:cNvSpPr>
          <p:nvPr/>
        </p:nvSpPr>
        <p:spPr bwMode="auto">
          <a:xfrm>
            <a:off x="3584575" y="4415077"/>
            <a:ext cx="539750" cy="457200"/>
          </a:xfrm>
          <a:prstGeom prst="rect">
            <a:avLst/>
          </a:prstGeom>
          <a:noFill/>
          <a:ln w="9525">
            <a:noFill/>
            <a:miter lim="800000"/>
            <a:headEnd/>
            <a:tailEnd/>
          </a:ln>
        </p:spPr>
        <p:txBody>
          <a:bodyPr wrap="none">
            <a:spAutoFit/>
          </a:bodyPr>
          <a:lstStyle/>
          <a:p>
            <a:pPr algn="l"/>
            <a:r>
              <a:rPr lang="en-US" b="1" dirty="0"/>
              <a:t>d3</a:t>
            </a:r>
          </a:p>
        </p:txBody>
      </p:sp>
      <p:grpSp>
        <p:nvGrpSpPr>
          <p:cNvPr id="5" name="Group 48"/>
          <p:cNvGrpSpPr>
            <a:grpSpLocks/>
          </p:cNvGrpSpPr>
          <p:nvPr/>
        </p:nvGrpSpPr>
        <p:grpSpPr bwMode="auto">
          <a:xfrm>
            <a:off x="3379283" y="1474728"/>
            <a:ext cx="3401924" cy="3268662"/>
            <a:chOff x="1080" y="533"/>
            <a:chExt cx="2269" cy="2118"/>
          </a:xfrm>
        </p:grpSpPr>
        <p:sp>
          <p:nvSpPr>
            <p:cNvPr id="16402" name="Arc 49"/>
            <p:cNvSpPr>
              <a:spLocks/>
            </p:cNvSpPr>
            <p:nvPr/>
          </p:nvSpPr>
          <p:spPr bwMode="auto">
            <a:xfrm>
              <a:off x="1080" y="533"/>
              <a:ext cx="2124" cy="2118"/>
            </a:xfrm>
            <a:custGeom>
              <a:avLst/>
              <a:gdLst>
                <a:gd name="T0" fmla="*/ 1490 w 21600"/>
                <a:gd name="T1" fmla="*/ 2118 h 24434"/>
                <a:gd name="T2" fmla="*/ 33 w 21600"/>
                <a:gd name="T3" fmla="*/ 0 h 24434"/>
                <a:gd name="T4" fmla="*/ 2124 w 21600"/>
                <a:gd name="T5" fmla="*/ 331 h 24434"/>
                <a:gd name="T6" fmla="*/ 0 60000 65536"/>
                <a:gd name="T7" fmla="*/ 0 60000 65536"/>
                <a:gd name="T8" fmla="*/ 0 60000 65536"/>
                <a:gd name="T9" fmla="*/ 0 w 21600"/>
                <a:gd name="T10" fmla="*/ 0 h 24434"/>
                <a:gd name="T11" fmla="*/ 21600 w 21600"/>
                <a:gd name="T12" fmla="*/ 24434 h 24434"/>
              </a:gdLst>
              <a:ahLst/>
              <a:cxnLst>
                <a:cxn ang="T6">
                  <a:pos x="T0" y="T1"/>
                </a:cxn>
                <a:cxn ang="T7">
                  <a:pos x="T2" y="T3"/>
                </a:cxn>
                <a:cxn ang="T8">
                  <a:pos x="T4" y="T5"/>
                </a:cxn>
              </a:cxnLst>
              <a:rect l="T9" t="T10" r="T11" b="T12"/>
              <a:pathLst>
                <a:path w="21600" h="24434" fill="none" extrusionOk="0">
                  <a:moveTo>
                    <a:pt x="15150" y="24433"/>
                  </a:moveTo>
                  <a:cubicBezTo>
                    <a:pt x="6136" y="21613"/>
                    <a:pt x="0" y="13263"/>
                    <a:pt x="0" y="3819"/>
                  </a:cubicBezTo>
                  <a:cubicBezTo>
                    <a:pt x="-1" y="2538"/>
                    <a:pt x="113" y="1260"/>
                    <a:pt x="340" y="0"/>
                  </a:cubicBezTo>
                </a:path>
                <a:path w="21600" h="24434" stroke="0" extrusionOk="0">
                  <a:moveTo>
                    <a:pt x="15150" y="24433"/>
                  </a:moveTo>
                  <a:cubicBezTo>
                    <a:pt x="6136" y="21613"/>
                    <a:pt x="0" y="13263"/>
                    <a:pt x="0" y="3819"/>
                  </a:cubicBezTo>
                  <a:cubicBezTo>
                    <a:pt x="-1" y="2538"/>
                    <a:pt x="113" y="1260"/>
                    <a:pt x="340" y="0"/>
                  </a:cubicBezTo>
                  <a:lnTo>
                    <a:pt x="21600" y="3819"/>
                  </a:lnTo>
                  <a:close/>
                </a:path>
              </a:pathLst>
            </a:custGeom>
            <a:noFill/>
            <a:ln w="76200">
              <a:solidFill>
                <a:srgbClr val="92D050"/>
              </a:solidFill>
              <a:prstDash val="sysDot"/>
              <a:round/>
              <a:headEnd/>
              <a:tailEnd/>
            </a:ln>
          </p:spPr>
          <p:txBody>
            <a:bodyPr wrap="none" anchor="ctr"/>
            <a:lstStyle/>
            <a:p>
              <a:endParaRPr lang="en-US" sz="4400"/>
            </a:p>
          </p:txBody>
        </p:sp>
        <p:sp>
          <p:nvSpPr>
            <p:cNvPr id="16403" name="Line 50"/>
            <p:cNvSpPr>
              <a:spLocks noChangeShapeType="1"/>
            </p:cNvSpPr>
            <p:nvPr/>
          </p:nvSpPr>
          <p:spPr bwMode="auto">
            <a:xfrm flipH="1">
              <a:off x="1248" y="852"/>
              <a:ext cx="2101" cy="732"/>
            </a:xfrm>
            <a:prstGeom prst="line">
              <a:avLst/>
            </a:prstGeom>
            <a:noFill/>
            <a:ln w="38100">
              <a:solidFill>
                <a:srgbClr val="92D050"/>
              </a:solidFill>
              <a:round/>
              <a:headEnd/>
              <a:tailEnd type="triangle" w="med" len="med"/>
            </a:ln>
          </p:spPr>
          <p:txBody>
            <a:bodyPr/>
            <a:lstStyle/>
            <a:p>
              <a:endParaRPr lang="en-US"/>
            </a:p>
          </p:txBody>
        </p:sp>
      </p:grpSp>
      <p:sp>
        <p:nvSpPr>
          <p:cNvPr id="1268787" name="Text Box 51"/>
          <p:cNvSpPr txBox="1">
            <a:spLocks noChangeArrowheads="1"/>
          </p:cNvSpPr>
          <p:nvPr/>
        </p:nvSpPr>
        <p:spPr bwMode="auto">
          <a:xfrm>
            <a:off x="5099050" y="2195752"/>
            <a:ext cx="539750" cy="457200"/>
          </a:xfrm>
          <a:prstGeom prst="rect">
            <a:avLst/>
          </a:prstGeom>
          <a:noFill/>
          <a:ln w="9525">
            <a:noFill/>
            <a:miter lim="800000"/>
            <a:headEnd/>
            <a:tailEnd/>
          </a:ln>
        </p:spPr>
        <p:txBody>
          <a:bodyPr wrap="none">
            <a:spAutoFit/>
          </a:bodyPr>
          <a:lstStyle/>
          <a:p>
            <a:pPr algn="l"/>
            <a:r>
              <a:rPr lang="en-US" b="1" dirty="0"/>
              <a:t>d2</a:t>
            </a:r>
          </a:p>
        </p:txBody>
      </p:sp>
      <p:pic>
        <p:nvPicPr>
          <p:cNvPr id="59" name="Picture 2"/>
          <p:cNvPicPr>
            <a:picLocks noChangeAspect="1" noChangeArrowheads="1"/>
          </p:cNvPicPr>
          <p:nvPr/>
        </p:nvPicPr>
        <p:blipFill>
          <a:blip r:embed="rId4" cstate="print"/>
          <a:srcRect/>
          <a:stretch>
            <a:fillRect/>
          </a:stretch>
        </p:blipFill>
        <p:spPr bwMode="auto">
          <a:xfrm>
            <a:off x="1845202" y="1383695"/>
            <a:ext cx="669398" cy="812057"/>
          </a:xfrm>
          <a:prstGeom prst="rect">
            <a:avLst/>
          </a:prstGeom>
          <a:noFill/>
          <a:ln w="9525">
            <a:noFill/>
            <a:miter lim="800000"/>
            <a:headEnd/>
            <a:tailEnd/>
          </a:ln>
          <a:effectLst/>
        </p:spPr>
      </p:pic>
      <p:pic>
        <p:nvPicPr>
          <p:cNvPr id="60" name="Picture 3"/>
          <p:cNvPicPr>
            <a:picLocks noChangeAspect="1" noChangeArrowheads="1"/>
          </p:cNvPicPr>
          <p:nvPr/>
        </p:nvPicPr>
        <p:blipFill>
          <a:blip r:embed="rId5" cstate="print"/>
          <a:srcRect/>
          <a:stretch>
            <a:fillRect/>
          </a:stretch>
        </p:blipFill>
        <p:spPr bwMode="auto">
          <a:xfrm>
            <a:off x="7451198" y="2855409"/>
            <a:ext cx="691347" cy="823031"/>
          </a:xfrm>
          <a:prstGeom prst="rect">
            <a:avLst/>
          </a:prstGeom>
          <a:noFill/>
          <a:ln w="9525">
            <a:noFill/>
            <a:miter lim="800000"/>
            <a:headEnd/>
            <a:tailEnd/>
          </a:ln>
          <a:effectLst/>
        </p:spPr>
      </p:pic>
      <p:pic>
        <p:nvPicPr>
          <p:cNvPr id="61" name="Picture 2"/>
          <p:cNvPicPr>
            <a:picLocks noChangeAspect="1" noChangeArrowheads="1"/>
          </p:cNvPicPr>
          <p:nvPr/>
        </p:nvPicPr>
        <p:blipFill>
          <a:blip r:embed="rId4" cstate="print"/>
          <a:srcRect/>
          <a:stretch>
            <a:fillRect/>
          </a:stretch>
        </p:blipFill>
        <p:spPr bwMode="auto">
          <a:xfrm>
            <a:off x="1752600" y="4938952"/>
            <a:ext cx="669398" cy="812057"/>
          </a:xfrm>
          <a:prstGeom prst="rect">
            <a:avLst/>
          </a:prstGeom>
          <a:noFill/>
          <a:ln w="9525">
            <a:noFill/>
            <a:miter lim="800000"/>
            <a:headEnd/>
            <a:tailEnd/>
          </a:ln>
          <a:effectLst/>
        </p:spPr>
      </p:pic>
      <p:pic>
        <p:nvPicPr>
          <p:cNvPr id="62" name="Picture 2"/>
          <p:cNvPicPr>
            <a:picLocks noChangeAspect="1" noChangeArrowheads="1"/>
          </p:cNvPicPr>
          <p:nvPr/>
        </p:nvPicPr>
        <p:blipFill>
          <a:blip r:embed="rId4" cstate="print"/>
          <a:srcRect/>
          <a:stretch>
            <a:fillRect/>
          </a:stretch>
        </p:blipFill>
        <p:spPr bwMode="auto">
          <a:xfrm>
            <a:off x="6489170" y="1407609"/>
            <a:ext cx="669398" cy="812057"/>
          </a:xfrm>
          <a:prstGeom prst="rect">
            <a:avLst/>
          </a:prstGeom>
          <a:noFill/>
          <a:ln w="9525">
            <a:noFill/>
            <a:miter lim="800000"/>
            <a:headEnd/>
            <a:tailEnd/>
          </a:ln>
          <a:effectLst/>
        </p:spPr>
      </p:pic>
      <p:pic>
        <p:nvPicPr>
          <p:cNvPr id="63" name="Picture 2"/>
          <p:cNvPicPr>
            <a:picLocks noChangeAspect="1" noChangeArrowheads="1"/>
          </p:cNvPicPr>
          <p:nvPr/>
        </p:nvPicPr>
        <p:blipFill>
          <a:blip r:embed="rId4" cstate="print"/>
          <a:srcRect/>
          <a:stretch>
            <a:fillRect/>
          </a:stretch>
        </p:blipFill>
        <p:spPr bwMode="auto">
          <a:xfrm>
            <a:off x="6441545" y="4953000"/>
            <a:ext cx="669398" cy="812057"/>
          </a:xfrm>
          <a:prstGeom prst="rect">
            <a:avLst/>
          </a:prstGeom>
          <a:noFill/>
          <a:ln w="9525">
            <a:noFill/>
            <a:miter lim="800000"/>
            <a:headEnd/>
            <a:tailEnd/>
          </a:ln>
          <a:effectLst/>
        </p:spPr>
      </p:pic>
      <p:sp>
        <p:nvSpPr>
          <p:cNvPr id="64" name="TextBox 63"/>
          <p:cNvSpPr txBox="1"/>
          <p:nvPr/>
        </p:nvSpPr>
        <p:spPr>
          <a:xfrm>
            <a:off x="7527398" y="2474409"/>
            <a:ext cx="381000" cy="646331"/>
          </a:xfrm>
          <a:prstGeom prst="rect">
            <a:avLst/>
          </a:prstGeom>
          <a:noFill/>
        </p:spPr>
        <p:txBody>
          <a:bodyPr wrap="square" rtlCol="0">
            <a:spAutoFit/>
          </a:bodyPr>
          <a:lstStyle/>
          <a:p>
            <a:r>
              <a:rPr lang="en-US" sz="3600" dirty="0" smtClean="0">
                <a:latin typeface="Arial" pitchFamily="34" charset="0"/>
                <a:cs typeface="Arial" pitchFamily="34" charset="0"/>
              </a:rPr>
              <a:t>?</a:t>
            </a:r>
            <a:endParaRPr lang="en-US" sz="3600" dirty="0">
              <a:latin typeface="Arial" pitchFamily="34" charset="0"/>
              <a:cs typeface="Arial" pitchFamily="34" charset="0"/>
            </a:endParaRPr>
          </a:p>
        </p:txBody>
      </p:sp>
      <p:sp>
        <p:nvSpPr>
          <p:cNvPr id="55" name="TextBox 54"/>
          <p:cNvSpPr txBox="1"/>
          <p:nvPr/>
        </p:nvSpPr>
        <p:spPr>
          <a:xfrm>
            <a:off x="1447800" y="1074760"/>
            <a:ext cx="1306768" cy="338554"/>
          </a:xfrm>
          <a:prstGeom prst="rect">
            <a:avLst/>
          </a:prstGeom>
          <a:noFill/>
        </p:spPr>
        <p:txBody>
          <a:bodyPr wrap="none" rtlCol="0">
            <a:spAutoFit/>
          </a:bodyPr>
          <a:lstStyle/>
          <a:p>
            <a:r>
              <a:rPr lang="en-US" sz="1600" b="1" dirty="0" smtClean="0"/>
              <a:t>Anchor Node</a:t>
            </a:r>
          </a:p>
        </p:txBody>
      </p:sp>
      <p:sp>
        <p:nvSpPr>
          <p:cNvPr id="56" name="TextBox 55"/>
          <p:cNvSpPr txBox="1"/>
          <p:nvPr/>
        </p:nvSpPr>
        <p:spPr>
          <a:xfrm>
            <a:off x="1360232" y="5757446"/>
            <a:ext cx="1306768" cy="338554"/>
          </a:xfrm>
          <a:prstGeom prst="rect">
            <a:avLst/>
          </a:prstGeom>
          <a:noFill/>
        </p:spPr>
        <p:txBody>
          <a:bodyPr wrap="none" rtlCol="0">
            <a:spAutoFit/>
          </a:bodyPr>
          <a:lstStyle/>
          <a:p>
            <a:r>
              <a:rPr lang="en-US" sz="1600" b="1" dirty="0" smtClean="0"/>
              <a:t>Anchor Node</a:t>
            </a:r>
          </a:p>
        </p:txBody>
      </p:sp>
      <p:sp>
        <p:nvSpPr>
          <p:cNvPr id="57" name="TextBox 56"/>
          <p:cNvSpPr txBox="1"/>
          <p:nvPr/>
        </p:nvSpPr>
        <p:spPr>
          <a:xfrm>
            <a:off x="6096000" y="5757446"/>
            <a:ext cx="1306768" cy="338554"/>
          </a:xfrm>
          <a:prstGeom prst="rect">
            <a:avLst/>
          </a:prstGeom>
          <a:noFill/>
        </p:spPr>
        <p:txBody>
          <a:bodyPr wrap="none" rtlCol="0">
            <a:spAutoFit/>
          </a:bodyPr>
          <a:lstStyle/>
          <a:p>
            <a:r>
              <a:rPr lang="en-US" sz="1600" b="1" dirty="0" smtClean="0"/>
              <a:t>Anchor Node</a:t>
            </a:r>
          </a:p>
        </p:txBody>
      </p:sp>
      <p:sp>
        <p:nvSpPr>
          <p:cNvPr id="58" name="TextBox 57"/>
          <p:cNvSpPr txBox="1"/>
          <p:nvPr/>
        </p:nvSpPr>
        <p:spPr>
          <a:xfrm>
            <a:off x="6133536" y="1066800"/>
            <a:ext cx="1306768" cy="338554"/>
          </a:xfrm>
          <a:prstGeom prst="rect">
            <a:avLst/>
          </a:prstGeom>
          <a:noFill/>
        </p:spPr>
        <p:txBody>
          <a:bodyPr wrap="none" rtlCol="0">
            <a:spAutoFit/>
          </a:bodyPr>
          <a:lstStyle/>
          <a:p>
            <a:r>
              <a:rPr lang="en-US" sz="1600" b="1" dirty="0" smtClean="0"/>
              <a:t>Anchor Node</a:t>
            </a:r>
          </a:p>
        </p:txBody>
      </p:sp>
      <p:pic>
        <p:nvPicPr>
          <p:cNvPr id="65" name="Picture 4" descr="Step5"/>
          <p:cNvPicPr>
            <a:picLocks noChangeAspect="1" noChangeArrowheads="1"/>
          </p:cNvPicPr>
          <p:nvPr/>
        </p:nvPicPr>
        <p:blipFill>
          <a:blip r:embed="rId6" cstate="print"/>
          <a:srcRect/>
          <a:stretch>
            <a:fillRect/>
          </a:stretch>
        </p:blipFill>
        <p:spPr bwMode="auto">
          <a:xfrm>
            <a:off x="5635625" y="981075"/>
            <a:ext cx="3265488" cy="2447925"/>
          </a:xfrm>
          <a:prstGeom prst="rect">
            <a:avLst/>
          </a:prstGeom>
          <a:ln>
            <a:noFill/>
          </a:ln>
          <a:effectLst>
            <a:outerShdw blurRad="292100" dist="139700" dir="2700000" algn="tl" rotWithShape="0">
              <a:srgbClr val="333333">
                <a:alpha val="65000"/>
              </a:srgbClr>
            </a:outerShdw>
          </a:effectLst>
        </p:spPr>
      </p:pic>
      <p:grpSp>
        <p:nvGrpSpPr>
          <p:cNvPr id="68" name="Group 67"/>
          <p:cNvGrpSpPr/>
          <p:nvPr/>
        </p:nvGrpSpPr>
        <p:grpSpPr>
          <a:xfrm>
            <a:off x="5635625" y="3471863"/>
            <a:ext cx="3279775" cy="2597150"/>
            <a:chOff x="5635625" y="3471863"/>
            <a:chExt cx="3279775" cy="2597150"/>
          </a:xfrm>
        </p:grpSpPr>
        <p:pic>
          <p:nvPicPr>
            <p:cNvPr id="66" name="Picture 5" descr="img021"/>
            <p:cNvPicPr>
              <a:picLocks noChangeAspect="1" noChangeArrowheads="1"/>
            </p:cNvPicPr>
            <p:nvPr/>
          </p:nvPicPr>
          <p:blipFill>
            <a:blip r:embed="rId7" cstate="print"/>
            <a:srcRect l="34009" t="8507" r="24852" b="50778"/>
            <a:stretch>
              <a:fillRect/>
            </a:stretch>
          </p:blipFill>
          <p:spPr bwMode="auto">
            <a:xfrm>
              <a:off x="5635625" y="3471863"/>
              <a:ext cx="3279775" cy="2597150"/>
            </a:xfrm>
            <a:prstGeom prst="rect">
              <a:avLst/>
            </a:prstGeom>
            <a:ln>
              <a:noFill/>
            </a:ln>
            <a:effectLst>
              <a:outerShdw blurRad="292100" dist="139700" dir="2700000" algn="tl" rotWithShape="0">
                <a:srgbClr val="333333">
                  <a:alpha val="65000"/>
                </a:srgbClr>
              </a:outerShdw>
            </a:effectLst>
          </p:spPr>
        </p:pic>
        <p:sp>
          <p:nvSpPr>
            <p:cNvPr id="67" name="TextBox 66"/>
            <p:cNvSpPr txBox="1"/>
            <p:nvPr/>
          </p:nvSpPr>
          <p:spPr>
            <a:xfrm>
              <a:off x="5638800" y="5791200"/>
              <a:ext cx="2866490" cy="261610"/>
            </a:xfrm>
            <a:prstGeom prst="rect">
              <a:avLst/>
            </a:prstGeom>
            <a:noFill/>
          </p:spPr>
          <p:txBody>
            <a:bodyPr wrap="none" rtlCol="0">
              <a:spAutoFit/>
            </a:bodyPr>
            <a:lstStyle/>
            <a:p>
              <a:r>
                <a:rPr lang="en-US" sz="1100" dirty="0" smtClean="0">
                  <a:effectLst>
                    <a:glow rad="63500">
                      <a:schemeClr val="bg1">
                        <a:alpha val="40000"/>
                      </a:schemeClr>
                    </a:glow>
                  </a:effectLst>
                </a:rPr>
                <a:t>Motorola Labs – ESR, Tempe, AZ Summer 2006</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par>
                                <p:cTn id="10" presetID="53" presetClass="entr" presetSubtype="0" fill="hold" nodeType="with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xit" presetSubtype="0" fill="hold" nodeType="clickEffect">
                                  <p:stCondLst>
                                    <p:cond delay="0"/>
                                  </p:stCondLst>
                                  <p:childTnLst>
                                    <p:anim calcmode="lin" valueType="num">
                                      <p:cBhvr>
                                        <p:cTn id="18" dur="500"/>
                                        <p:tgtEl>
                                          <p:spTgt spid="65"/>
                                        </p:tgtEl>
                                        <p:attrNameLst>
                                          <p:attrName>ppt_w</p:attrName>
                                        </p:attrNameLst>
                                      </p:cBhvr>
                                      <p:tavLst>
                                        <p:tav tm="0">
                                          <p:val>
                                            <p:strVal val="ppt_w"/>
                                          </p:val>
                                        </p:tav>
                                        <p:tav tm="100000">
                                          <p:val>
                                            <p:fltVal val="0"/>
                                          </p:val>
                                        </p:tav>
                                      </p:tavLst>
                                    </p:anim>
                                    <p:anim calcmode="lin" valueType="num">
                                      <p:cBhvr>
                                        <p:cTn id="19" dur="500"/>
                                        <p:tgtEl>
                                          <p:spTgt spid="65"/>
                                        </p:tgtEl>
                                        <p:attrNameLst>
                                          <p:attrName>ppt_h</p:attrName>
                                        </p:attrNameLst>
                                      </p:cBhvr>
                                      <p:tavLst>
                                        <p:tav tm="0">
                                          <p:val>
                                            <p:strVal val="ppt_h"/>
                                          </p:val>
                                        </p:tav>
                                        <p:tav tm="100000">
                                          <p:val>
                                            <p:fltVal val="0"/>
                                          </p:val>
                                        </p:tav>
                                      </p:tavLst>
                                    </p:anim>
                                    <p:animEffect transition="out" filter="fade">
                                      <p:cBhvr>
                                        <p:cTn id="20" dur="500"/>
                                        <p:tgtEl>
                                          <p:spTgt spid="65"/>
                                        </p:tgtEl>
                                      </p:cBhvr>
                                    </p:animEffect>
                                    <p:set>
                                      <p:cBhvr>
                                        <p:cTn id="21" dur="1" fill="hold">
                                          <p:stCondLst>
                                            <p:cond delay="499"/>
                                          </p:stCondLst>
                                        </p:cTn>
                                        <p:tgtEl>
                                          <p:spTgt spid="65"/>
                                        </p:tgtEl>
                                        <p:attrNameLst>
                                          <p:attrName>style.visibility</p:attrName>
                                        </p:attrNameLst>
                                      </p:cBhvr>
                                      <p:to>
                                        <p:strVal val="hidden"/>
                                      </p:to>
                                    </p:set>
                                  </p:childTnLst>
                                </p:cTn>
                              </p:par>
                              <p:par>
                                <p:cTn id="22" presetID="53" presetClass="exit" presetSubtype="0" fill="hold" nodeType="withEffect">
                                  <p:stCondLst>
                                    <p:cond delay="0"/>
                                  </p:stCondLst>
                                  <p:childTnLst>
                                    <p:anim calcmode="lin" valueType="num">
                                      <p:cBhvr>
                                        <p:cTn id="23" dur="500"/>
                                        <p:tgtEl>
                                          <p:spTgt spid="68"/>
                                        </p:tgtEl>
                                        <p:attrNameLst>
                                          <p:attrName>ppt_w</p:attrName>
                                        </p:attrNameLst>
                                      </p:cBhvr>
                                      <p:tavLst>
                                        <p:tav tm="0">
                                          <p:val>
                                            <p:strVal val="ppt_w"/>
                                          </p:val>
                                        </p:tav>
                                        <p:tav tm="100000">
                                          <p:val>
                                            <p:fltVal val="0"/>
                                          </p:val>
                                        </p:tav>
                                      </p:tavLst>
                                    </p:anim>
                                    <p:anim calcmode="lin" valueType="num">
                                      <p:cBhvr>
                                        <p:cTn id="24" dur="500"/>
                                        <p:tgtEl>
                                          <p:spTgt spid="68"/>
                                        </p:tgtEl>
                                        <p:attrNameLst>
                                          <p:attrName>ppt_h</p:attrName>
                                        </p:attrNameLst>
                                      </p:cBhvr>
                                      <p:tavLst>
                                        <p:tav tm="0">
                                          <p:val>
                                            <p:strVal val="ppt_h"/>
                                          </p:val>
                                        </p:tav>
                                        <p:tav tm="100000">
                                          <p:val>
                                            <p:fltVal val="0"/>
                                          </p:val>
                                        </p:tav>
                                      </p:tavLst>
                                    </p:anim>
                                    <p:animEffect transition="out" filter="fade">
                                      <p:cBhvr>
                                        <p:cTn id="25" dur="500"/>
                                        <p:tgtEl>
                                          <p:spTgt spid="68"/>
                                        </p:tgtEl>
                                      </p:cBhvr>
                                    </p:animEffect>
                                    <p:set>
                                      <p:cBhvr>
                                        <p:cTn id="26" dur="1" fill="hold">
                                          <p:stCondLst>
                                            <p:cond delay="499"/>
                                          </p:stCondLst>
                                        </p:cTn>
                                        <p:tgtEl>
                                          <p:spTgt spid="6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6877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6878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6878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35" presetClass="path" presetSubtype="0" accel="50000" decel="50000" fill="hold" nodeType="clickEffect">
                                  <p:stCondLst>
                                    <p:cond delay="0"/>
                                  </p:stCondLst>
                                  <p:childTnLst>
                                    <p:animMotion origin="layout" path="M -4.16667E-6 -4.44444E-6 L -0.44427 0.01042 " pathEditMode="relative" rAng="0" ptsTypes="AA">
                                      <p:cBhvr>
                                        <p:cTn id="54" dur="2000" fill="hold"/>
                                        <p:tgtEl>
                                          <p:spTgt spid="60"/>
                                        </p:tgtEl>
                                        <p:attrNameLst>
                                          <p:attrName>ppt_x</p:attrName>
                                          <p:attrName>ppt_y</p:attrName>
                                        </p:attrNameLst>
                                      </p:cBhvr>
                                      <p:rCtr x="-222" y="5"/>
                                    </p:animMotion>
                                  </p:childTnLst>
                                </p:cTn>
                              </p:par>
                              <p:par>
                                <p:cTn id="55" presetID="1" presetClass="exit" presetSubtype="0" fill="hold" grpId="0" nodeType="withEffect">
                                  <p:stCondLst>
                                    <p:cond delay="0"/>
                                  </p:stCondLst>
                                  <p:childTnLst>
                                    <p:set>
                                      <p:cBhvr>
                                        <p:cTn id="56" dur="1" fill="hold">
                                          <p:stCondLst>
                                            <p:cond delay="0"/>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8782" grpId="0"/>
      <p:bldP spid="1268787" grpId="0"/>
      <p:bldP spid="64" grpId="0"/>
      <p:bldP spid="6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5" name="Text Box 15"/>
          <p:cNvSpPr txBox="1">
            <a:spLocks noChangeArrowheads="1"/>
          </p:cNvSpPr>
          <p:nvPr/>
        </p:nvSpPr>
        <p:spPr bwMode="auto">
          <a:xfrm>
            <a:off x="250825" y="3829057"/>
            <a:ext cx="8642349" cy="519112"/>
          </a:xfrm>
          <a:prstGeom prst="rect">
            <a:avLst/>
          </a:prstGeom>
          <a:noFill/>
          <a:ln w="9525">
            <a:noFill/>
            <a:miter lim="800000"/>
            <a:headEnd/>
            <a:tailEnd/>
          </a:ln>
          <a:effectLst/>
        </p:spPr>
        <p:txBody>
          <a:bodyPr wrap="square">
            <a:spAutoFit/>
          </a:bodyPr>
          <a:lstStyle/>
          <a:p>
            <a:pPr algn="ctr"/>
            <a:r>
              <a:rPr lang="en-US" sz="2800" dirty="0"/>
              <a:t>Using the approximate formula we find:</a:t>
            </a:r>
          </a:p>
        </p:txBody>
      </p:sp>
      <p:grpSp>
        <p:nvGrpSpPr>
          <p:cNvPr id="3" name="Group 20"/>
          <p:cNvGrpSpPr>
            <a:grpSpLocks/>
          </p:cNvGrpSpPr>
          <p:nvPr/>
        </p:nvGrpSpPr>
        <p:grpSpPr bwMode="auto">
          <a:xfrm>
            <a:off x="900113" y="4643437"/>
            <a:ext cx="3003550" cy="1239838"/>
            <a:chOff x="567" y="2976"/>
            <a:chExt cx="1892" cy="781"/>
          </a:xfrm>
        </p:grpSpPr>
        <p:sp>
          <p:nvSpPr>
            <p:cNvPr id="25616" name="Text Box 16"/>
            <p:cNvSpPr txBox="1">
              <a:spLocks noChangeArrowheads="1"/>
            </p:cNvSpPr>
            <p:nvPr/>
          </p:nvSpPr>
          <p:spPr bwMode="auto">
            <a:xfrm>
              <a:off x="604" y="2976"/>
              <a:ext cx="1830" cy="327"/>
            </a:xfrm>
            <a:prstGeom prst="rect">
              <a:avLst/>
            </a:prstGeom>
            <a:noFill/>
            <a:ln w="9525">
              <a:noFill/>
              <a:miter lim="800000"/>
              <a:headEnd/>
              <a:tailEnd/>
            </a:ln>
            <a:effectLst/>
          </p:spPr>
          <p:txBody>
            <a:bodyPr wrap="none">
              <a:spAutoFit/>
            </a:bodyPr>
            <a:lstStyle/>
            <a:p>
              <a:r>
                <a:rPr lang="en-US" sz="2800"/>
                <a:t>Opt. Conn = 9.27</a:t>
              </a:r>
            </a:p>
          </p:txBody>
        </p:sp>
        <p:sp>
          <p:nvSpPr>
            <p:cNvPr id="25617" name="Text Box 17"/>
            <p:cNvSpPr txBox="1">
              <a:spLocks noChangeArrowheads="1"/>
            </p:cNvSpPr>
            <p:nvPr/>
          </p:nvSpPr>
          <p:spPr bwMode="auto">
            <a:xfrm>
              <a:off x="567" y="3430"/>
              <a:ext cx="1892" cy="327"/>
            </a:xfrm>
            <a:prstGeom prst="rect">
              <a:avLst/>
            </a:prstGeom>
            <a:noFill/>
            <a:ln w="9525">
              <a:noFill/>
              <a:miter lim="800000"/>
              <a:headEnd/>
              <a:tailEnd/>
            </a:ln>
            <a:effectLst/>
          </p:spPr>
          <p:txBody>
            <a:bodyPr wrap="none">
              <a:spAutoFit/>
            </a:bodyPr>
            <a:lstStyle/>
            <a:p>
              <a:r>
                <a:rPr lang="en-US" sz="2800"/>
                <a:t>(Pth = -53.3 dBm)</a:t>
              </a:r>
            </a:p>
          </p:txBody>
        </p:sp>
      </p:grpSp>
      <p:grpSp>
        <p:nvGrpSpPr>
          <p:cNvPr id="4" name="Group 21"/>
          <p:cNvGrpSpPr>
            <a:grpSpLocks/>
          </p:cNvGrpSpPr>
          <p:nvPr/>
        </p:nvGrpSpPr>
        <p:grpSpPr bwMode="auto">
          <a:xfrm>
            <a:off x="5230813" y="4643437"/>
            <a:ext cx="3003550" cy="1239838"/>
            <a:chOff x="3295" y="2976"/>
            <a:chExt cx="1892" cy="781"/>
          </a:xfrm>
        </p:grpSpPr>
        <p:sp>
          <p:nvSpPr>
            <p:cNvPr id="25618" name="Text Box 18"/>
            <p:cNvSpPr txBox="1">
              <a:spLocks noChangeArrowheads="1"/>
            </p:cNvSpPr>
            <p:nvPr/>
          </p:nvSpPr>
          <p:spPr bwMode="auto">
            <a:xfrm>
              <a:off x="3326" y="2976"/>
              <a:ext cx="1830" cy="327"/>
            </a:xfrm>
            <a:prstGeom prst="rect">
              <a:avLst/>
            </a:prstGeom>
            <a:noFill/>
            <a:ln w="9525">
              <a:noFill/>
              <a:miter lim="800000"/>
              <a:headEnd/>
              <a:tailEnd/>
            </a:ln>
            <a:effectLst/>
          </p:spPr>
          <p:txBody>
            <a:bodyPr wrap="none">
              <a:spAutoFit/>
            </a:bodyPr>
            <a:lstStyle/>
            <a:p>
              <a:r>
                <a:rPr lang="en-US" sz="2800"/>
                <a:t>Opt. Conn = 11.1</a:t>
              </a:r>
            </a:p>
          </p:txBody>
        </p:sp>
        <p:sp>
          <p:nvSpPr>
            <p:cNvPr id="25619" name="Text Box 19"/>
            <p:cNvSpPr txBox="1">
              <a:spLocks noChangeArrowheads="1"/>
            </p:cNvSpPr>
            <p:nvPr/>
          </p:nvSpPr>
          <p:spPr bwMode="auto">
            <a:xfrm>
              <a:off x="3295" y="3430"/>
              <a:ext cx="1892" cy="327"/>
            </a:xfrm>
            <a:prstGeom prst="rect">
              <a:avLst/>
            </a:prstGeom>
            <a:noFill/>
            <a:ln w="9525">
              <a:noFill/>
              <a:miter lim="800000"/>
              <a:headEnd/>
              <a:tailEnd/>
            </a:ln>
            <a:effectLst/>
          </p:spPr>
          <p:txBody>
            <a:bodyPr wrap="none">
              <a:spAutoFit/>
            </a:bodyPr>
            <a:lstStyle/>
            <a:p>
              <a:r>
                <a:rPr lang="en-US" sz="2800"/>
                <a:t>(Pth = -34.3 dBm)</a:t>
              </a:r>
            </a:p>
          </p:txBody>
        </p:sp>
      </p:grpSp>
      <p:pic>
        <p:nvPicPr>
          <p:cNvPr id="9224" name="Picture 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986338" y="3717927"/>
            <a:ext cx="3402012" cy="2800350"/>
          </a:xfrm>
          <a:prstGeom prst="rect">
            <a:avLst/>
          </a:prstGeom>
          <a:noFill/>
          <a:ln w="9525">
            <a:noFill/>
            <a:miter lim="800000"/>
            <a:headEnd/>
            <a:tailEnd/>
          </a:ln>
        </p:spPr>
      </p:pic>
      <p:pic>
        <p:nvPicPr>
          <p:cNvPr id="9222"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42910" y="3705227"/>
            <a:ext cx="3373437" cy="2786062"/>
          </a:xfrm>
          <a:prstGeom prst="rect">
            <a:avLst/>
          </a:prstGeom>
          <a:noFill/>
          <a:ln w="9525">
            <a:noFill/>
            <a:miter lim="800000"/>
            <a:headEnd/>
            <a:tailEnd/>
          </a:ln>
        </p:spPr>
      </p:pic>
      <p:sp>
        <p:nvSpPr>
          <p:cNvPr id="2" name="Title 1"/>
          <p:cNvSpPr>
            <a:spLocks noGrp="1"/>
          </p:cNvSpPr>
          <p:nvPr>
            <p:ph type="title"/>
          </p:nvPr>
        </p:nvSpPr>
        <p:spPr/>
        <p:txBody>
          <a:bodyPr rtlCol="0">
            <a:normAutofit fontScale="90000"/>
          </a:bodyPr>
          <a:lstStyle/>
          <a:p>
            <a:pPr fontAlgn="auto">
              <a:spcAft>
                <a:spcPts val="0"/>
              </a:spcAft>
              <a:defRPr/>
            </a:pPr>
            <a:r>
              <a:rPr lang="en-US" dirty="0" smtClean="0"/>
              <a:t>Case Studies</a:t>
            </a:r>
            <a:endParaRPr lang="en-US" dirty="0"/>
          </a:p>
        </p:txBody>
      </p:sp>
      <p:pic>
        <p:nvPicPr>
          <p:cNvPr id="9218" name="Picture 2"/>
          <p:cNvPicPr>
            <a:picLocks noChangeAspect="1" noChangeArrowheads="1"/>
          </p:cNvPicPr>
          <p:nvPr/>
        </p:nvPicPr>
        <p:blipFill>
          <a:blip r:embed="rId6" cstate="print"/>
          <a:srcRect/>
          <a:stretch>
            <a:fillRect/>
          </a:stretch>
        </p:blipFill>
        <p:spPr bwMode="auto">
          <a:xfrm>
            <a:off x="5573713" y="1116012"/>
            <a:ext cx="2317750" cy="2293938"/>
          </a:xfrm>
          <a:prstGeom prst="rect">
            <a:avLst/>
          </a:prstGeom>
          <a:noFill/>
          <a:ln w="9525">
            <a:noFill/>
            <a:miter lim="800000"/>
            <a:headEnd/>
            <a:tailEnd/>
          </a:ln>
        </p:spPr>
      </p:pic>
      <p:pic>
        <p:nvPicPr>
          <p:cNvPr id="9220" name="Picture 4"/>
          <p:cNvPicPr>
            <a:picLocks noChangeAspect="1" noChangeArrowheads="1"/>
          </p:cNvPicPr>
          <p:nvPr/>
        </p:nvPicPr>
        <p:blipFill>
          <a:blip r:embed="rId7" cstate="print"/>
          <a:srcRect/>
          <a:stretch>
            <a:fillRect/>
          </a:stretch>
        </p:blipFill>
        <p:spPr bwMode="auto">
          <a:xfrm>
            <a:off x="4857750" y="847725"/>
            <a:ext cx="3738563" cy="2714625"/>
          </a:xfrm>
          <a:prstGeom prst="rect">
            <a:avLst/>
          </a:prstGeom>
          <a:noFill/>
          <a:ln w="9525">
            <a:noFill/>
            <a:miter lim="800000"/>
            <a:headEnd/>
            <a:tailEnd/>
          </a:ln>
        </p:spPr>
      </p:pic>
      <p:pic>
        <p:nvPicPr>
          <p:cNvPr id="6" name="Picture 3"/>
          <p:cNvPicPr>
            <a:picLocks noChangeAspect="1" noChangeArrowheads="1"/>
          </p:cNvPicPr>
          <p:nvPr/>
        </p:nvPicPr>
        <p:blipFill>
          <a:blip r:embed="rId8" cstate="print"/>
          <a:srcRect/>
          <a:stretch>
            <a:fillRect/>
          </a:stretch>
        </p:blipFill>
        <p:spPr bwMode="auto">
          <a:xfrm>
            <a:off x="781050" y="762000"/>
            <a:ext cx="3260725" cy="2819400"/>
          </a:xfrm>
          <a:prstGeom prst="rect">
            <a:avLst/>
          </a:prstGeom>
          <a:noFill/>
          <a:ln w="9525">
            <a:noFill/>
            <a:miter lim="800000"/>
            <a:headEnd/>
            <a:tailEnd/>
          </a:ln>
        </p:spPr>
      </p:pic>
      <p:pic>
        <p:nvPicPr>
          <p:cNvPr id="9221"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38156" y="3703320"/>
            <a:ext cx="3390900" cy="2800350"/>
          </a:xfrm>
          <a:prstGeom prst="rect">
            <a:avLst/>
          </a:prstGeom>
          <a:noFill/>
          <a:ln w="9525">
            <a:noFill/>
            <a:miter lim="800000"/>
            <a:headEnd/>
            <a:tailEnd/>
          </a:ln>
        </p:spPr>
      </p:pic>
      <p:pic>
        <p:nvPicPr>
          <p:cNvPr id="9223" name="Picture 7"/>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4986639" y="3718560"/>
            <a:ext cx="3441700" cy="2800350"/>
          </a:xfrm>
          <a:prstGeom prst="rect">
            <a:avLst/>
          </a:prstGeom>
          <a:noFill/>
          <a:ln w="9525">
            <a:noFill/>
            <a:miter lim="800000"/>
            <a:headEnd/>
            <a:tailEnd/>
          </a:ln>
        </p:spPr>
      </p:pic>
      <p:pic>
        <p:nvPicPr>
          <p:cNvPr id="2050" name="Picture 2"/>
          <p:cNvPicPr>
            <a:picLocks noChangeAspect="1" noChangeArrowheads="1"/>
          </p:cNvPicPr>
          <p:nvPr/>
        </p:nvPicPr>
        <p:blipFill>
          <a:blip r:embed="rId11" cstate="print"/>
          <a:srcRect/>
          <a:stretch>
            <a:fillRect/>
          </a:stretch>
        </p:blipFill>
        <p:spPr bwMode="auto">
          <a:xfrm>
            <a:off x="981075" y="1057275"/>
            <a:ext cx="2857500" cy="2143125"/>
          </a:xfrm>
          <a:prstGeom prst="rect">
            <a:avLst/>
          </a:prstGeom>
          <a:noFill/>
          <a:ln w="9525">
            <a:noFill/>
            <a:miter lim="800000"/>
            <a:headEnd/>
            <a:tailEnd/>
          </a:ln>
        </p:spPr>
      </p:pic>
      <p:sp>
        <p:nvSpPr>
          <p:cNvPr id="14" name="TextBox 13"/>
          <p:cNvSpPr txBox="1">
            <a:spLocks noChangeArrowheads="1"/>
          </p:cNvSpPr>
          <p:nvPr/>
        </p:nvSpPr>
        <p:spPr bwMode="auto">
          <a:xfrm>
            <a:off x="239448" y="3429000"/>
            <a:ext cx="4332552" cy="246221"/>
          </a:xfrm>
          <a:prstGeom prst="rect">
            <a:avLst/>
          </a:prstGeom>
          <a:noFill/>
          <a:ln w="9525">
            <a:noFill/>
            <a:miter lim="800000"/>
            <a:headEnd/>
            <a:tailEnd/>
          </a:ln>
        </p:spPr>
        <p:txBody>
          <a:bodyPr wrap="square">
            <a:spAutoFit/>
          </a:bodyPr>
          <a:lstStyle/>
          <a:p>
            <a:pPr algn="ctr"/>
            <a:r>
              <a:rPr lang="en-US" sz="1000" dirty="0">
                <a:latin typeface="Courier" pitchFamily="49" charset="0"/>
              </a:rPr>
              <a:t>http://www.eecs.umich.edu/~hero/localize/ </a:t>
            </a:r>
          </a:p>
        </p:txBody>
      </p:sp>
      <p:sp>
        <p:nvSpPr>
          <p:cNvPr id="15" name="TextBox 14"/>
          <p:cNvSpPr txBox="1">
            <a:spLocks noChangeArrowheads="1"/>
          </p:cNvSpPr>
          <p:nvPr/>
        </p:nvSpPr>
        <p:spPr bwMode="auto">
          <a:xfrm>
            <a:off x="4572001" y="3429000"/>
            <a:ext cx="4318000" cy="245978"/>
          </a:xfrm>
          <a:prstGeom prst="rect">
            <a:avLst/>
          </a:prstGeom>
          <a:noFill/>
          <a:ln w="9525">
            <a:noFill/>
            <a:miter lim="800000"/>
            <a:headEnd/>
            <a:tailEnd/>
          </a:ln>
        </p:spPr>
        <p:txBody>
          <a:bodyPr wrap="square">
            <a:spAutoFit/>
          </a:bodyPr>
          <a:lstStyle/>
          <a:p>
            <a:pPr algn="ctr"/>
            <a:r>
              <a:rPr lang="en-US" sz="1000" dirty="0">
                <a:latin typeface="Courier" pitchFamily="49" charset="0"/>
              </a:rPr>
              <a:t>http://www.eng.yale.edu/enalab/XYZ/data_set_1.htm</a:t>
            </a:r>
          </a:p>
        </p:txBody>
      </p:sp>
      <p:cxnSp>
        <p:nvCxnSpPr>
          <p:cNvPr id="21" name="Straight Connector 20"/>
          <p:cNvCxnSpPr>
            <a:endCxn id="25615" idx="2"/>
          </p:cNvCxnSpPr>
          <p:nvPr/>
        </p:nvCxnSpPr>
        <p:spPr>
          <a:xfrm rot="5400000" flipH="1" flipV="1">
            <a:off x="3545685" y="5374485"/>
            <a:ext cx="2052631" cy="0"/>
          </a:xfrm>
          <a:prstGeom prst="line">
            <a:avLst/>
          </a:prstGeom>
          <a:ln w="28575">
            <a:solidFill>
              <a:schemeClr val="tx2">
                <a:lumMod val="60000"/>
                <a:lumOff val="40000"/>
              </a:schemeClr>
            </a:solidFill>
          </a:ln>
          <a:effectLst/>
        </p:spPr>
        <p:style>
          <a:lnRef idx="3">
            <a:schemeClr val="accent1"/>
          </a:lnRef>
          <a:fillRef idx="0">
            <a:schemeClr val="accent1"/>
          </a:fillRef>
          <a:effectRef idx="2">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21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050"/>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20"/>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615"/>
                                        </p:tgtEl>
                                        <p:attrNameLst>
                                          <p:attrName>style.visibility</p:attrName>
                                        </p:attrNameLst>
                                      </p:cBhvr>
                                      <p:to>
                                        <p:strVal val="visible"/>
                                      </p:to>
                                    </p:set>
                                  </p:childTnLst>
                                  <p:subTnLst>
                                    <p:set>
                                      <p:cBhvr override="childStyle">
                                        <p:cTn dur="1" fill="hold" display="0" masterRel="nextClick" afterEffect="1"/>
                                        <p:tgtEl>
                                          <p:spTgt spid="25615"/>
                                        </p:tgtEl>
                                        <p:attrNameLst>
                                          <p:attrName>style.visibility</p:attrName>
                                        </p:attrNameLst>
                                      </p:cBhvr>
                                      <p:to>
                                        <p:strVal val="hidden"/>
                                      </p:to>
                                    </p:set>
                                  </p:sub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2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221"/>
                                        </p:tgtEl>
                                        <p:attrNameLst>
                                          <p:attrName>style.visibility</p:attrName>
                                        </p:attrNameLst>
                                      </p:cBhvr>
                                      <p:to>
                                        <p:strVal val="visible"/>
                                      </p:to>
                                    </p:set>
                                    <p:animEffect transition="in" filter="fade">
                                      <p:cBhvr>
                                        <p:cTn id="37" dur="1000"/>
                                        <p:tgtEl>
                                          <p:spTgt spid="9221"/>
                                        </p:tgtEl>
                                      </p:cBhvr>
                                    </p:animEffect>
                                  </p:childTnLst>
                                </p:cTn>
                              </p:par>
                            </p:childTnLst>
                          </p:cTn>
                        </p:par>
                        <p:par>
                          <p:cTn id="38" fill="hold">
                            <p:stCondLst>
                              <p:cond delay="1000"/>
                            </p:stCondLst>
                            <p:childTnLst>
                              <p:par>
                                <p:cTn id="39" presetID="1" presetClass="exit" presetSubtype="0" fill="hold" nodeType="afterEffect">
                                  <p:stCondLst>
                                    <p:cond delay="0"/>
                                  </p:stCondLst>
                                  <p:childTnLst>
                                    <p:set>
                                      <p:cBhvr>
                                        <p:cTn id="40" dur="1" fill="hold">
                                          <p:stCondLst>
                                            <p:cond delay="0"/>
                                          </p:stCondLst>
                                        </p:cTn>
                                        <p:tgtEl>
                                          <p:spTgt spid="92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9223"/>
                                        </p:tgtEl>
                                        <p:attrNameLst>
                                          <p:attrName>style.visibility</p:attrName>
                                        </p:attrNameLst>
                                      </p:cBhvr>
                                      <p:to>
                                        <p:strVal val="visible"/>
                                      </p:to>
                                    </p:set>
                                    <p:animEffect transition="in" filter="fade">
                                      <p:cBhvr>
                                        <p:cTn id="45" dur="1000"/>
                                        <p:tgtEl>
                                          <p:spTgt spid="9223"/>
                                        </p:tgtEl>
                                      </p:cBhvr>
                                    </p:animEffect>
                                  </p:childTnLst>
                                </p:cTn>
                              </p:par>
                            </p:childTnLst>
                          </p:cTn>
                        </p:par>
                        <p:par>
                          <p:cTn id="46" fill="hold">
                            <p:stCondLst>
                              <p:cond delay="1000"/>
                            </p:stCondLst>
                            <p:childTnLst>
                              <p:par>
                                <p:cTn id="47" presetID="1" presetClass="exit" presetSubtype="0" fill="hold" nodeType="afterEffect">
                                  <p:stCondLst>
                                    <p:cond delay="0"/>
                                  </p:stCondLst>
                                  <p:childTnLst>
                                    <p:set>
                                      <p:cBhvr>
                                        <p:cTn id="48" dur="1" fill="hold">
                                          <p:stCondLst>
                                            <p:cond delay="0"/>
                                          </p:stCondLst>
                                        </p:cTn>
                                        <p:tgtEl>
                                          <p:spTgt spid="92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5" grpId="0"/>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160338" y="1786956"/>
            <a:ext cx="6469062" cy="4495800"/>
          </a:xfrm>
        </p:spPr>
        <p:txBody>
          <a:bodyPr>
            <a:normAutofit/>
          </a:bodyPr>
          <a:lstStyle/>
          <a:p>
            <a:pPr marL="514350" indent="-514350">
              <a:buFont typeface="+mj-lt"/>
              <a:buAutoNum type="arabicPeriod"/>
            </a:pPr>
            <a:r>
              <a:rPr lang="en-US" sz="2800" dirty="0" smtClean="0">
                <a:solidFill>
                  <a:schemeClr val="bg1">
                    <a:lumMod val="65000"/>
                  </a:schemeClr>
                </a:solidFill>
              </a:rPr>
              <a:t>Range-Free Localization</a:t>
            </a:r>
          </a:p>
          <a:p>
            <a:pPr marL="914400" lvl="1" indent="-514350">
              <a:buFont typeface="Arial" pitchFamily="34" charset="0"/>
              <a:buChar char="•"/>
            </a:pPr>
            <a:r>
              <a:rPr lang="en-US" sz="2400" dirty="0" smtClean="0">
                <a:solidFill>
                  <a:schemeClr val="bg1">
                    <a:lumMod val="65000"/>
                  </a:schemeClr>
                </a:solidFill>
              </a:rPr>
              <a:t>Self Organizing Maps</a:t>
            </a:r>
          </a:p>
          <a:p>
            <a:pPr marL="514350" indent="-514350">
              <a:spcBef>
                <a:spcPts val="1200"/>
              </a:spcBef>
              <a:buFont typeface="+mj-lt"/>
              <a:buAutoNum type="arabicPeriod"/>
            </a:pPr>
            <a:r>
              <a:rPr lang="en-US" sz="2800" b="1" dirty="0" smtClean="0"/>
              <a:t>Theoretical Analysis </a:t>
            </a:r>
          </a:p>
          <a:p>
            <a:pPr marL="914400" lvl="1" indent="-514350">
              <a:buFont typeface="Arial" pitchFamily="34" charset="0"/>
              <a:buChar char="•"/>
            </a:pPr>
            <a:r>
              <a:rPr lang="en-US" sz="2400" dirty="0" smtClean="0"/>
              <a:t>Optimal Connectivity in Range-Free Loc</a:t>
            </a:r>
          </a:p>
          <a:p>
            <a:pPr marL="914400" lvl="1" indent="-514350">
              <a:buFont typeface="Arial" pitchFamily="34" charset="0"/>
              <a:buChar char="•"/>
            </a:pPr>
            <a:r>
              <a:rPr lang="en-US" sz="2400" dirty="0" smtClean="0"/>
              <a:t>Comparison Range-Free, Range-Based Loc</a:t>
            </a:r>
          </a:p>
          <a:p>
            <a:pPr marL="514350" indent="-514350">
              <a:spcBef>
                <a:spcPts val="1200"/>
              </a:spcBef>
              <a:buFont typeface="+mj-lt"/>
              <a:buAutoNum type="arabicPeriod"/>
            </a:pPr>
            <a:r>
              <a:rPr lang="en-US" sz="2800" dirty="0" smtClean="0">
                <a:solidFill>
                  <a:schemeClr val="bg1">
                    <a:lumMod val="65000"/>
                  </a:schemeClr>
                </a:solidFill>
              </a:rPr>
              <a:t>Experimental Results &amp; Systems</a:t>
            </a:r>
          </a:p>
          <a:p>
            <a:pPr marL="914400" lvl="1" indent="-514350">
              <a:buFont typeface="Arial" pitchFamily="34" charset="0"/>
              <a:buChar char="•"/>
            </a:pPr>
            <a:r>
              <a:rPr lang="en-US" sz="2400" dirty="0" smtClean="0">
                <a:solidFill>
                  <a:schemeClr val="bg1">
                    <a:lumMod val="65000"/>
                  </a:schemeClr>
                </a:solidFill>
              </a:rPr>
              <a:t>Hybrid Localization (SOM-R)</a:t>
            </a:r>
          </a:p>
          <a:p>
            <a:pPr marL="914400" lvl="1" indent="-514350">
              <a:buFont typeface="Arial" pitchFamily="34" charset="0"/>
              <a:buChar char="•"/>
            </a:pPr>
            <a:r>
              <a:rPr lang="en-US" sz="2400" dirty="0" smtClean="0">
                <a:solidFill>
                  <a:schemeClr val="bg1">
                    <a:lumMod val="65000"/>
                  </a:schemeClr>
                </a:solidFill>
              </a:rPr>
              <a:t>Angle of Arrival Estimation using Directional Antennas</a:t>
            </a:r>
            <a:endParaRPr lang="en-US" sz="2400" dirty="0">
              <a:solidFill>
                <a:schemeClr val="bg1">
                  <a:lumMod val="65000"/>
                </a:schemeClr>
              </a:solidFill>
            </a:endParaRPr>
          </a:p>
        </p:txBody>
      </p:sp>
      <p:pic>
        <p:nvPicPr>
          <p:cNvPr id="4" name="Picture 3"/>
          <p:cNvPicPr>
            <a:picLocks noChangeAspect="1" noChangeArrowheads="1"/>
          </p:cNvPicPr>
          <p:nvPr/>
        </p:nvPicPr>
        <p:blipFill>
          <a:blip r:embed="rId4" cstate="print"/>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6" cstate="print">
            <a:duotone>
              <a:schemeClr val="bg2">
                <a:shade val="45000"/>
                <a:satMod val="135000"/>
              </a:schemeClr>
              <a:prstClr val="white"/>
            </a:duotone>
          </a:blip>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160338" y="990600"/>
            <a:ext cx="8755062"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4" nodeType="clickEffect">
                                  <p:stCondLst>
                                    <p:cond delay="0"/>
                                  </p:stCondLst>
                                  <p:childTnLst>
                                    <p:set>
                                      <p:cBhvr override="childStyle">
                                        <p:cTn id="6" dur="indefinite"/>
                                        <p:tgtEl>
                                          <p:spTgt spid="3">
                                            <p:txEl>
                                              <p:pRg st="4" end="4"/>
                                            </p:txEl>
                                          </p:spTgt>
                                        </p:tgtEl>
                                        <p:attrNameLst>
                                          <p:attrName>style.fontStyle</p:attrName>
                                        </p:attrNameLst>
                                      </p:cBhvr>
                                      <p:to>
                                        <p:strVal val="normal"/>
                                      </p:to>
                                    </p:set>
                                    <p:set>
                                      <p:cBhvr override="childStyle">
                                        <p:cTn id="7" dur="indefinite"/>
                                        <p:tgtEl>
                                          <p:spTgt spid="3">
                                            <p:txEl>
                                              <p:pRg st="4" end="4"/>
                                            </p:txEl>
                                          </p:spTgt>
                                        </p:tgtEl>
                                        <p:attrNameLst>
                                          <p:attrName>style.fontWeight</p:attrName>
                                        </p:attrNameLst>
                                      </p:cBhvr>
                                      <p:to>
                                        <p:strVal val="normal"/>
                                      </p:to>
                                    </p:set>
                                    <p:set>
                                      <p:cBhvr override="childStyle">
                                        <p:cTn id="8" dur="indefinite"/>
                                        <p:tgtEl>
                                          <p:spTgt spid="3">
                                            <p:txEl>
                                              <p:pRg st="4" end="4"/>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fontAlgn="auto">
              <a:spcAft>
                <a:spcPts val="0"/>
              </a:spcAft>
              <a:defRPr/>
            </a:pPr>
            <a:r>
              <a:rPr lang="en-US" dirty="0" smtClean="0"/>
              <a:t>RSS Ranging: 1D Localization</a:t>
            </a:r>
            <a:endParaRPr lang="en-US" dirty="0"/>
          </a:p>
        </p:txBody>
      </p:sp>
      <p:grpSp>
        <p:nvGrpSpPr>
          <p:cNvPr id="2" name="Group 98"/>
          <p:cNvGrpSpPr>
            <a:grpSpLocks/>
          </p:cNvGrpSpPr>
          <p:nvPr/>
        </p:nvGrpSpPr>
        <p:grpSpPr bwMode="auto">
          <a:xfrm>
            <a:off x="142844" y="762000"/>
            <a:ext cx="5572125" cy="5305425"/>
            <a:chOff x="205581" y="172244"/>
            <a:chExt cx="2286000" cy="1600995"/>
          </a:xfrm>
        </p:grpSpPr>
        <p:cxnSp>
          <p:nvCxnSpPr>
            <p:cNvPr id="6" name="Straight Connector 5"/>
            <p:cNvCxnSpPr/>
            <p:nvPr/>
          </p:nvCxnSpPr>
          <p:spPr>
            <a:xfrm rot="5400000">
              <a:off x="-61037"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91363"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243763"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96163" y="972569"/>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5479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7003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8527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10051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11575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3099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14623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1614712"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205581" y="324583"/>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205581" y="476922"/>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205581" y="629261"/>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205581" y="782078"/>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a:off x="205581" y="934417"/>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a:off x="205581" y="1086756"/>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05581" y="1239095"/>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205581" y="1391434"/>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0800000">
              <a:off x="205581" y="1543772"/>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205581" y="1696111"/>
              <a:ext cx="2286000"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517586"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365186"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212786" y="971611"/>
              <a:ext cx="1600037" cy="130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grpSp>
      <p:grpSp>
        <p:nvGrpSpPr>
          <p:cNvPr id="3" name="Group 30"/>
          <p:cNvGrpSpPr>
            <a:grpSpLocks/>
          </p:cNvGrpSpPr>
          <p:nvPr/>
        </p:nvGrpSpPr>
        <p:grpSpPr bwMode="auto">
          <a:xfrm>
            <a:off x="3346419" y="1226230"/>
            <a:ext cx="615950" cy="1000125"/>
            <a:chOff x="3660598" y="2014947"/>
            <a:chExt cx="616867" cy="1000612"/>
          </a:xfrm>
        </p:grpSpPr>
        <p:grpSp>
          <p:nvGrpSpPr>
            <p:cNvPr id="5" name="Group 34"/>
            <p:cNvGrpSpPr>
              <a:grpSpLocks/>
            </p:cNvGrpSpPr>
            <p:nvPr/>
          </p:nvGrpSpPr>
          <p:grpSpPr bwMode="auto">
            <a:xfrm flipH="1">
              <a:off x="3660598" y="2014947"/>
              <a:ext cx="566774" cy="675803"/>
              <a:chOff x="3619496" y="2938467"/>
              <a:chExt cx="609600" cy="609600"/>
            </a:xfrm>
          </p:grpSpPr>
          <p:sp>
            <p:nvSpPr>
              <p:cNvPr id="36" name="Arc 35"/>
              <p:cNvSpPr/>
              <p:nvPr/>
            </p:nvSpPr>
            <p:spPr>
              <a:xfrm>
                <a:off x="3734906" y="3047351"/>
                <a:ext cx="379619" cy="381094"/>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Arc 36"/>
              <p:cNvSpPr/>
              <p:nvPr/>
            </p:nvSpPr>
            <p:spPr>
              <a:xfrm>
                <a:off x="3620337" y="2938467"/>
                <a:ext cx="608759" cy="608891"/>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Arc 37"/>
              <p:cNvSpPr/>
              <p:nvPr/>
            </p:nvSpPr>
            <p:spPr>
              <a:xfrm>
                <a:off x="3825537" y="3143341"/>
                <a:ext cx="189809" cy="184816"/>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1" name="Group 38"/>
            <p:cNvGrpSpPr>
              <a:grpSpLocks/>
            </p:cNvGrpSpPr>
            <p:nvPr/>
          </p:nvGrpSpPr>
          <p:grpSpPr bwMode="auto">
            <a:xfrm>
              <a:off x="3773675" y="2358287"/>
              <a:ext cx="503790" cy="657272"/>
              <a:chOff x="2438400" y="3014667"/>
              <a:chExt cx="304800" cy="338133"/>
            </a:xfrm>
          </p:grpSpPr>
          <p:sp>
            <p:nvSpPr>
              <p:cNvPr id="34" name="Rectangle 33"/>
              <p:cNvSpPr/>
              <p:nvPr/>
            </p:nvSpPr>
            <p:spPr>
              <a:xfrm>
                <a:off x="2438281" y="3200005"/>
                <a:ext cx="304919" cy="15279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35" name="Straight Connector 34"/>
              <p:cNvCxnSpPr>
                <a:endCxn id="34" idx="0"/>
              </p:cNvCxnSpPr>
              <p:nvPr/>
            </p:nvCxnSpPr>
            <p:spPr>
              <a:xfrm rot="5400000">
                <a:off x="2501368" y="3104380"/>
                <a:ext cx="185479" cy="5771"/>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grpSp>
        <p:nvGrpSpPr>
          <p:cNvPr id="32" name="Group 38"/>
          <p:cNvGrpSpPr>
            <a:grpSpLocks/>
          </p:cNvGrpSpPr>
          <p:nvPr/>
        </p:nvGrpSpPr>
        <p:grpSpPr bwMode="auto">
          <a:xfrm>
            <a:off x="600044" y="1221467"/>
            <a:ext cx="642938" cy="1004888"/>
            <a:chOff x="914400" y="2014947"/>
            <a:chExt cx="642974" cy="1004525"/>
          </a:xfrm>
        </p:grpSpPr>
        <p:grpSp>
          <p:nvGrpSpPr>
            <p:cNvPr id="33" name="Group 30"/>
            <p:cNvGrpSpPr>
              <a:grpSpLocks/>
            </p:cNvGrpSpPr>
            <p:nvPr/>
          </p:nvGrpSpPr>
          <p:grpSpPr bwMode="auto">
            <a:xfrm>
              <a:off x="990600" y="2014947"/>
              <a:ext cx="566774" cy="675803"/>
              <a:chOff x="3619496" y="2938467"/>
              <a:chExt cx="609600" cy="609600"/>
            </a:xfrm>
          </p:grpSpPr>
          <p:sp>
            <p:nvSpPr>
              <p:cNvPr id="44" name="Arc 43"/>
              <p:cNvSpPr/>
              <p:nvPr/>
            </p:nvSpPr>
            <p:spPr>
              <a:xfrm>
                <a:off x="3733907" y="3048691"/>
                <a:ext cx="380783" cy="380771"/>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Arc 44"/>
              <p:cNvSpPr/>
              <p:nvPr/>
            </p:nvSpPr>
            <p:spPr>
              <a:xfrm>
                <a:off x="3619500" y="2938467"/>
                <a:ext cx="609596" cy="609806"/>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Arc 45"/>
              <p:cNvSpPr/>
              <p:nvPr/>
            </p:nvSpPr>
            <p:spPr>
              <a:xfrm>
                <a:off x="3824406" y="3143167"/>
                <a:ext cx="189539" cy="186091"/>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9" name="Group 46"/>
            <p:cNvGrpSpPr>
              <a:grpSpLocks/>
            </p:cNvGrpSpPr>
            <p:nvPr/>
          </p:nvGrpSpPr>
          <p:grpSpPr bwMode="auto">
            <a:xfrm>
              <a:off x="914296" y="2362200"/>
              <a:ext cx="503777" cy="657272"/>
              <a:chOff x="2438400" y="3014667"/>
              <a:chExt cx="304800" cy="338133"/>
            </a:xfrm>
          </p:grpSpPr>
          <p:cxnSp>
            <p:nvCxnSpPr>
              <p:cNvPr id="42" name="Straight Connector 41"/>
              <p:cNvCxnSpPr>
                <a:endCxn id="43" idx="0"/>
              </p:cNvCxnSpPr>
              <p:nvPr/>
            </p:nvCxnSpPr>
            <p:spPr>
              <a:xfrm rot="5400000">
                <a:off x="2501410" y="3104592"/>
                <a:ext cx="185321" cy="5763"/>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438463" y="3200134"/>
                <a:ext cx="304491" cy="152666"/>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0</a:t>
                </a:r>
              </a:p>
            </p:txBody>
          </p:sp>
        </p:grpSp>
      </p:grpSp>
      <p:sp>
        <p:nvSpPr>
          <p:cNvPr id="47" name="Rectangle 46"/>
          <p:cNvSpPr/>
          <p:nvPr/>
        </p:nvSpPr>
        <p:spPr>
          <a:xfrm>
            <a:off x="349219" y="2246992"/>
            <a:ext cx="4822825"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TextBox 62"/>
          <p:cNvSpPr txBox="1">
            <a:spLocks noChangeArrowheads="1"/>
          </p:cNvSpPr>
          <p:nvPr/>
        </p:nvSpPr>
        <p:spPr bwMode="auto">
          <a:xfrm>
            <a:off x="1209644" y="1188130"/>
            <a:ext cx="1120775" cy="368300"/>
          </a:xfrm>
          <a:prstGeom prst="rect">
            <a:avLst/>
          </a:prstGeom>
          <a:noFill/>
          <a:ln w="9525">
            <a:noFill/>
            <a:miter lim="800000"/>
            <a:headEnd/>
            <a:tailEnd/>
          </a:ln>
        </p:spPr>
        <p:txBody>
          <a:bodyPr wrap="none">
            <a:spAutoFit/>
          </a:bodyPr>
          <a:lstStyle/>
          <a:p>
            <a:r>
              <a:rPr lang="en-US">
                <a:latin typeface="Calibri" pitchFamily="34" charset="0"/>
              </a:rPr>
              <a:t>01010101</a:t>
            </a:r>
          </a:p>
        </p:txBody>
      </p:sp>
      <p:sp>
        <p:nvSpPr>
          <p:cNvPr id="11272" name="TextBox 63"/>
          <p:cNvSpPr txBox="1">
            <a:spLocks noChangeArrowheads="1"/>
          </p:cNvSpPr>
          <p:nvPr/>
        </p:nvSpPr>
        <p:spPr bwMode="auto">
          <a:xfrm>
            <a:off x="6096000" y="957942"/>
            <a:ext cx="596900" cy="1477963"/>
          </a:xfrm>
          <a:prstGeom prst="rect">
            <a:avLst/>
          </a:prstGeom>
          <a:noFill/>
          <a:ln w="9525">
            <a:noFill/>
            <a:miter lim="800000"/>
            <a:headEnd/>
            <a:tailEnd/>
          </a:ln>
        </p:spPr>
        <p:txBody>
          <a:bodyPr wrap="none">
            <a:spAutoFit/>
          </a:bodyPr>
          <a:lstStyle/>
          <a:p>
            <a:r>
              <a:rPr lang="en-US">
                <a:latin typeface="Calibri" pitchFamily="34" charset="0"/>
              </a:rPr>
              <a:t>RSS</a:t>
            </a:r>
            <a:r>
              <a:rPr lang="en-US" baseline="-25000">
                <a:latin typeface="Calibri" pitchFamily="34" charset="0"/>
              </a:rPr>
              <a:t>1</a:t>
            </a:r>
          </a:p>
          <a:p>
            <a:r>
              <a:rPr lang="en-US">
                <a:latin typeface="Calibri" pitchFamily="34" charset="0"/>
              </a:rPr>
              <a:t>RSS</a:t>
            </a:r>
            <a:r>
              <a:rPr lang="en-US" baseline="-25000">
                <a:latin typeface="Calibri" pitchFamily="34" charset="0"/>
              </a:rPr>
              <a:t>2</a:t>
            </a:r>
          </a:p>
          <a:p>
            <a:r>
              <a:rPr lang="en-US">
                <a:latin typeface="Calibri" pitchFamily="34" charset="0"/>
              </a:rPr>
              <a:t>RSS</a:t>
            </a:r>
            <a:r>
              <a:rPr lang="en-US" baseline="-25000">
                <a:latin typeface="Calibri" pitchFamily="34" charset="0"/>
              </a:rPr>
              <a:t>3</a:t>
            </a:r>
          </a:p>
          <a:p>
            <a:r>
              <a:rPr lang="en-US">
                <a:latin typeface="Calibri" pitchFamily="34" charset="0"/>
              </a:rPr>
              <a:t>RSS</a:t>
            </a:r>
            <a:r>
              <a:rPr lang="en-US" baseline="-25000">
                <a:latin typeface="Calibri" pitchFamily="34" charset="0"/>
              </a:rPr>
              <a:t>4</a:t>
            </a:r>
          </a:p>
          <a:p>
            <a:r>
              <a:rPr lang="en-US">
                <a:latin typeface="Calibri" pitchFamily="34" charset="0"/>
              </a:rPr>
              <a:t>…</a:t>
            </a:r>
          </a:p>
        </p:txBody>
      </p:sp>
      <p:sp>
        <p:nvSpPr>
          <p:cNvPr id="65" name="Rectangle 64"/>
          <p:cNvSpPr/>
          <p:nvPr/>
        </p:nvSpPr>
        <p:spPr>
          <a:xfrm>
            <a:off x="6172200" y="1064305"/>
            <a:ext cx="4572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96" name="Straight Arrow Connector 95"/>
          <p:cNvCxnSpPr/>
          <p:nvPr/>
        </p:nvCxnSpPr>
        <p:spPr>
          <a:xfrm flipV="1">
            <a:off x="1227107" y="2054905"/>
            <a:ext cx="216376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1275" name="Picture 2"/>
          <p:cNvPicPr>
            <a:picLocks noChangeAspect="1" noChangeArrowheads="1"/>
          </p:cNvPicPr>
          <p:nvPr/>
        </p:nvPicPr>
        <p:blipFill>
          <a:blip r:embed="rId4" cstate="print"/>
          <a:srcRect/>
          <a:stretch>
            <a:fillRect/>
          </a:stretch>
        </p:blipFill>
        <p:spPr bwMode="auto">
          <a:xfrm>
            <a:off x="1971644" y="1673905"/>
            <a:ext cx="630238" cy="222250"/>
          </a:xfrm>
          <a:prstGeom prst="rect">
            <a:avLst/>
          </a:prstGeom>
          <a:noFill/>
          <a:ln w="9525">
            <a:noFill/>
            <a:miter lim="800000"/>
            <a:headEnd/>
            <a:tailEnd/>
          </a:ln>
        </p:spPr>
      </p:pic>
      <p:grpSp>
        <p:nvGrpSpPr>
          <p:cNvPr id="40" name="Group 99"/>
          <p:cNvGrpSpPr>
            <a:grpSpLocks/>
          </p:cNvGrpSpPr>
          <p:nvPr/>
        </p:nvGrpSpPr>
        <p:grpSpPr bwMode="auto">
          <a:xfrm>
            <a:off x="6934200" y="988105"/>
            <a:ext cx="1447800" cy="1371600"/>
            <a:chOff x="6934200" y="1447800"/>
            <a:chExt cx="1447800" cy="1371600"/>
          </a:xfrm>
        </p:grpSpPr>
        <p:sp>
          <p:nvSpPr>
            <p:cNvPr id="99" name="Right Brace 98"/>
            <p:cNvSpPr/>
            <p:nvPr/>
          </p:nvSpPr>
          <p:spPr>
            <a:xfrm>
              <a:off x="6934200" y="1447800"/>
              <a:ext cx="381000" cy="13716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11327" name="Picture 3"/>
            <p:cNvPicPr>
              <a:picLocks noChangeAspect="1" noChangeArrowheads="1"/>
            </p:cNvPicPr>
            <p:nvPr/>
          </p:nvPicPr>
          <p:blipFill>
            <a:blip r:embed="rId5" cstate="print"/>
            <a:srcRect/>
            <a:stretch>
              <a:fillRect/>
            </a:stretch>
          </p:blipFill>
          <p:spPr bwMode="auto">
            <a:xfrm>
              <a:off x="7467600" y="1981200"/>
              <a:ext cx="914400" cy="306766"/>
            </a:xfrm>
            <a:prstGeom prst="rect">
              <a:avLst/>
            </a:prstGeom>
            <a:noFill/>
            <a:ln w="9525">
              <a:noFill/>
              <a:miter lim="800000"/>
              <a:headEnd/>
              <a:tailEnd/>
            </a:ln>
          </p:spPr>
        </p:pic>
      </p:grpSp>
      <p:sp>
        <p:nvSpPr>
          <p:cNvPr id="112" name="Rectangle 111"/>
          <p:cNvSpPr/>
          <p:nvPr/>
        </p:nvSpPr>
        <p:spPr>
          <a:xfrm>
            <a:off x="1" y="3610428"/>
            <a:ext cx="7572396" cy="251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5"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12633" y="2727382"/>
            <a:ext cx="3124200" cy="553835"/>
          </a:xfrm>
          <a:prstGeom prst="rect">
            <a:avLst/>
          </a:prstGeom>
          <a:noFill/>
          <a:ln w="9525">
            <a:noFill/>
            <a:miter lim="800000"/>
            <a:headEnd/>
            <a:tailEnd/>
          </a:ln>
          <a:effectLst/>
        </p:spPr>
      </p:pic>
      <p:sp>
        <p:nvSpPr>
          <p:cNvPr id="116" name="TextBox 115"/>
          <p:cNvSpPr txBox="1"/>
          <p:nvPr/>
        </p:nvSpPr>
        <p:spPr>
          <a:xfrm>
            <a:off x="3983006" y="2865257"/>
            <a:ext cx="4243726" cy="461665"/>
          </a:xfrm>
          <a:prstGeom prst="rect">
            <a:avLst/>
          </a:prstGeom>
          <a:noFill/>
          <a:ln>
            <a:noFill/>
          </a:ln>
        </p:spPr>
        <p:txBody>
          <a:bodyPr wrap="none" rtlCol="0">
            <a:spAutoFit/>
          </a:bodyPr>
          <a:lstStyle/>
          <a:p>
            <a:r>
              <a:rPr lang="en-US" sz="2400" dirty="0" smtClean="0"/>
              <a:t>(Maximum Likelihood Estimator)</a:t>
            </a:r>
            <a:endParaRPr lang="en-US" sz="2400" dirty="0"/>
          </a:p>
        </p:txBody>
      </p:sp>
      <p:sp>
        <p:nvSpPr>
          <p:cNvPr id="57" name="Content Placeholder 56"/>
          <p:cNvSpPr>
            <a:spLocks noGrp="1"/>
          </p:cNvSpPr>
          <p:nvPr>
            <p:ph idx="1"/>
          </p:nvPr>
        </p:nvSpPr>
        <p:spPr>
          <a:xfrm>
            <a:off x="228600" y="3810000"/>
            <a:ext cx="8610600" cy="2514600"/>
          </a:xfrm>
        </p:spPr>
        <p:txBody>
          <a:bodyPr>
            <a:normAutofit/>
          </a:bodyPr>
          <a:lstStyle/>
          <a:p>
            <a:r>
              <a:rPr lang="en-US" sz="2800" dirty="0" smtClean="0"/>
              <a:t>Range-Based localization capable of fine-grained positioning</a:t>
            </a:r>
          </a:p>
          <a:p>
            <a:r>
              <a:rPr lang="en-US" sz="2800" dirty="0" smtClean="0"/>
              <a:t>RSS Range estimates might be inaccurate due to noise in the radio channel</a:t>
            </a:r>
          </a:p>
          <a:p>
            <a:r>
              <a:rPr lang="en-US" sz="2800" b="1" dirty="0" smtClean="0"/>
              <a:t>Which approach to use?</a:t>
            </a:r>
            <a:endParaRPr lang="en-US" sz="2800" b="1" dirty="0"/>
          </a:p>
        </p:txBody>
      </p:sp>
      <p:sp>
        <p:nvSpPr>
          <p:cNvPr id="141" name="Rectangle 140"/>
          <p:cNvSpPr/>
          <p:nvPr/>
        </p:nvSpPr>
        <p:spPr>
          <a:xfrm>
            <a:off x="4840288" y="3276600"/>
            <a:ext cx="4114800" cy="289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770" name="Picture 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008563" y="3450766"/>
            <a:ext cx="3932237" cy="301353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repeatCount="5000" accel="50000" decel="50000" fill="hold" grpId="0" nodeType="clickEffect">
                                  <p:stCondLst>
                                    <p:cond delay="0"/>
                                  </p:stCondLst>
                                  <p:childTnLst>
                                    <p:animMotion origin="layout" path="M -1.38889E-6 -7.40741E-7 L 0.18733 -7.40741E-7 " pathEditMode="relative" rAng="0" ptsTypes="AA">
                                      <p:cBhvr>
                                        <p:cTn id="6" dur="1000" fill="hold"/>
                                        <p:tgtEl>
                                          <p:spTgt spid="63"/>
                                        </p:tgtEl>
                                        <p:attrNameLst>
                                          <p:attrName>ppt_x</p:attrName>
                                          <p:attrName>ppt_y</p:attrName>
                                        </p:attrNameLst>
                                      </p:cBhvr>
                                      <p:rCtr x="94" y="0"/>
                                    </p:animMotion>
                                  </p:childTnLst>
                                </p:cTn>
                              </p:par>
                              <p:par>
                                <p:cTn id="7" presetID="42" presetClass="path" presetSubtype="0" fill="hold" grpId="0" nodeType="withEffect">
                                  <p:stCondLst>
                                    <p:cond delay="0"/>
                                  </p:stCondLst>
                                  <p:childTnLst>
                                    <p:animMotion origin="layout" path="M 0.00069 -3.72803E-6 L 0 0.18317 " pathEditMode="relative" rAng="0" ptsTypes="AA">
                                      <p:cBhvr>
                                        <p:cTn id="8" dur="5000" fill="hold"/>
                                        <p:tgtEl>
                                          <p:spTgt spid="65"/>
                                        </p:tgtEl>
                                        <p:attrNameLst>
                                          <p:attrName>ppt_x</p:attrName>
                                          <p:attrName>ppt_y</p:attrName>
                                        </p:attrNameLst>
                                      </p:cBhvr>
                                      <p:rCtr x="0" y="92"/>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7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animBg="1"/>
      <p:bldP spid="116" grpId="0"/>
      <p:bldP spid="14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Critical Connectivity</a:t>
            </a:r>
            <a:endParaRPr lang="en-US" dirty="0"/>
          </a:p>
        </p:txBody>
      </p:sp>
      <p:sp>
        <p:nvSpPr>
          <p:cNvPr id="4" name="Content Placeholder 14"/>
          <p:cNvSpPr txBox="1">
            <a:spLocks/>
          </p:cNvSpPr>
          <p:nvPr/>
        </p:nvSpPr>
        <p:spPr>
          <a:xfrm>
            <a:off x="228600" y="4953000"/>
            <a:ext cx="8686800" cy="12954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mn-lt"/>
                <a:ea typeface="+mn-ea"/>
                <a:cs typeface="+mn-cs"/>
              </a:rPr>
              <a:t>Run-time: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switch between different schemes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mn-lt"/>
                <a:ea typeface="+mn-ea"/>
                <a:cs typeface="+mn-cs"/>
              </a:rPr>
              <a:t>Design-time: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choose the right technique</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34818" name="Picture 2"/>
          <p:cNvPicPr>
            <a:picLocks noChangeAspect="1" noChangeArrowheads="1"/>
          </p:cNvPicPr>
          <p:nvPr/>
        </p:nvPicPr>
        <p:blipFill>
          <a:blip r:embed="rId4" cstate="print"/>
          <a:srcRect/>
          <a:stretch>
            <a:fillRect/>
          </a:stretch>
        </p:blipFill>
        <p:spPr bwMode="auto">
          <a:xfrm>
            <a:off x="1828799" y="908250"/>
            <a:ext cx="5486402" cy="3968550"/>
          </a:xfrm>
          <a:prstGeom prst="rect">
            <a:avLst/>
          </a:prstGeom>
          <a:noFill/>
          <a:ln w="9525">
            <a:noFill/>
            <a:miter lim="800000"/>
            <a:headEnd/>
            <a:tailEnd/>
          </a:ln>
        </p:spPr>
      </p:pic>
      <p:sp>
        <p:nvSpPr>
          <p:cNvPr id="5" name="TextBox 4"/>
          <p:cNvSpPr txBox="1"/>
          <p:nvPr/>
        </p:nvSpPr>
        <p:spPr>
          <a:xfrm>
            <a:off x="5151601" y="3154740"/>
            <a:ext cx="3611399" cy="156966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indent="-342900" algn="ctr">
              <a:spcAft>
                <a:spcPts val="1200"/>
              </a:spcAft>
              <a:defRPr/>
            </a:pPr>
            <a:r>
              <a:rPr lang="en-US" sz="2400" dirty="0" smtClean="0"/>
              <a:t>Problem: we cannot compute the CRB at runtime. It requires the </a:t>
            </a:r>
            <a:r>
              <a:rPr lang="en-US" sz="2400" b="1" dirty="0" smtClean="0"/>
              <a:t>node positions</a:t>
            </a:r>
            <a:endParaRPr lang="en-US" sz="2400" b="1" dirty="0" smtClean="0">
              <a:solidFill>
                <a:schemeClr val="bg1"/>
              </a:solidFill>
              <a:latin typeface="Arial"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Application Parameter Effects on CC</a:t>
            </a:r>
            <a:endParaRPr lang="en-US" dirty="0"/>
          </a:p>
        </p:txBody>
      </p:sp>
      <p:sp>
        <p:nvSpPr>
          <p:cNvPr id="10" name="TextBox 9"/>
          <p:cNvSpPr txBox="1"/>
          <p:nvPr/>
        </p:nvSpPr>
        <p:spPr>
          <a:xfrm>
            <a:off x="228600" y="990600"/>
            <a:ext cx="8686800" cy="954107"/>
          </a:xfrm>
          <a:prstGeom prst="rect">
            <a:avLst/>
          </a:prstGeom>
          <a:noFill/>
        </p:spPr>
        <p:txBody>
          <a:bodyPr wrap="square" rtlCol="0">
            <a:spAutoFit/>
          </a:bodyPr>
          <a:lstStyle/>
          <a:p>
            <a:r>
              <a:rPr lang="en-US" sz="2800" dirty="0" smtClean="0"/>
              <a:t>To approximate the Critical Connectivity value we need to understand what application parameters affect it.</a:t>
            </a:r>
            <a:endParaRPr lang="en-US" sz="2800" dirty="0"/>
          </a:p>
        </p:txBody>
      </p:sp>
      <p:graphicFrame>
        <p:nvGraphicFramePr>
          <p:cNvPr id="11" name="Table 10"/>
          <p:cNvGraphicFramePr>
            <a:graphicFrameLocks noGrp="1"/>
          </p:cNvGraphicFramePr>
          <p:nvPr/>
        </p:nvGraphicFramePr>
        <p:xfrm>
          <a:off x="228600" y="2768600"/>
          <a:ext cx="4191000" cy="2575560"/>
        </p:xfrm>
        <a:graphic>
          <a:graphicData uri="http://schemas.openxmlformats.org/drawingml/2006/table">
            <a:tbl>
              <a:tblPr firstRow="1" bandRow="1">
                <a:tableStyleId>{B301B821-A1FF-4177-AEE7-76D212191A09}</a:tableStyleId>
              </a:tblPr>
              <a:tblGrid>
                <a:gridCol w="2793998"/>
                <a:gridCol w="698502"/>
                <a:gridCol w="698500"/>
              </a:tblGrid>
              <a:tr h="502920">
                <a:tc>
                  <a:txBody>
                    <a:bodyPr/>
                    <a:lstStyle/>
                    <a:p>
                      <a:r>
                        <a:rPr lang="en-US" sz="2400" dirty="0" smtClean="0"/>
                        <a:t>Parameter</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Yes</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No</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Network Size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Propagation Model</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Coordinate Scaling</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b="1" kern="1200" cap="none"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920">
                <a:tc>
                  <a:txBody>
                    <a:bodyPr/>
                    <a:lstStyle/>
                    <a:p>
                      <a:r>
                        <a:rPr lang="en-US" sz="2400" dirty="0" smtClean="0"/>
                        <a:t>Number of Anchors</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4" name="Rectangle 13"/>
          <p:cNvSpPr/>
          <p:nvPr/>
        </p:nvSpPr>
        <p:spPr>
          <a:xfrm rot="10800000" flipV="1">
            <a:off x="3070282" y="3209917"/>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
        <p:nvSpPr>
          <p:cNvPr id="17" name="Rectangle 16"/>
          <p:cNvSpPr/>
          <p:nvPr/>
        </p:nvSpPr>
        <p:spPr>
          <a:xfrm rot="10800000" flipV="1">
            <a:off x="3070282" y="3692517"/>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
        <p:nvSpPr>
          <p:cNvPr id="18" name="Rectangle 17"/>
          <p:cNvSpPr/>
          <p:nvPr/>
        </p:nvSpPr>
        <p:spPr>
          <a:xfrm rot="10800000" flipV="1">
            <a:off x="3764708" y="4230469"/>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sp>
        <p:nvSpPr>
          <p:cNvPr id="19" name="Rectangle 18"/>
          <p:cNvSpPr/>
          <p:nvPr/>
        </p:nvSpPr>
        <p:spPr>
          <a:xfrm rot="10800000" flipV="1">
            <a:off x="3764708" y="4751168"/>
            <a:ext cx="609600" cy="646331"/>
          </a:xfrm>
          <a:prstGeom prst="rect">
            <a:avLst/>
          </a:prstGeom>
        </p:spPr>
        <p:txBody>
          <a:bodyPr wrap="square">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3600" dirty="0"/>
          </a:p>
        </p:txBody>
      </p:sp>
      <p:pic>
        <p:nvPicPr>
          <p:cNvPr id="59394" name="Picture 2"/>
          <p:cNvPicPr>
            <a:picLocks noChangeAspect="1" noChangeArrowheads="1"/>
          </p:cNvPicPr>
          <p:nvPr/>
        </p:nvPicPr>
        <p:blipFill>
          <a:blip r:embed="rId4" cstate="print"/>
          <a:srcRect/>
          <a:stretch>
            <a:fillRect/>
          </a:stretch>
        </p:blipFill>
        <p:spPr bwMode="auto">
          <a:xfrm>
            <a:off x="4605337" y="2366963"/>
            <a:ext cx="4486275" cy="3481387"/>
          </a:xfrm>
          <a:prstGeom prst="rect">
            <a:avLst/>
          </a:prstGeom>
          <a:noFill/>
          <a:ln w="9525">
            <a:noFill/>
            <a:miter lim="800000"/>
            <a:headEnd/>
            <a:tailEnd/>
          </a:ln>
        </p:spPr>
      </p:pic>
      <p:pic>
        <p:nvPicPr>
          <p:cNvPr id="59395" name="Picture 3"/>
          <p:cNvPicPr>
            <a:picLocks noChangeAspect="1" noChangeArrowheads="1"/>
          </p:cNvPicPr>
          <p:nvPr/>
        </p:nvPicPr>
        <p:blipFill>
          <a:blip r:embed="rId5" cstate="print"/>
          <a:srcRect/>
          <a:stretch>
            <a:fillRect/>
          </a:stretch>
        </p:blipFill>
        <p:spPr bwMode="auto">
          <a:xfrm>
            <a:off x="4538663" y="2428875"/>
            <a:ext cx="4538663" cy="3448050"/>
          </a:xfrm>
          <a:prstGeom prst="rect">
            <a:avLst/>
          </a:prstGeom>
          <a:noFill/>
          <a:ln w="9525">
            <a:noFill/>
            <a:miter lim="800000"/>
            <a:headEnd/>
            <a:tailEnd/>
          </a:ln>
        </p:spPr>
      </p:pic>
      <p:pic>
        <p:nvPicPr>
          <p:cNvPr id="59396" name="Picture 4"/>
          <p:cNvPicPr>
            <a:picLocks noChangeAspect="1" noChangeArrowheads="1"/>
          </p:cNvPicPr>
          <p:nvPr/>
        </p:nvPicPr>
        <p:blipFill>
          <a:blip r:embed="rId6" cstate="print"/>
          <a:srcRect/>
          <a:stretch>
            <a:fillRect/>
          </a:stretch>
        </p:blipFill>
        <p:spPr bwMode="auto">
          <a:xfrm>
            <a:off x="4433887" y="2433638"/>
            <a:ext cx="4700588" cy="3452813"/>
          </a:xfrm>
          <a:prstGeom prst="rect">
            <a:avLst/>
          </a:prstGeom>
          <a:noFill/>
          <a:ln w="9525">
            <a:noFill/>
            <a:miter lim="800000"/>
            <a:headEnd/>
            <a:tailEnd/>
          </a:ln>
        </p:spPr>
      </p:pic>
      <p:pic>
        <p:nvPicPr>
          <p:cNvPr id="59397" name="Picture 5"/>
          <p:cNvPicPr>
            <a:picLocks noChangeAspect="1" noChangeArrowheads="1"/>
          </p:cNvPicPr>
          <p:nvPr/>
        </p:nvPicPr>
        <p:blipFill>
          <a:blip r:embed="rId7" cstate="print"/>
          <a:srcRect/>
          <a:stretch>
            <a:fillRect/>
          </a:stretch>
        </p:blipFill>
        <p:spPr bwMode="auto">
          <a:xfrm>
            <a:off x="4624388" y="2490788"/>
            <a:ext cx="4471988" cy="3386138"/>
          </a:xfrm>
          <a:prstGeom prst="rect">
            <a:avLst/>
          </a:prstGeom>
          <a:noFill/>
          <a:ln w="9525">
            <a:noFill/>
            <a:miter lim="800000"/>
            <a:headEnd/>
            <a:tailEnd/>
          </a:ln>
        </p:spPr>
      </p:pic>
      <p:pic>
        <p:nvPicPr>
          <p:cNvPr id="59398" name="Picture 6"/>
          <p:cNvPicPr>
            <a:picLocks noChangeAspect="1" noChangeArrowheads="1"/>
          </p:cNvPicPr>
          <p:nvPr/>
        </p:nvPicPr>
        <p:blipFill>
          <a:blip r:embed="rId8" cstate="print"/>
          <a:srcRect/>
          <a:stretch>
            <a:fillRect/>
          </a:stretch>
        </p:blipFill>
        <p:spPr bwMode="auto">
          <a:xfrm>
            <a:off x="4471988" y="2495551"/>
            <a:ext cx="4567238" cy="34385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9395"/>
                                        </p:tgtEl>
                                        <p:attrNameLst>
                                          <p:attrName>style.visibility</p:attrName>
                                        </p:attrNameLst>
                                      </p:cBhvr>
                                      <p:to>
                                        <p:strVal val="visible"/>
                                      </p:to>
                                    </p:set>
                                    <p:animEffect transition="in" filter="fade">
                                      <p:cBhvr>
                                        <p:cTn id="9" dur="500"/>
                                        <p:tgtEl>
                                          <p:spTgt spid="5939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59396"/>
                                        </p:tgtEl>
                                        <p:attrNameLst>
                                          <p:attrName>style.visibility</p:attrName>
                                        </p:attrNameLst>
                                      </p:cBhvr>
                                      <p:to>
                                        <p:strVal val="visible"/>
                                      </p:to>
                                    </p:set>
                                    <p:animEffect transition="in" filter="fade">
                                      <p:cBhvr>
                                        <p:cTn id="16" dur="500"/>
                                        <p:tgtEl>
                                          <p:spTgt spid="5939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59397"/>
                                        </p:tgtEl>
                                        <p:attrNameLst>
                                          <p:attrName>style.visibility</p:attrName>
                                        </p:attrNameLst>
                                      </p:cBhvr>
                                      <p:to>
                                        <p:strVal val="visible"/>
                                      </p:to>
                                    </p:set>
                                    <p:animEffect transition="in" filter="fade">
                                      <p:cBhvr>
                                        <p:cTn id="23" dur="500"/>
                                        <p:tgtEl>
                                          <p:spTgt spid="5939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10" presetClass="entr" presetSubtype="0" fill="hold" nodeType="withEffect">
                                  <p:stCondLst>
                                    <p:cond delay="0"/>
                                  </p:stCondLst>
                                  <p:childTnLst>
                                    <p:set>
                                      <p:cBhvr>
                                        <p:cTn id="29" dur="1" fill="hold">
                                          <p:stCondLst>
                                            <p:cond delay="0"/>
                                          </p:stCondLst>
                                        </p:cTn>
                                        <p:tgtEl>
                                          <p:spTgt spid="59398"/>
                                        </p:tgtEl>
                                        <p:attrNameLst>
                                          <p:attrName>style.visibility</p:attrName>
                                        </p:attrNameLst>
                                      </p:cBhvr>
                                      <p:to>
                                        <p:strVal val="visible"/>
                                      </p:to>
                                    </p:set>
                                    <p:animEffect transition="in" filter="fade">
                                      <p:cBhvr>
                                        <p:cTn id="30" dur="5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Approximation of the CC values (2D)</a:t>
            </a:r>
            <a:endParaRPr lang="en-US" dirty="0"/>
          </a:p>
        </p:txBody>
      </p:sp>
      <p:pic>
        <p:nvPicPr>
          <p:cNvPr id="23554" name="Picture 2"/>
          <p:cNvPicPr>
            <a:picLocks noChangeAspect="1" noChangeArrowheads="1"/>
          </p:cNvPicPr>
          <p:nvPr/>
        </p:nvPicPr>
        <p:blipFill>
          <a:blip r:embed="rId3" cstate="print"/>
          <a:srcRect/>
          <a:stretch>
            <a:fillRect/>
          </a:stretch>
        </p:blipFill>
        <p:spPr bwMode="auto">
          <a:xfrm>
            <a:off x="357190" y="863738"/>
            <a:ext cx="8429652" cy="3065328"/>
          </a:xfrm>
          <a:prstGeom prst="rect">
            <a:avLst/>
          </a:prstGeom>
          <a:noFill/>
          <a:ln w="9525">
            <a:noFill/>
            <a:miter lim="800000"/>
            <a:headEnd/>
            <a:tailEnd/>
          </a:ln>
          <a:effectLst/>
        </p:spPr>
      </p:pic>
      <p:pic>
        <p:nvPicPr>
          <p:cNvPr id="23555" name="Picture 3"/>
          <p:cNvPicPr>
            <a:picLocks noChangeAspect="1" noChangeArrowheads="1"/>
          </p:cNvPicPr>
          <p:nvPr/>
        </p:nvPicPr>
        <p:blipFill>
          <a:blip r:embed="rId4" cstate="print"/>
          <a:srcRect/>
          <a:stretch>
            <a:fillRect/>
          </a:stretch>
        </p:blipFill>
        <p:spPr bwMode="auto">
          <a:xfrm>
            <a:off x="5000628" y="3829076"/>
            <a:ext cx="3539312" cy="2671758"/>
          </a:xfrm>
          <a:prstGeom prst="rect">
            <a:avLst/>
          </a:prstGeom>
          <a:noFill/>
          <a:ln w="9525">
            <a:noFill/>
            <a:miter lim="800000"/>
            <a:headEnd/>
            <a:tailEnd/>
          </a:ln>
          <a:effectLst/>
        </p:spPr>
      </p:pic>
      <p:pic>
        <p:nvPicPr>
          <p:cNvPr id="23556" name="Picture 4"/>
          <p:cNvPicPr>
            <a:picLocks noChangeAspect="1" noChangeArrowheads="1"/>
          </p:cNvPicPr>
          <p:nvPr/>
        </p:nvPicPr>
        <p:blipFill>
          <a:blip r:embed="rId5" cstate="print"/>
          <a:srcRect/>
          <a:stretch>
            <a:fillRect/>
          </a:stretch>
        </p:blipFill>
        <p:spPr bwMode="auto">
          <a:xfrm>
            <a:off x="250825" y="4357694"/>
            <a:ext cx="4245392" cy="9477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228600" y="1786956"/>
            <a:ext cx="6400800" cy="4495800"/>
          </a:xfrm>
        </p:spPr>
        <p:txBody>
          <a:bodyPr>
            <a:normAutofit/>
          </a:bodyPr>
          <a:lstStyle/>
          <a:p>
            <a:pPr marL="514350" indent="-514350">
              <a:buFont typeface="+mj-lt"/>
              <a:buAutoNum type="arabicPeriod"/>
            </a:pPr>
            <a:r>
              <a:rPr lang="en-US" sz="2800" dirty="0" smtClean="0">
                <a:solidFill>
                  <a:schemeClr val="bg1">
                    <a:lumMod val="65000"/>
                  </a:schemeClr>
                </a:solidFill>
              </a:rPr>
              <a:t>Range-Free Localization</a:t>
            </a:r>
          </a:p>
          <a:p>
            <a:pPr marL="914400" lvl="1" indent="-514350">
              <a:buFont typeface="Arial" pitchFamily="34" charset="0"/>
              <a:buChar char="•"/>
            </a:pPr>
            <a:r>
              <a:rPr lang="en-US" sz="2400" dirty="0" smtClean="0">
                <a:solidFill>
                  <a:schemeClr val="bg1">
                    <a:lumMod val="65000"/>
                  </a:schemeClr>
                </a:solidFill>
              </a:rPr>
              <a:t>Self Organizing Maps</a:t>
            </a:r>
          </a:p>
          <a:p>
            <a:pPr marL="514350" indent="-514350">
              <a:spcBef>
                <a:spcPts val="1200"/>
              </a:spcBef>
              <a:buFont typeface="+mj-lt"/>
              <a:buAutoNum type="arabicPeriod"/>
            </a:pPr>
            <a:r>
              <a:rPr lang="en-US" sz="2800" dirty="0" smtClean="0">
                <a:solidFill>
                  <a:schemeClr val="bg1">
                    <a:lumMod val="65000"/>
                  </a:schemeClr>
                </a:solidFill>
              </a:rPr>
              <a:t>Theoretical Analysis </a:t>
            </a:r>
          </a:p>
          <a:p>
            <a:pPr marL="914400" lvl="1" indent="-514350">
              <a:buFont typeface="Arial" pitchFamily="34" charset="0"/>
              <a:buChar char="•"/>
            </a:pPr>
            <a:r>
              <a:rPr lang="en-US" sz="2400" dirty="0" smtClean="0">
                <a:solidFill>
                  <a:schemeClr val="bg1">
                    <a:lumMod val="65000"/>
                  </a:schemeClr>
                </a:solidFill>
              </a:rPr>
              <a:t>Optimal Connectivity in Range-Free Loc</a:t>
            </a:r>
          </a:p>
          <a:p>
            <a:pPr marL="914400" lvl="1" indent="-514350">
              <a:buFont typeface="Arial" pitchFamily="34" charset="0"/>
              <a:buChar char="•"/>
            </a:pPr>
            <a:r>
              <a:rPr lang="en-US" sz="2400" dirty="0" smtClean="0">
                <a:solidFill>
                  <a:schemeClr val="bg1">
                    <a:lumMod val="65000"/>
                  </a:schemeClr>
                </a:solidFill>
              </a:rPr>
              <a:t>Comparison Range-Free, Range-Based Loc</a:t>
            </a:r>
          </a:p>
          <a:p>
            <a:pPr marL="514350" indent="-514350">
              <a:spcBef>
                <a:spcPts val="1200"/>
              </a:spcBef>
              <a:buFont typeface="+mj-lt"/>
              <a:buAutoNum type="arabicPeriod"/>
            </a:pPr>
            <a:r>
              <a:rPr lang="en-US" sz="2800" b="1" dirty="0" smtClean="0"/>
              <a:t>Experimental Results &amp; Systems</a:t>
            </a:r>
          </a:p>
          <a:p>
            <a:pPr marL="914400" lvl="1" indent="-514350">
              <a:buFont typeface="Arial" pitchFamily="34" charset="0"/>
              <a:buChar char="•"/>
            </a:pPr>
            <a:r>
              <a:rPr lang="en-US" sz="2400" dirty="0" smtClean="0"/>
              <a:t>Hybrid Localization (SOM-R)</a:t>
            </a:r>
          </a:p>
          <a:p>
            <a:pPr marL="914400" lvl="1" indent="-514350">
              <a:buFont typeface="Arial" pitchFamily="34" charset="0"/>
              <a:buChar char="•"/>
            </a:pPr>
            <a:r>
              <a:rPr lang="en-US" sz="2400" dirty="0" smtClean="0"/>
              <a:t>Angle of Arrival Estimation using Directional Antennas</a:t>
            </a:r>
            <a:endParaRPr lang="en-US" sz="2400" dirty="0"/>
          </a:p>
        </p:txBody>
      </p:sp>
      <p:pic>
        <p:nvPicPr>
          <p:cNvPr id="4" name="Picture 3"/>
          <p:cNvPicPr>
            <a:picLocks noChangeAspect="1" noChangeArrowheads="1"/>
          </p:cNvPicPr>
          <p:nvPr/>
        </p:nvPicPr>
        <p:blipFill>
          <a:blip r:embed="rId4" cstate="print">
            <a:duotone>
              <a:schemeClr val="bg2">
                <a:shade val="45000"/>
                <a:satMod val="135000"/>
              </a:schemeClr>
              <a:prstClr val="white"/>
            </a:duotone>
          </a:blip>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6" cstate="print"/>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228600" y="990600"/>
            <a:ext cx="8686800"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4" nodeType="clickEffect">
                                  <p:stCondLst>
                                    <p:cond delay="0"/>
                                  </p:stCondLst>
                                  <p:childTnLst>
                                    <p:set>
                                      <p:cBhvr override="childStyle">
                                        <p:cTn id="6" dur="indefinite"/>
                                        <p:tgtEl>
                                          <p:spTgt spid="3">
                                            <p:txEl>
                                              <p:pRg st="6" end="6"/>
                                            </p:txEl>
                                          </p:spTgt>
                                        </p:tgtEl>
                                        <p:attrNameLst>
                                          <p:attrName>style.fontStyle</p:attrName>
                                        </p:attrNameLst>
                                      </p:cBhvr>
                                      <p:to>
                                        <p:strVal val="normal"/>
                                      </p:to>
                                    </p:set>
                                    <p:set>
                                      <p:cBhvr override="childStyle">
                                        <p:cTn id="7" dur="indefinite"/>
                                        <p:tgtEl>
                                          <p:spTgt spid="3">
                                            <p:txEl>
                                              <p:pRg st="6" end="6"/>
                                            </p:txEl>
                                          </p:spTgt>
                                        </p:tgtEl>
                                        <p:attrNameLst>
                                          <p:attrName>style.fontWeight</p:attrName>
                                        </p:attrNameLst>
                                      </p:cBhvr>
                                      <p:to>
                                        <p:strVal val="normal"/>
                                      </p:to>
                                    </p:set>
                                    <p:set>
                                      <p:cBhvr override="childStyle">
                                        <p:cTn id="8" dur="indefinite"/>
                                        <p:tgtEl>
                                          <p:spTgt spid="3">
                                            <p:txEl>
                                              <p:pRg st="6" end="6"/>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Radio Environments</a:t>
            </a:r>
            <a:endParaRPr lang="en-US" dirty="0"/>
          </a:p>
        </p:txBody>
      </p:sp>
      <p:pic>
        <p:nvPicPr>
          <p:cNvPr id="4" name="Picture 3"/>
          <p:cNvPicPr>
            <a:picLocks noChangeAspect="1" noChangeArrowheads="1"/>
          </p:cNvPicPr>
          <p:nvPr/>
        </p:nvPicPr>
        <p:blipFill>
          <a:blip r:embed="rId4" cstate="print"/>
          <a:srcRect l="58042" r="22006"/>
          <a:stretch>
            <a:fillRect/>
          </a:stretch>
        </p:blipFill>
        <p:spPr bwMode="auto">
          <a:xfrm>
            <a:off x="6143636" y="1035039"/>
            <a:ext cx="785818" cy="822325"/>
          </a:xfrm>
          <a:prstGeom prst="rect">
            <a:avLst/>
          </a:prstGeom>
          <a:noFill/>
          <a:ln w="9525">
            <a:noFill/>
            <a:miter lim="800000"/>
            <a:headEnd/>
            <a:tailEnd/>
          </a:ln>
        </p:spPr>
      </p:pic>
      <p:sp>
        <p:nvSpPr>
          <p:cNvPr id="5" name="TextBox 4"/>
          <p:cNvSpPr txBox="1"/>
          <p:nvPr/>
        </p:nvSpPr>
        <p:spPr>
          <a:xfrm>
            <a:off x="250825" y="1103943"/>
            <a:ext cx="6107125" cy="523220"/>
          </a:xfrm>
          <a:prstGeom prst="rect">
            <a:avLst/>
          </a:prstGeom>
          <a:noFill/>
        </p:spPr>
        <p:txBody>
          <a:bodyPr wrap="square" rtlCol="0">
            <a:spAutoFit/>
          </a:bodyPr>
          <a:lstStyle/>
          <a:p>
            <a:r>
              <a:rPr lang="en-US" sz="2800" dirty="0" smtClean="0"/>
              <a:t>Localization error is related to the ratio</a:t>
            </a:r>
          </a:p>
        </p:txBody>
      </p:sp>
      <p:grpSp>
        <p:nvGrpSpPr>
          <p:cNvPr id="3" name="Group 33"/>
          <p:cNvGrpSpPr/>
          <p:nvPr/>
        </p:nvGrpSpPr>
        <p:grpSpPr>
          <a:xfrm>
            <a:off x="255911" y="2000353"/>
            <a:ext cx="2958767" cy="3857539"/>
            <a:chOff x="255911" y="2000353"/>
            <a:chExt cx="2958767" cy="3857539"/>
          </a:xfrm>
        </p:grpSpPr>
        <p:sp>
          <p:nvSpPr>
            <p:cNvPr id="6" name="TextBox 5"/>
            <p:cNvSpPr txBox="1"/>
            <p:nvPr/>
          </p:nvSpPr>
          <p:spPr>
            <a:xfrm>
              <a:off x="1160104" y="2000353"/>
              <a:ext cx="1168461" cy="369332"/>
            </a:xfrm>
            <a:prstGeom prst="rect">
              <a:avLst/>
            </a:prstGeom>
            <a:noFill/>
          </p:spPr>
          <p:txBody>
            <a:bodyPr wrap="none" rtlCol="0">
              <a:spAutoFit/>
            </a:bodyPr>
            <a:lstStyle/>
            <a:p>
              <a:r>
                <a:rPr lang="en-US" b="1" dirty="0" smtClean="0"/>
                <a:t>Low Noise</a:t>
              </a:r>
              <a:endParaRPr lang="en-US" b="1" dirty="0"/>
            </a:p>
          </p:txBody>
        </p:sp>
        <p:pic>
          <p:nvPicPr>
            <p:cNvPr id="2052" name="Picture 4"/>
            <p:cNvPicPr>
              <a:picLocks noChangeAspect="1" noChangeArrowheads="1"/>
            </p:cNvPicPr>
            <p:nvPr/>
          </p:nvPicPr>
          <p:blipFill>
            <a:blip r:embed="rId5" cstate="print"/>
            <a:srcRect/>
            <a:stretch>
              <a:fillRect/>
            </a:stretch>
          </p:blipFill>
          <p:spPr bwMode="auto">
            <a:xfrm>
              <a:off x="255911" y="2500419"/>
              <a:ext cx="2958767" cy="2223770"/>
            </a:xfrm>
            <a:prstGeom prst="rect">
              <a:avLst/>
            </a:prstGeom>
            <a:noFill/>
            <a:ln w="9525">
              <a:noFill/>
              <a:miter lim="800000"/>
              <a:headEnd/>
              <a:tailEnd/>
            </a:ln>
            <a:effectLst/>
          </p:spPr>
        </p:pic>
        <p:pic>
          <p:nvPicPr>
            <p:cNvPr id="2059" name="Picture 11"/>
            <p:cNvPicPr>
              <a:picLocks noChangeAspect="1" noChangeArrowheads="1"/>
            </p:cNvPicPr>
            <p:nvPr/>
          </p:nvPicPr>
          <p:blipFill>
            <a:blip r:embed="rId6" cstate="print"/>
            <a:srcRect/>
            <a:stretch>
              <a:fillRect/>
            </a:stretch>
          </p:blipFill>
          <p:spPr bwMode="auto">
            <a:xfrm>
              <a:off x="1039294" y="5000749"/>
              <a:ext cx="1392000" cy="857143"/>
            </a:xfrm>
            <a:prstGeom prst="rect">
              <a:avLst/>
            </a:prstGeom>
            <a:noFill/>
            <a:ln w="9525">
              <a:noFill/>
              <a:miter lim="800000"/>
              <a:headEnd/>
              <a:tailEnd/>
            </a:ln>
            <a:effectLst/>
          </p:spPr>
        </p:pic>
      </p:grpSp>
      <p:grpSp>
        <p:nvGrpSpPr>
          <p:cNvPr id="9" name="Group 32"/>
          <p:cNvGrpSpPr/>
          <p:nvPr/>
        </p:nvGrpSpPr>
        <p:grpSpPr>
          <a:xfrm>
            <a:off x="3220588" y="2000353"/>
            <a:ext cx="2958767" cy="3857539"/>
            <a:chOff x="3220588" y="2000353"/>
            <a:chExt cx="2958767" cy="3857539"/>
          </a:xfrm>
        </p:grpSpPr>
        <p:sp>
          <p:nvSpPr>
            <p:cNvPr id="7" name="TextBox 6"/>
            <p:cNvSpPr txBox="1"/>
            <p:nvPr/>
          </p:nvSpPr>
          <p:spPr>
            <a:xfrm>
              <a:off x="3919950" y="2000353"/>
              <a:ext cx="1584088" cy="369332"/>
            </a:xfrm>
            <a:prstGeom prst="rect">
              <a:avLst/>
            </a:prstGeom>
            <a:noFill/>
          </p:spPr>
          <p:txBody>
            <a:bodyPr wrap="none" rtlCol="0">
              <a:spAutoFit/>
            </a:bodyPr>
            <a:lstStyle/>
            <a:p>
              <a:r>
                <a:rPr lang="en-US" b="1" dirty="0" smtClean="0"/>
                <a:t>Medium Noise</a:t>
              </a:r>
              <a:endParaRPr lang="en-US" b="1" dirty="0"/>
            </a:p>
          </p:txBody>
        </p:sp>
        <p:pic>
          <p:nvPicPr>
            <p:cNvPr id="2056" name="Picture 8"/>
            <p:cNvPicPr>
              <a:picLocks noChangeAspect="1" noChangeArrowheads="1"/>
            </p:cNvPicPr>
            <p:nvPr/>
          </p:nvPicPr>
          <p:blipFill>
            <a:blip r:embed="rId7" cstate="print"/>
            <a:srcRect/>
            <a:stretch>
              <a:fillRect/>
            </a:stretch>
          </p:blipFill>
          <p:spPr bwMode="auto">
            <a:xfrm>
              <a:off x="3220588" y="2500419"/>
              <a:ext cx="2958767" cy="2223770"/>
            </a:xfrm>
            <a:prstGeom prst="rect">
              <a:avLst/>
            </a:prstGeom>
            <a:noFill/>
            <a:ln w="9525">
              <a:noFill/>
              <a:miter lim="800000"/>
              <a:headEnd/>
              <a:tailEnd/>
            </a:ln>
            <a:effectLst/>
          </p:spPr>
        </p:pic>
        <p:pic>
          <p:nvPicPr>
            <p:cNvPr id="2060" name="Picture 12"/>
            <p:cNvPicPr>
              <a:picLocks noChangeAspect="1" noChangeArrowheads="1"/>
            </p:cNvPicPr>
            <p:nvPr/>
          </p:nvPicPr>
          <p:blipFill>
            <a:blip r:embed="rId8" cstate="print"/>
            <a:srcRect/>
            <a:stretch>
              <a:fillRect/>
            </a:stretch>
          </p:blipFill>
          <p:spPr bwMode="auto">
            <a:xfrm>
              <a:off x="4003971" y="5000749"/>
              <a:ext cx="1392000" cy="857143"/>
            </a:xfrm>
            <a:prstGeom prst="rect">
              <a:avLst/>
            </a:prstGeom>
            <a:noFill/>
            <a:ln w="9525">
              <a:noFill/>
              <a:miter lim="800000"/>
              <a:headEnd/>
              <a:tailEnd/>
            </a:ln>
            <a:effectLst/>
          </p:spPr>
        </p:pic>
      </p:grpSp>
      <p:grpSp>
        <p:nvGrpSpPr>
          <p:cNvPr id="10" name="Group 34"/>
          <p:cNvGrpSpPr/>
          <p:nvPr/>
        </p:nvGrpSpPr>
        <p:grpSpPr>
          <a:xfrm>
            <a:off x="6185265" y="2000353"/>
            <a:ext cx="2958767" cy="3857539"/>
            <a:chOff x="6185265" y="2000353"/>
            <a:chExt cx="2958767" cy="3857539"/>
          </a:xfrm>
        </p:grpSpPr>
        <p:sp>
          <p:nvSpPr>
            <p:cNvPr id="8" name="TextBox 7"/>
            <p:cNvSpPr txBox="1"/>
            <p:nvPr/>
          </p:nvSpPr>
          <p:spPr>
            <a:xfrm>
              <a:off x="7067369" y="2000353"/>
              <a:ext cx="1210588" cy="369332"/>
            </a:xfrm>
            <a:prstGeom prst="rect">
              <a:avLst/>
            </a:prstGeom>
            <a:noFill/>
          </p:spPr>
          <p:txBody>
            <a:bodyPr wrap="none" rtlCol="0">
              <a:spAutoFit/>
            </a:bodyPr>
            <a:lstStyle/>
            <a:p>
              <a:r>
                <a:rPr lang="en-US" b="1" dirty="0" smtClean="0"/>
                <a:t>High Noise</a:t>
              </a:r>
              <a:endParaRPr lang="en-US" b="1" dirty="0"/>
            </a:p>
          </p:txBody>
        </p:sp>
        <p:pic>
          <p:nvPicPr>
            <p:cNvPr id="2058" name="Picture 10"/>
            <p:cNvPicPr>
              <a:picLocks noChangeAspect="1" noChangeArrowheads="1"/>
            </p:cNvPicPr>
            <p:nvPr/>
          </p:nvPicPr>
          <p:blipFill>
            <a:blip r:embed="rId9" cstate="print"/>
            <a:srcRect/>
            <a:stretch>
              <a:fillRect/>
            </a:stretch>
          </p:blipFill>
          <p:spPr bwMode="auto">
            <a:xfrm>
              <a:off x="6185265" y="2500419"/>
              <a:ext cx="2958767" cy="2223770"/>
            </a:xfrm>
            <a:prstGeom prst="rect">
              <a:avLst/>
            </a:prstGeom>
            <a:noFill/>
            <a:ln w="9525">
              <a:noFill/>
              <a:miter lim="800000"/>
              <a:headEnd/>
              <a:tailEnd/>
            </a:ln>
            <a:effectLst/>
          </p:spPr>
        </p:pic>
        <p:pic>
          <p:nvPicPr>
            <p:cNvPr id="2061" name="Picture 13"/>
            <p:cNvPicPr>
              <a:picLocks noChangeAspect="1" noChangeArrowheads="1"/>
            </p:cNvPicPr>
            <p:nvPr/>
          </p:nvPicPr>
          <p:blipFill>
            <a:blip r:embed="rId10" cstate="print"/>
            <a:srcRect/>
            <a:stretch>
              <a:fillRect/>
            </a:stretch>
          </p:blipFill>
          <p:spPr bwMode="auto">
            <a:xfrm>
              <a:off x="6968648" y="5000749"/>
              <a:ext cx="1392000" cy="857143"/>
            </a:xfrm>
            <a:prstGeom prst="rect">
              <a:avLst/>
            </a:prstGeom>
            <a:noFill/>
            <a:ln w="9525">
              <a:noFill/>
              <a:miter lim="800000"/>
              <a:headEnd/>
              <a:tailEnd/>
            </a:ln>
            <a:effectLst/>
          </p:spPr>
        </p:pic>
      </p:grpSp>
      <p:grpSp>
        <p:nvGrpSpPr>
          <p:cNvPr id="11" name="Group 31"/>
          <p:cNvGrpSpPr/>
          <p:nvPr/>
        </p:nvGrpSpPr>
        <p:grpSpPr>
          <a:xfrm>
            <a:off x="250827" y="2470144"/>
            <a:ext cx="8666193" cy="2387616"/>
            <a:chOff x="250825" y="2143116"/>
            <a:chExt cx="8666193" cy="2387616"/>
          </a:xfrm>
        </p:grpSpPr>
        <p:pic>
          <p:nvPicPr>
            <p:cNvPr id="2063" name="Picture 15" descr="http://lh6.ggpht.com/_2waoqus3ZLM/SMrdsAjvRBI/AAAAAAAAAD0/y0g1FaynlPg/s912/IMG_0122.jpg"/>
            <p:cNvPicPr>
              <a:picLocks noChangeAspect="1" noChangeArrowheads="1"/>
            </p:cNvPicPr>
            <p:nvPr/>
          </p:nvPicPr>
          <p:blipFill>
            <a:blip r:embed="rId11" cstate="print"/>
            <a:srcRect/>
            <a:stretch>
              <a:fillRect/>
            </a:stretch>
          </p:blipFill>
          <p:spPr bwMode="auto">
            <a:xfrm>
              <a:off x="260320" y="2201854"/>
              <a:ext cx="2857520" cy="2268546"/>
            </a:xfrm>
            <a:prstGeom prst="rect">
              <a:avLst/>
            </a:prstGeom>
            <a:noFill/>
          </p:spPr>
        </p:pic>
        <p:pic>
          <p:nvPicPr>
            <p:cNvPr id="23" name="Picture 2"/>
            <p:cNvPicPr>
              <a:picLocks noChangeAspect="1" noChangeArrowheads="1"/>
            </p:cNvPicPr>
            <p:nvPr/>
          </p:nvPicPr>
          <p:blipFill>
            <a:blip r:embed="rId12" cstate="print"/>
            <a:srcRect/>
            <a:stretch>
              <a:fillRect/>
            </a:stretch>
          </p:blipFill>
          <p:spPr bwMode="auto">
            <a:xfrm>
              <a:off x="3155950" y="2201854"/>
              <a:ext cx="2857500" cy="2268546"/>
            </a:xfrm>
            <a:prstGeom prst="rect">
              <a:avLst/>
            </a:prstGeom>
            <a:noFill/>
            <a:ln w="9525">
              <a:noFill/>
              <a:miter lim="800000"/>
              <a:headEnd/>
              <a:tailEnd/>
            </a:ln>
          </p:spPr>
        </p:pic>
        <p:pic>
          <p:nvPicPr>
            <p:cNvPr id="2065" name="Picture 17" descr="http://www.merseycare.nhs.uk/Library/Services/Corporate_Services/Estates/Hostel%203%20empty%20office.JPG"/>
            <p:cNvPicPr>
              <a:picLocks noChangeAspect="1" noChangeArrowheads="1"/>
            </p:cNvPicPr>
            <p:nvPr/>
          </p:nvPicPr>
          <p:blipFill>
            <a:blip r:embed="rId13" cstate="print"/>
            <a:srcRect/>
            <a:stretch>
              <a:fillRect/>
            </a:stretch>
          </p:blipFill>
          <p:spPr bwMode="auto">
            <a:xfrm>
              <a:off x="6053148" y="2200272"/>
              <a:ext cx="2857518" cy="2259022"/>
            </a:xfrm>
            <a:prstGeom prst="rect">
              <a:avLst/>
            </a:prstGeom>
            <a:noFill/>
          </p:spPr>
        </p:pic>
        <p:cxnSp>
          <p:nvCxnSpPr>
            <p:cNvPr id="27" name="Straight Arrow Connector 26"/>
            <p:cNvCxnSpPr/>
            <p:nvPr/>
          </p:nvCxnSpPr>
          <p:spPr>
            <a:xfrm flipV="1">
              <a:off x="250825" y="4530732"/>
              <a:ext cx="8642350" cy="0"/>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50825" y="2143116"/>
              <a:ext cx="8666193" cy="1588"/>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Simulation Results</a:t>
            </a:r>
            <a:endParaRPr lang="en-US" dirty="0"/>
          </a:p>
        </p:txBody>
      </p:sp>
      <p:pic>
        <p:nvPicPr>
          <p:cNvPr id="22531" name="Picture 3"/>
          <p:cNvPicPr>
            <a:picLocks noChangeAspect="1" noChangeArrowheads="1"/>
          </p:cNvPicPr>
          <p:nvPr/>
        </p:nvPicPr>
        <p:blipFill>
          <a:blip r:embed="rId4" cstate="print"/>
          <a:srcRect l="51910"/>
          <a:stretch>
            <a:fillRect/>
          </a:stretch>
        </p:blipFill>
        <p:spPr bwMode="auto">
          <a:xfrm>
            <a:off x="93239" y="908793"/>
            <a:ext cx="4276756" cy="3295139"/>
          </a:xfrm>
          <a:prstGeom prst="rect">
            <a:avLst/>
          </a:prstGeom>
          <a:noFill/>
          <a:ln w="9525">
            <a:noFill/>
            <a:miter lim="800000"/>
            <a:headEnd/>
            <a:tailEnd/>
          </a:ln>
          <a:effectLst/>
        </p:spPr>
      </p:pic>
      <p:pic>
        <p:nvPicPr>
          <p:cNvPr id="8" name="Picture 2"/>
          <p:cNvPicPr>
            <a:picLocks noChangeAspect="1" noChangeArrowheads="1"/>
          </p:cNvPicPr>
          <p:nvPr/>
        </p:nvPicPr>
        <p:blipFill>
          <a:blip r:embed="rId5" cstate="print"/>
          <a:srcRect r="51428"/>
          <a:stretch>
            <a:fillRect/>
          </a:stretch>
        </p:blipFill>
        <p:spPr bwMode="auto">
          <a:xfrm>
            <a:off x="4436639" y="908049"/>
            <a:ext cx="4402561" cy="3268980"/>
          </a:xfrm>
          <a:prstGeom prst="rect">
            <a:avLst/>
          </a:prstGeom>
          <a:noFill/>
          <a:ln w="9525">
            <a:noFill/>
            <a:miter lim="800000"/>
            <a:headEnd/>
            <a:tailEnd/>
          </a:ln>
          <a:effectLst/>
        </p:spPr>
      </p:pic>
      <p:sp>
        <p:nvSpPr>
          <p:cNvPr id="13" name="Up-Down Arrow 12"/>
          <p:cNvSpPr/>
          <p:nvPr/>
        </p:nvSpPr>
        <p:spPr>
          <a:xfrm>
            <a:off x="3555522" y="2505974"/>
            <a:ext cx="228600" cy="609600"/>
          </a:xfrm>
          <a:prstGeom prst="up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4" name="Up-Down Arrow 13"/>
          <p:cNvSpPr/>
          <p:nvPr/>
        </p:nvSpPr>
        <p:spPr>
          <a:xfrm>
            <a:off x="7848600" y="2600325"/>
            <a:ext cx="228600" cy="533400"/>
          </a:xfrm>
          <a:prstGeom prst="up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5" name="Content Placeholder 11"/>
          <p:cNvSpPr>
            <a:spLocks noGrp="1"/>
          </p:cNvSpPr>
          <p:nvPr>
            <p:ph idx="1"/>
          </p:nvPr>
        </p:nvSpPr>
        <p:spPr>
          <a:xfrm>
            <a:off x="228600" y="4419600"/>
            <a:ext cx="8715436" cy="1981200"/>
          </a:xfrm>
        </p:spPr>
        <p:txBody>
          <a:bodyPr>
            <a:normAutofit/>
          </a:bodyPr>
          <a:lstStyle/>
          <a:p>
            <a:r>
              <a:rPr lang="en-US" sz="2800" dirty="0" smtClean="0"/>
              <a:t>In all the simulations, the SOM’s results are close to the CRB for low connectivity values</a:t>
            </a:r>
          </a:p>
          <a:p>
            <a:r>
              <a:rPr lang="en-US" sz="2800" dirty="0" smtClean="0"/>
              <a:t>The performance degrades for higher connectivity values</a:t>
            </a:r>
          </a:p>
          <a:p>
            <a:endParaRPr lang="en-US" sz="28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SOM-R Localization Scheme</a:t>
            </a:r>
            <a:endParaRPr lang="en-US" dirty="0"/>
          </a:p>
        </p:txBody>
      </p:sp>
      <p:sp>
        <p:nvSpPr>
          <p:cNvPr id="3" name="Content Placeholder 2"/>
          <p:cNvSpPr>
            <a:spLocks noGrp="1"/>
          </p:cNvSpPr>
          <p:nvPr>
            <p:ph idx="1"/>
          </p:nvPr>
        </p:nvSpPr>
        <p:spPr>
          <a:xfrm>
            <a:off x="250824" y="908050"/>
            <a:ext cx="8678893" cy="5449908"/>
          </a:xfrm>
        </p:spPr>
        <p:txBody>
          <a:bodyPr/>
          <a:lstStyle/>
          <a:p>
            <a:pPr marL="0" indent="0">
              <a:buNone/>
            </a:pPr>
            <a:r>
              <a:rPr lang="en-US" dirty="0" err="1" smtClean="0"/>
              <a:t>Cramér-Rao</a:t>
            </a:r>
            <a:r>
              <a:rPr lang="en-US" dirty="0" smtClean="0"/>
              <a:t> Bound Analysis has shown that:</a:t>
            </a:r>
            <a:endParaRPr lang="en-US" dirty="0"/>
          </a:p>
        </p:txBody>
      </p:sp>
      <p:pic>
        <p:nvPicPr>
          <p:cNvPr id="4" name="Picture 2"/>
          <p:cNvPicPr>
            <a:picLocks noChangeAspect="1" noChangeArrowheads="1"/>
          </p:cNvPicPr>
          <p:nvPr/>
        </p:nvPicPr>
        <p:blipFill>
          <a:blip r:embed="rId4" cstate="print"/>
          <a:srcRect/>
          <a:stretch>
            <a:fillRect/>
          </a:stretch>
        </p:blipFill>
        <p:spPr bwMode="auto">
          <a:xfrm>
            <a:off x="2186667" y="1762125"/>
            <a:ext cx="4857750" cy="3267075"/>
          </a:xfrm>
          <a:prstGeom prst="rect">
            <a:avLst/>
          </a:prstGeom>
          <a:noFill/>
          <a:ln w="9525">
            <a:noFill/>
            <a:miter lim="800000"/>
            <a:headEnd/>
            <a:tailEnd/>
          </a:ln>
          <a:effectLst/>
        </p:spPr>
      </p:pic>
      <p:cxnSp>
        <p:nvCxnSpPr>
          <p:cNvPr id="8" name="Straight Connector 7"/>
          <p:cNvCxnSpPr/>
          <p:nvPr/>
        </p:nvCxnSpPr>
        <p:spPr>
          <a:xfrm rot="16200000" flipH="1">
            <a:off x="3286127" y="3362325"/>
            <a:ext cx="2571746" cy="1"/>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7" name="Group 15"/>
          <p:cNvGrpSpPr/>
          <p:nvPr/>
        </p:nvGrpSpPr>
        <p:grpSpPr>
          <a:xfrm>
            <a:off x="250825" y="4114801"/>
            <a:ext cx="4000528" cy="2002584"/>
            <a:chOff x="250825" y="4114801"/>
            <a:chExt cx="4000528" cy="2002584"/>
          </a:xfrm>
        </p:grpSpPr>
        <p:sp>
          <p:nvSpPr>
            <p:cNvPr id="5" name="TextBox 4"/>
            <p:cNvSpPr txBox="1"/>
            <p:nvPr/>
          </p:nvSpPr>
          <p:spPr>
            <a:xfrm>
              <a:off x="250825" y="5286388"/>
              <a:ext cx="4000528" cy="830997"/>
            </a:xfrm>
            <a:prstGeom prst="rect">
              <a:avLst/>
            </a:prstGeom>
            <a:noFill/>
          </p:spPr>
          <p:txBody>
            <a:bodyPr wrap="square" rtlCol="0">
              <a:spAutoFit/>
            </a:bodyPr>
            <a:lstStyle/>
            <a:p>
              <a:r>
                <a:rPr lang="en-US" sz="2400" dirty="0" smtClean="0"/>
                <a:t>Here, we would like to use a </a:t>
              </a:r>
              <a:r>
                <a:rPr lang="en-US" sz="2400" b="1" dirty="0" smtClean="0"/>
                <a:t>range-free</a:t>
              </a:r>
              <a:r>
                <a:rPr lang="en-US" sz="2400" dirty="0" smtClean="0"/>
                <a:t> scheme</a:t>
              </a:r>
              <a:endParaRPr lang="en-US" sz="2400" dirty="0"/>
            </a:p>
          </p:txBody>
        </p:sp>
        <p:cxnSp>
          <p:nvCxnSpPr>
            <p:cNvPr id="12" name="Straight Arrow Connector 11"/>
            <p:cNvCxnSpPr>
              <a:stCxn id="5" idx="0"/>
            </p:cNvCxnSpPr>
            <p:nvPr/>
          </p:nvCxnSpPr>
          <p:spPr>
            <a:xfrm rot="5400000" flipH="1" flipV="1">
              <a:off x="2216151" y="4149738"/>
              <a:ext cx="1171588" cy="110171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grpSp>
        <p:nvGrpSpPr>
          <p:cNvPr id="9" name="Group 16"/>
          <p:cNvGrpSpPr/>
          <p:nvPr/>
        </p:nvGrpSpPr>
        <p:grpSpPr>
          <a:xfrm>
            <a:off x="4929190" y="4267200"/>
            <a:ext cx="4000528" cy="1850185"/>
            <a:chOff x="4929190" y="4267200"/>
            <a:chExt cx="4000528" cy="1850185"/>
          </a:xfrm>
        </p:grpSpPr>
        <p:sp>
          <p:nvSpPr>
            <p:cNvPr id="6" name="TextBox 5"/>
            <p:cNvSpPr txBox="1"/>
            <p:nvPr/>
          </p:nvSpPr>
          <p:spPr>
            <a:xfrm>
              <a:off x="4929190" y="5286388"/>
              <a:ext cx="4000528" cy="830997"/>
            </a:xfrm>
            <a:prstGeom prst="rect">
              <a:avLst/>
            </a:prstGeom>
            <a:noFill/>
          </p:spPr>
          <p:txBody>
            <a:bodyPr wrap="square" rtlCol="0">
              <a:spAutoFit/>
            </a:bodyPr>
            <a:lstStyle/>
            <a:p>
              <a:pPr algn="r"/>
              <a:r>
                <a:rPr lang="en-US" sz="2400" dirty="0" smtClean="0"/>
                <a:t>Here, we would like to use a </a:t>
              </a:r>
              <a:r>
                <a:rPr lang="en-US" sz="2400" b="1" dirty="0" smtClean="0"/>
                <a:t>range-based</a:t>
              </a:r>
              <a:r>
                <a:rPr lang="en-US" sz="2400" dirty="0" smtClean="0"/>
                <a:t> scheme</a:t>
              </a:r>
              <a:endParaRPr lang="en-US" sz="2400" dirty="0"/>
            </a:p>
          </p:txBody>
        </p:sp>
        <p:cxnSp>
          <p:nvCxnSpPr>
            <p:cNvPr id="13" name="Straight Arrow Connector 12"/>
            <p:cNvCxnSpPr/>
            <p:nvPr/>
          </p:nvCxnSpPr>
          <p:spPr>
            <a:xfrm rot="16200000" flipV="1">
              <a:off x="6076953" y="4362447"/>
              <a:ext cx="947752" cy="75725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Oval 55"/>
          <p:cNvSpPr/>
          <p:nvPr/>
        </p:nvSpPr>
        <p:spPr bwMode="auto">
          <a:xfrm>
            <a:off x="2356264" y="2343244"/>
            <a:ext cx="2583872" cy="2245798"/>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86" name="Rectangle 2"/>
          <p:cNvSpPr>
            <a:spLocks noGrp="1" noChangeArrowheads="1"/>
          </p:cNvSpPr>
          <p:nvPr>
            <p:ph type="title"/>
          </p:nvPr>
        </p:nvSpPr>
        <p:spPr/>
        <p:txBody>
          <a:bodyPr>
            <a:normAutofit fontScale="90000"/>
          </a:bodyPr>
          <a:lstStyle/>
          <a:p>
            <a:pPr eaLnBrk="1" hangingPunct="1"/>
            <a:r>
              <a:rPr lang="en-US" dirty="0" smtClean="0"/>
              <a:t>Limited Anchor Coverage</a:t>
            </a:r>
          </a:p>
        </p:txBody>
      </p:sp>
      <p:grpSp>
        <p:nvGrpSpPr>
          <p:cNvPr id="2" name="Group 3"/>
          <p:cNvGrpSpPr>
            <a:grpSpLocks/>
          </p:cNvGrpSpPr>
          <p:nvPr/>
        </p:nvGrpSpPr>
        <p:grpSpPr bwMode="auto">
          <a:xfrm>
            <a:off x="2142621" y="1779918"/>
            <a:ext cx="4821237" cy="3852863"/>
            <a:chOff x="1627" y="592"/>
            <a:chExt cx="2311" cy="2028"/>
          </a:xfrm>
        </p:grpSpPr>
        <p:sp>
          <p:nvSpPr>
            <p:cNvPr id="16408" name="Line 4"/>
            <p:cNvSpPr>
              <a:spLocks noChangeShapeType="1"/>
            </p:cNvSpPr>
            <p:nvPr/>
          </p:nvSpPr>
          <p:spPr bwMode="auto">
            <a:xfrm flipV="1">
              <a:off x="2271" y="596"/>
              <a:ext cx="0" cy="2016"/>
            </a:xfrm>
            <a:prstGeom prst="line">
              <a:avLst/>
            </a:prstGeom>
            <a:noFill/>
            <a:ln w="38100">
              <a:solidFill>
                <a:schemeClr val="tx1">
                  <a:lumMod val="50000"/>
                  <a:lumOff val="50000"/>
                </a:schemeClr>
              </a:solidFill>
              <a:round/>
              <a:headEnd/>
              <a:tailEnd/>
            </a:ln>
          </p:spPr>
          <p:txBody>
            <a:bodyPr/>
            <a:lstStyle/>
            <a:p>
              <a:endParaRPr lang="en-US"/>
            </a:p>
          </p:txBody>
        </p:sp>
        <p:sp>
          <p:nvSpPr>
            <p:cNvPr id="16409" name="Line 5"/>
            <p:cNvSpPr>
              <a:spLocks noChangeShapeType="1"/>
            </p:cNvSpPr>
            <p:nvPr/>
          </p:nvSpPr>
          <p:spPr bwMode="auto">
            <a:xfrm>
              <a:off x="1824" y="601"/>
              <a:ext cx="1104" cy="0"/>
            </a:xfrm>
            <a:prstGeom prst="line">
              <a:avLst/>
            </a:prstGeom>
            <a:noFill/>
            <a:ln w="38100">
              <a:solidFill>
                <a:schemeClr val="tx1">
                  <a:lumMod val="50000"/>
                  <a:lumOff val="50000"/>
                </a:schemeClr>
              </a:solidFill>
              <a:round/>
              <a:headEnd/>
              <a:tailEnd/>
            </a:ln>
          </p:spPr>
          <p:txBody>
            <a:bodyPr/>
            <a:lstStyle/>
            <a:p>
              <a:endParaRPr lang="en-US"/>
            </a:p>
          </p:txBody>
        </p:sp>
        <p:sp>
          <p:nvSpPr>
            <p:cNvPr id="16410" name="Line 6"/>
            <p:cNvSpPr>
              <a:spLocks noChangeShapeType="1"/>
            </p:cNvSpPr>
            <p:nvPr/>
          </p:nvSpPr>
          <p:spPr bwMode="auto">
            <a:xfrm flipV="1">
              <a:off x="1833" y="597"/>
              <a:ext cx="0" cy="129"/>
            </a:xfrm>
            <a:prstGeom prst="line">
              <a:avLst/>
            </a:prstGeom>
            <a:noFill/>
            <a:ln w="38100">
              <a:solidFill>
                <a:schemeClr val="tx1">
                  <a:lumMod val="50000"/>
                  <a:lumOff val="50000"/>
                </a:schemeClr>
              </a:solidFill>
              <a:round/>
              <a:headEnd/>
              <a:tailEnd/>
            </a:ln>
          </p:spPr>
          <p:txBody>
            <a:bodyPr/>
            <a:lstStyle/>
            <a:p>
              <a:endParaRPr lang="en-US"/>
            </a:p>
          </p:txBody>
        </p:sp>
        <p:sp>
          <p:nvSpPr>
            <p:cNvPr id="16411" name="Line 7"/>
            <p:cNvSpPr>
              <a:spLocks noChangeShapeType="1"/>
            </p:cNvSpPr>
            <p:nvPr/>
          </p:nvSpPr>
          <p:spPr bwMode="auto">
            <a:xfrm flipV="1">
              <a:off x="1840" y="912"/>
              <a:ext cx="0" cy="192"/>
            </a:xfrm>
            <a:prstGeom prst="line">
              <a:avLst/>
            </a:prstGeom>
            <a:noFill/>
            <a:ln w="38100">
              <a:solidFill>
                <a:schemeClr val="tx1">
                  <a:lumMod val="50000"/>
                  <a:lumOff val="50000"/>
                </a:schemeClr>
              </a:solidFill>
              <a:round/>
              <a:headEnd/>
              <a:tailEnd/>
            </a:ln>
          </p:spPr>
          <p:txBody>
            <a:bodyPr/>
            <a:lstStyle/>
            <a:p>
              <a:endParaRPr lang="en-US"/>
            </a:p>
          </p:txBody>
        </p:sp>
        <p:sp>
          <p:nvSpPr>
            <p:cNvPr id="16412" name="Line 8"/>
            <p:cNvSpPr>
              <a:spLocks noChangeShapeType="1"/>
            </p:cNvSpPr>
            <p:nvPr/>
          </p:nvSpPr>
          <p:spPr bwMode="auto">
            <a:xfrm>
              <a:off x="1836" y="1008"/>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13" name="Line 9"/>
            <p:cNvSpPr>
              <a:spLocks noChangeShapeType="1"/>
            </p:cNvSpPr>
            <p:nvPr/>
          </p:nvSpPr>
          <p:spPr bwMode="auto">
            <a:xfrm>
              <a:off x="1834" y="1402"/>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14" name="Line 10"/>
            <p:cNvSpPr>
              <a:spLocks noChangeShapeType="1"/>
            </p:cNvSpPr>
            <p:nvPr/>
          </p:nvSpPr>
          <p:spPr bwMode="auto">
            <a:xfrm flipV="1">
              <a:off x="1842" y="1283"/>
              <a:ext cx="0" cy="129"/>
            </a:xfrm>
            <a:prstGeom prst="line">
              <a:avLst/>
            </a:prstGeom>
            <a:noFill/>
            <a:ln w="38100">
              <a:solidFill>
                <a:schemeClr val="tx1">
                  <a:lumMod val="50000"/>
                  <a:lumOff val="50000"/>
                </a:schemeClr>
              </a:solidFill>
              <a:round/>
              <a:headEnd/>
              <a:tailEnd/>
            </a:ln>
          </p:spPr>
          <p:txBody>
            <a:bodyPr/>
            <a:lstStyle/>
            <a:p>
              <a:endParaRPr lang="en-US"/>
            </a:p>
          </p:txBody>
        </p:sp>
        <p:sp>
          <p:nvSpPr>
            <p:cNvPr id="16415" name="Line 11"/>
            <p:cNvSpPr>
              <a:spLocks noChangeShapeType="1"/>
            </p:cNvSpPr>
            <p:nvPr/>
          </p:nvSpPr>
          <p:spPr bwMode="auto">
            <a:xfrm flipV="1">
              <a:off x="1638" y="1406"/>
              <a:ext cx="0" cy="398"/>
            </a:xfrm>
            <a:prstGeom prst="line">
              <a:avLst/>
            </a:prstGeom>
            <a:noFill/>
            <a:ln w="38100">
              <a:solidFill>
                <a:schemeClr val="tx1">
                  <a:lumMod val="50000"/>
                  <a:lumOff val="50000"/>
                </a:schemeClr>
              </a:solidFill>
              <a:round/>
              <a:headEnd/>
              <a:tailEnd/>
            </a:ln>
          </p:spPr>
          <p:txBody>
            <a:bodyPr/>
            <a:lstStyle/>
            <a:p>
              <a:endParaRPr lang="en-US"/>
            </a:p>
          </p:txBody>
        </p:sp>
        <p:sp>
          <p:nvSpPr>
            <p:cNvPr id="16416" name="Line 12"/>
            <p:cNvSpPr>
              <a:spLocks noChangeShapeType="1"/>
            </p:cNvSpPr>
            <p:nvPr/>
          </p:nvSpPr>
          <p:spPr bwMode="auto">
            <a:xfrm>
              <a:off x="1632" y="1795"/>
              <a:ext cx="1075" cy="0"/>
            </a:xfrm>
            <a:prstGeom prst="line">
              <a:avLst/>
            </a:prstGeom>
            <a:noFill/>
            <a:ln w="38100">
              <a:solidFill>
                <a:schemeClr val="tx1">
                  <a:lumMod val="50000"/>
                  <a:lumOff val="50000"/>
                </a:schemeClr>
              </a:solidFill>
              <a:round/>
              <a:headEnd/>
              <a:tailEnd/>
            </a:ln>
          </p:spPr>
          <p:txBody>
            <a:bodyPr/>
            <a:lstStyle/>
            <a:p>
              <a:endParaRPr lang="en-US"/>
            </a:p>
          </p:txBody>
        </p:sp>
        <p:sp>
          <p:nvSpPr>
            <p:cNvPr id="16417" name="Line 13"/>
            <p:cNvSpPr>
              <a:spLocks noChangeShapeType="1"/>
            </p:cNvSpPr>
            <p:nvPr/>
          </p:nvSpPr>
          <p:spPr bwMode="auto">
            <a:xfrm>
              <a:off x="1632" y="2203"/>
              <a:ext cx="1072" cy="0"/>
            </a:xfrm>
            <a:prstGeom prst="line">
              <a:avLst/>
            </a:prstGeom>
            <a:noFill/>
            <a:ln w="38100">
              <a:solidFill>
                <a:schemeClr val="tx1">
                  <a:lumMod val="50000"/>
                  <a:lumOff val="50000"/>
                </a:schemeClr>
              </a:solidFill>
              <a:round/>
              <a:headEnd/>
              <a:tailEnd/>
            </a:ln>
          </p:spPr>
          <p:txBody>
            <a:bodyPr/>
            <a:lstStyle/>
            <a:p>
              <a:endParaRPr lang="en-US"/>
            </a:p>
          </p:txBody>
        </p:sp>
        <p:sp>
          <p:nvSpPr>
            <p:cNvPr id="16418" name="Line 14"/>
            <p:cNvSpPr>
              <a:spLocks noChangeShapeType="1"/>
            </p:cNvSpPr>
            <p:nvPr/>
          </p:nvSpPr>
          <p:spPr bwMode="auto">
            <a:xfrm flipV="1">
              <a:off x="1636" y="1999"/>
              <a:ext cx="0" cy="211"/>
            </a:xfrm>
            <a:prstGeom prst="line">
              <a:avLst/>
            </a:prstGeom>
            <a:noFill/>
            <a:ln w="38100">
              <a:solidFill>
                <a:schemeClr val="tx1">
                  <a:lumMod val="50000"/>
                  <a:lumOff val="50000"/>
                </a:schemeClr>
              </a:solidFill>
              <a:round/>
              <a:headEnd/>
              <a:tailEnd/>
            </a:ln>
          </p:spPr>
          <p:txBody>
            <a:bodyPr/>
            <a:lstStyle/>
            <a:p>
              <a:endParaRPr lang="en-US"/>
            </a:p>
          </p:txBody>
        </p:sp>
        <p:sp>
          <p:nvSpPr>
            <p:cNvPr id="16419" name="Line 15"/>
            <p:cNvSpPr>
              <a:spLocks noChangeShapeType="1"/>
            </p:cNvSpPr>
            <p:nvPr/>
          </p:nvSpPr>
          <p:spPr bwMode="auto">
            <a:xfrm flipV="1">
              <a:off x="1635" y="2497"/>
              <a:ext cx="0" cy="123"/>
            </a:xfrm>
            <a:prstGeom prst="line">
              <a:avLst/>
            </a:prstGeom>
            <a:noFill/>
            <a:ln w="38100">
              <a:solidFill>
                <a:schemeClr val="tx1">
                  <a:lumMod val="50000"/>
                  <a:lumOff val="50000"/>
                </a:schemeClr>
              </a:solidFill>
              <a:round/>
              <a:headEnd/>
              <a:tailEnd/>
            </a:ln>
          </p:spPr>
          <p:txBody>
            <a:bodyPr/>
            <a:lstStyle/>
            <a:p>
              <a:endParaRPr lang="en-US"/>
            </a:p>
          </p:txBody>
        </p:sp>
        <p:sp>
          <p:nvSpPr>
            <p:cNvPr id="16420" name="Line 16"/>
            <p:cNvSpPr>
              <a:spLocks noChangeShapeType="1"/>
            </p:cNvSpPr>
            <p:nvPr/>
          </p:nvSpPr>
          <p:spPr bwMode="auto">
            <a:xfrm>
              <a:off x="1627" y="2611"/>
              <a:ext cx="1081" cy="0"/>
            </a:xfrm>
            <a:prstGeom prst="line">
              <a:avLst/>
            </a:prstGeom>
            <a:noFill/>
            <a:ln w="38100">
              <a:solidFill>
                <a:schemeClr val="tx1">
                  <a:lumMod val="50000"/>
                  <a:lumOff val="50000"/>
                </a:schemeClr>
              </a:solidFill>
              <a:round/>
              <a:headEnd/>
              <a:tailEnd/>
            </a:ln>
          </p:spPr>
          <p:txBody>
            <a:bodyPr/>
            <a:lstStyle/>
            <a:p>
              <a:endParaRPr lang="en-US"/>
            </a:p>
          </p:txBody>
        </p:sp>
        <p:sp>
          <p:nvSpPr>
            <p:cNvPr id="16421" name="Line 17"/>
            <p:cNvSpPr>
              <a:spLocks noChangeShapeType="1"/>
            </p:cNvSpPr>
            <p:nvPr/>
          </p:nvSpPr>
          <p:spPr bwMode="auto">
            <a:xfrm flipV="1">
              <a:off x="2698" y="596"/>
              <a:ext cx="0" cy="402"/>
            </a:xfrm>
            <a:prstGeom prst="line">
              <a:avLst/>
            </a:prstGeom>
            <a:noFill/>
            <a:ln w="38100">
              <a:solidFill>
                <a:schemeClr val="tx1">
                  <a:lumMod val="50000"/>
                  <a:lumOff val="50000"/>
                </a:schemeClr>
              </a:solidFill>
              <a:round/>
              <a:headEnd/>
              <a:tailEnd/>
            </a:ln>
          </p:spPr>
          <p:txBody>
            <a:bodyPr/>
            <a:lstStyle/>
            <a:p>
              <a:endParaRPr lang="en-US"/>
            </a:p>
          </p:txBody>
        </p:sp>
        <p:sp>
          <p:nvSpPr>
            <p:cNvPr id="16422" name="Line 18"/>
            <p:cNvSpPr>
              <a:spLocks noChangeShapeType="1"/>
            </p:cNvSpPr>
            <p:nvPr/>
          </p:nvSpPr>
          <p:spPr bwMode="auto">
            <a:xfrm flipV="1">
              <a:off x="2698" y="1388"/>
              <a:ext cx="0" cy="556"/>
            </a:xfrm>
            <a:prstGeom prst="line">
              <a:avLst/>
            </a:prstGeom>
            <a:noFill/>
            <a:ln w="38100">
              <a:solidFill>
                <a:schemeClr val="tx1">
                  <a:lumMod val="50000"/>
                  <a:lumOff val="50000"/>
                </a:schemeClr>
              </a:solidFill>
              <a:round/>
              <a:headEnd/>
              <a:tailEnd/>
            </a:ln>
          </p:spPr>
          <p:txBody>
            <a:bodyPr/>
            <a:lstStyle/>
            <a:p>
              <a:endParaRPr lang="en-US"/>
            </a:p>
          </p:txBody>
        </p:sp>
        <p:sp>
          <p:nvSpPr>
            <p:cNvPr id="16423" name="Line 19"/>
            <p:cNvSpPr>
              <a:spLocks noChangeShapeType="1"/>
            </p:cNvSpPr>
            <p:nvPr/>
          </p:nvSpPr>
          <p:spPr bwMode="auto">
            <a:xfrm flipV="1">
              <a:off x="2698" y="2080"/>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4" name="Line 20"/>
            <p:cNvSpPr>
              <a:spLocks noChangeShapeType="1"/>
            </p:cNvSpPr>
            <p:nvPr/>
          </p:nvSpPr>
          <p:spPr bwMode="auto">
            <a:xfrm flipV="1">
              <a:off x="2895" y="2080"/>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5" name="Line 21"/>
            <p:cNvSpPr>
              <a:spLocks noChangeShapeType="1"/>
            </p:cNvSpPr>
            <p:nvPr/>
          </p:nvSpPr>
          <p:spPr bwMode="auto">
            <a:xfrm flipV="1">
              <a:off x="2895" y="1668"/>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6" name="Line 22"/>
            <p:cNvSpPr>
              <a:spLocks noChangeShapeType="1"/>
            </p:cNvSpPr>
            <p:nvPr/>
          </p:nvSpPr>
          <p:spPr bwMode="auto">
            <a:xfrm flipV="1">
              <a:off x="2895" y="1288"/>
              <a:ext cx="0" cy="234"/>
            </a:xfrm>
            <a:prstGeom prst="line">
              <a:avLst/>
            </a:prstGeom>
            <a:noFill/>
            <a:ln w="38100">
              <a:solidFill>
                <a:schemeClr val="tx1">
                  <a:lumMod val="50000"/>
                  <a:lumOff val="50000"/>
                </a:schemeClr>
              </a:solidFill>
              <a:round/>
              <a:headEnd/>
              <a:tailEnd/>
            </a:ln>
          </p:spPr>
          <p:txBody>
            <a:bodyPr/>
            <a:lstStyle/>
            <a:p>
              <a:endParaRPr lang="en-US"/>
            </a:p>
          </p:txBody>
        </p:sp>
        <p:sp>
          <p:nvSpPr>
            <p:cNvPr id="16427" name="Line 23"/>
            <p:cNvSpPr>
              <a:spLocks noChangeShapeType="1"/>
            </p:cNvSpPr>
            <p:nvPr/>
          </p:nvSpPr>
          <p:spPr bwMode="auto">
            <a:xfrm flipV="1">
              <a:off x="3331" y="592"/>
              <a:ext cx="0" cy="2025"/>
            </a:xfrm>
            <a:prstGeom prst="line">
              <a:avLst/>
            </a:prstGeom>
            <a:noFill/>
            <a:ln w="38100">
              <a:solidFill>
                <a:schemeClr val="tx1">
                  <a:lumMod val="50000"/>
                  <a:lumOff val="50000"/>
                </a:schemeClr>
              </a:solidFill>
              <a:round/>
              <a:headEnd/>
              <a:tailEnd/>
            </a:ln>
          </p:spPr>
          <p:txBody>
            <a:bodyPr/>
            <a:lstStyle/>
            <a:p>
              <a:endParaRPr lang="en-US"/>
            </a:p>
          </p:txBody>
        </p:sp>
        <p:sp>
          <p:nvSpPr>
            <p:cNvPr id="16428" name="Line 24"/>
            <p:cNvSpPr>
              <a:spLocks noChangeShapeType="1"/>
            </p:cNvSpPr>
            <p:nvPr/>
          </p:nvSpPr>
          <p:spPr bwMode="auto">
            <a:xfrm>
              <a:off x="2889" y="2611"/>
              <a:ext cx="883" cy="0"/>
            </a:xfrm>
            <a:prstGeom prst="line">
              <a:avLst/>
            </a:prstGeom>
            <a:noFill/>
            <a:ln w="38100">
              <a:solidFill>
                <a:schemeClr val="tx1">
                  <a:lumMod val="50000"/>
                  <a:lumOff val="50000"/>
                </a:schemeClr>
              </a:solidFill>
              <a:round/>
              <a:headEnd/>
              <a:tailEnd/>
            </a:ln>
          </p:spPr>
          <p:txBody>
            <a:bodyPr/>
            <a:lstStyle/>
            <a:p>
              <a:endParaRPr lang="en-US"/>
            </a:p>
          </p:txBody>
        </p:sp>
        <p:sp>
          <p:nvSpPr>
            <p:cNvPr id="16429" name="Line 25"/>
            <p:cNvSpPr>
              <a:spLocks noChangeShapeType="1"/>
            </p:cNvSpPr>
            <p:nvPr/>
          </p:nvSpPr>
          <p:spPr bwMode="auto">
            <a:xfrm flipV="1">
              <a:off x="2895" y="2507"/>
              <a:ext cx="0" cy="113"/>
            </a:xfrm>
            <a:prstGeom prst="line">
              <a:avLst/>
            </a:prstGeom>
            <a:noFill/>
            <a:ln w="38100">
              <a:solidFill>
                <a:schemeClr val="tx1">
                  <a:lumMod val="50000"/>
                  <a:lumOff val="50000"/>
                </a:schemeClr>
              </a:solidFill>
              <a:round/>
              <a:headEnd/>
              <a:tailEnd/>
            </a:ln>
          </p:spPr>
          <p:txBody>
            <a:bodyPr/>
            <a:lstStyle/>
            <a:p>
              <a:endParaRPr lang="en-US"/>
            </a:p>
          </p:txBody>
        </p:sp>
        <p:sp>
          <p:nvSpPr>
            <p:cNvPr id="16430" name="Line 26"/>
            <p:cNvSpPr>
              <a:spLocks noChangeShapeType="1"/>
            </p:cNvSpPr>
            <p:nvPr/>
          </p:nvSpPr>
          <p:spPr bwMode="auto">
            <a:xfrm flipV="1">
              <a:off x="2700" y="2512"/>
              <a:ext cx="0" cy="105"/>
            </a:xfrm>
            <a:prstGeom prst="line">
              <a:avLst/>
            </a:prstGeom>
            <a:noFill/>
            <a:ln w="38100">
              <a:solidFill>
                <a:schemeClr val="tx1">
                  <a:lumMod val="50000"/>
                  <a:lumOff val="50000"/>
                </a:schemeClr>
              </a:solidFill>
              <a:round/>
              <a:headEnd/>
              <a:tailEnd/>
            </a:ln>
          </p:spPr>
          <p:txBody>
            <a:bodyPr/>
            <a:lstStyle/>
            <a:p>
              <a:endParaRPr lang="en-US"/>
            </a:p>
          </p:txBody>
        </p:sp>
        <p:sp>
          <p:nvSpPr>
            <p:cNvPr id="16431" name="Line 27"/>
            <p:cNvSpPr>
              <a:spLocks noChangeShapeType="1"/>
            </p:cNvSpPr>
            <p:nvPr/>
          </p:nvSpPr>
          <p:spPr bwMode="auto">
            <a:xfrm>
              <a:off x="2898" y="2200"/>
              <a:ext cx="864" cy="0"/>
            </a:xfrm>
            <a:prstGeom prst="line">
              <a:avLst/>
            </a:prstGeom>
            <a:noFill/>
            <a:ln w="38100">
              <a:solidFill>
                <a:schemeClr val="tx1">
                  <a:lumMod val="50000"/>
                  <a:lumOff val="50000"/>
                </a:schemeClr>
              </a:solidFill>
              <a:round/>
              <a:headEnd/>
              <a:tailEnd/>
            </a:ln>
          </p:spPr>
          <p:txBody>
            <a:bodyPr/>
            <a:lstStyle/>
            <a:p>
              <a:endParaRPr lang="en-US"/>
            </a:p>
          </p:txBody>
        </p:sp>
        <p:sp>
          <p:nvSpPr>
            <p:cNvPr id="16432" name="Line 28"/>
            <p:cNvSpPr>
              <a:spLocks noChangeShapeType="1"/>
            </p:cNvSpPr>
            <p:nvPr/>
          </p:nvSpPr>
          <p:spPr bwMode="auto">
            <a:xfrm flipV="1">
              <a:off x="3768" y="2512"/>
              <a:ext cx="0" cy="106"/>
            </a:xfrm>
            <a:prstGeom prst="line">
              <a:avLst/>
            </a:prstGeom>
            <a:noFill/>
            <a:ln w="38100">
              <a:solidFill>
                <a:schemeClr val="tx1">
                  <a:lumMod val="50000"/>
                  <a:lumOff val="50000"/>
                </a:schemeClr>
              </a:solidFill>
              <a:round/>
              <a:headEnd/>
              <a:tailEnd/>
            </a:ln>
          </p:spPr>
          <p:txBody>
            <a:bodyPr/>
            <a:lstStyle/>
            <a:p>
              <a:endParaRPr lang="en-US"/>
            </a:p>
          </p:txBody>
        </p:sp>
        <p:sp>
          <p:nvSpPr>
            <p:cNvPr id="16433" name="Line 29"/>
            <p:cNvSpPr>
              <a:spLocks noChangeShapeType="1"/>
            </p:cNvSpPr>
            <p:nvPr/>
          </p:nvSpPr>
          <p:spPr bwMode="auto">
            <a:xfrm flipV="1">
              <a:off x="3768" y="1798"/>
              <a:ext cx="0" cy="531"/>
            </a:xfrm>
            <a:prstGeom prst="line">
              <a:avLst/>
            </a:prstGeom>
            <a:noFill/>
            <a:ln w="38100">
              <a:solidFill>
                <a:schemeClr val="tx1">
                  <a:lumMod val="50000"/>
                  <a:lumOff val="50000"/>
                </a:schemeClr>
              </a:solidFill>
              <a:round/>
              <a:headEnd/>
              <a:tailEnd/>
            </a:ln>
          </p:spPr>
          <p:txBody>
            <a:bodyPr/>
            <a:lstStyle/>
            <a:p>
              <a:endParaRPr lang="en-US"/>
            </a:p>
          </p:txBody>
        </p:sp>
        <p:sp>
          <p:nvSpPr>
            <p:cNvPr id="16434" name="Line 30"/>
            <p:cNvSpPr>
              <a:spLocks noChangeShapeType="1"/>
            </p:cNvSpPr>
            <p:nvPr/>
          </p:nvSpPr>
          <p:spPr bwMode="auto">
            <a:xfrm>
              <a:off x="2898" y="1802"/>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35" name="Line 31"/>
            <p:cNvSpPr>
              <a:spLocks noChangeShapeType="1"/>
            </p:cNvSpPr>
            <p:nvPr/>
          </p:nvSpPr>
          <p:spPr bwMode="auto">
            <a:xfrm>
              <a:off x="3338" y="1616"/>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36" name="Line 32"/>
            <p:cNvSpPr>
              <a:spLocks noChangeShapeType="1"/>
            </p:cNvSpPr>
            <p:nvPr/>
          </p:nvSpPr>
          <p:spPr bwMode="auto">
            <a:xfrm>
              <a:off x="2902" y="1404"/>
              <a:ext cx="432" cy="0"/>
            </a:xfrm>
            <a:prstGeom prst="line">
              <a:avLst/>
            </a:prstGeom>
            <a:noFill/>
            <a:ln w="38100">
              <a:solidFill>
                <a:schemeClr val="tx1">
                  <a:lumMod val="50000"/>
                  <a:lumOff val="50000"/>
                </a:schemeClr>
              </a:solidFill>
              <a:round/>
              <a:headEnd/>
              <a:tailEnd/>
            </a:ln>
          </p:spPr>
          <p:txBody>
            <a:bodyPr/>
            <a:lstStyle/>
            <a:p>
              <a:endParaRPr lang="en-US"/>
            </a:p>
          </p:txBody>
        </p:sp>
        <p:sp>
          <p:nvSpPr>
            <p:cNvPr id="16437" name="Line 33"/>
            <p:cNvSpPr>
              <a:spLocks noChangeShapeType="1"/>
            </p:cNvSpPr>
            <p:nvPr/>
          </p:nvSpPr>
          <p:spPr bwMode="auto">
            <a:xfrm flipV="1">
              <a:off x="3768" y="1004"/>
              <a:ext cx="0" cy="368"/>
            </a:xfrm>
            <a:prstGeom prst="line">
              <a:avLst/>
            </a:prstGeom>
            <a:noFill/>
            <a:ln w="38100">
              <a:solidFill>
                <a:schemeClr val="tx1">
                  <a:lumMod val="50000"/>
                  <a:lumOff val="50000"/>
                </a:schemeClr>
              </a:solidFill>
              <a:round/>
              <a:headEnd/>
              <a:tailEnd/>
            </a:ln>
          </p:spPr>
          <p:txBody>
            <a:bodyPr/>
            <a:lstStyle/>
            <a:p>
              <a:endParaRPr lang="en-US"/>
            </a:p>
          </p:txBody>
        </p:sp>
        <p:sp>
          <p:nvSpPr>
            <p:cNvPr id="16438" name="Line 34"/>
            <p:cNvSpPr>
              <a:spLocks noChangeShapeType="1"/>
            </p:cNvSpPr>
            <p:nvPr/>
          </p:nvSpPr>
          <p:spPr bwMode="auto">
            <a:xfrm flipV="1">
              <a:off x="2895" y="1000"/>
              <a:ext cx="0" cy="114"/>
            </a:xfrm>
            <a:prstGeom prst="line">
              <a:avLst/>
            </a:prstGeom>
            <a:noFill/>
            <a:ln w="38100">
              <a:solidFill>
                <a:schemeClr val="tx1">
                  <a:lumMod val="50000"/>
                  <a:lumOff val="50000"/>
                </a:schemeClr>
              </a:solidFill>
              <a:round/>
              <a:headEnd/>
              <a:tailEnd/>
            </a:ln>
          </p:spPr>
          <p:txBody>
            <a:bodyPr/>
            <a:lstStyle/>
            <a:p>
              <a:endParaRPr lang="en-US"/>
            </a:p>
          </p:txBody>
        </p:sp>
        <p:sp>
          <p:nvSpPr>
            <p:cNvPr id="16439" name="Line 35"/>
            <p:cNvSpPr>
              <a:spLocks noChangeShapeType="1"/>
            </p:cNvSpPr>
            <p:nvPr/>
          </p:nvSpPr>
          <p:spPr bwMode="auto">
            <a:xfrm>
              <a:off x="2900" y="1008"/>
              <a:ext cx="868" cy="2"/>
            </a:xfrm>
            <a:prstGeom prst="line">
              <a:avLst/>
            </a:prstGeom>
            <a:noFill/>
            <a:ln w="38100">
              <a:solidFill>
                <a:schemeClr val="tx1">
                  <a:lumMod val="50000"/>
                  <a:lumOff val="50000"/>
                </a:schemeClr>
              </a:solidFill>
              <a:round/>
              <a:headEnd/>
              <a:tailEnd/>
            </a:ln>
          </p:spPr>
          <p:txBody>
            <a:bodyPr/>
            <a:lstStyle/>
            <a:p>
              <a:endParaRPr lang="en-US"/>
            </a:p>
          </p:txBody>
        </p:sp>
        <p:sp>
          <p:nvSpPr>
            <p:cNvPr id="16440" name="Line 36"/>
            <p:cNvSpPr>
              <a:spLocks noChangeShapeType="1"/>
            </p:cNvSpPr>
            <p:nvPr/>
          </p:nvSpPr>
          <p:spPr bwMode="auto">
            <a:xfrm>
              <a:off x="3322" y="598"/>
              <a:ext cx="616" cy="0"/>
            </a:xfrm>
            <a:prstGeom prst="line">
              <a:avLst/>
            </a:prstGeom>
            <a:noFill/>
            <a:ln w="38100">
              <a:solidFill>
                <a:schemeClr val="tx1">
                  <a:lumMod val="50000"/>
                  <a:lumOff val="50000"/>
                </a:schemeClr>
              </a:solidFill>
              <a:round/>
              <a:headEnd/>
              <a:tailEnd/>
            </a:ln>
          </p:spPr>
          <p:txBody>
            <a:bodyPr/>
            <a:lstStyle/>
            <a:p>
              <a:endParaRPr lang="en-US"/>
            </a:p>
          </p:txBody>
        </p:sp>
      </p:grpSp>
      <p:pic>
        <p:nvPicPr>
          <p:cNvPr id="59" name="Picture 2"/>
          <p:cNvPicPr>
            <a:picLocks noChangeAspect="1" noChangeArrowheads="1"/>
          </p:cNvPicPr>
          <p:nvPr/>
        </p:nvPicPr>
        <p:blipFill>
          <a:blip r:embed="rId4" cstate="print"/>
          <a:srcRect/>
          <a:stretch>
            <a:fillRect/>
          </a:stretch>
        </p:blipFill>
        <p:spPr bwMode="auto">
          <a:xfrm>
            <a:off x="1845202" y="1392023"/>
            <a:ext cx="669398" cy="812057"/>
          </a:xfrm>
          <a:prstGeom prst="rect">
            <a:avLst/>
          </a:prstGeom>
          <a:noFill/>
          <a:ln w="9525">
            <a:noFill/>
            <a:miter lim="800000"/>
            <a:headEnd/>
            <a:tailEnd/>
          </a:ln>
          <a:effectLst/>
        </p:spPr>
      </p:pic>
      <p:pic>
        <p:nvPicPr>
          <p:cNvPr id="60" name="Picture 3"/>
          <p:cNvPicPr>
            <a:picLocks noChangeAspect="1" noChangeArrowheads="1"/>
          </p:cNvPicPr>
          <p:nvPr/>
        </p:nvPicPr>
        <p:blipFill>
          <a:blip r:embed="rId5" cstate="print"/>
          <a:srcRect/>
          <a:stretch>
            <a:fillRect/>
          </a:stretch>
        </p:blipFill>
        <p:spPr bwMode="auto">
          <a:xfrm>
            <a:off x="3387825" y="2910987"/>
            <a:ext cx="691347" cy="823031"/>
          </a:xfrm>
          <a:prstGeom prst="rect">
            <a:avLst/>
          </a:prstGeom>
          <a:noFill/>
          <a:ln w="9525">
            <a:noFill/>
            <a:miter lim="800000"/>
            <a:headEnd/>
            <a:tailEnd/>
          </a:ln>
          <a:effectLst/>
        </p:spPr>
      </p:pic>
      <p:pic>
        <p:nvPicPr>
          <p:cNvPr id="61" name="Picture 2"/>
          <p:cNvPicPr>
            <a:picLocks noChangeAspect="1" noChangeArrowheads="1"/>
          </p:cNvPicPr>
          <p:nvPr/>
        </p:nvPicPr>
        <p:blipFill>
          <a:blip r:embed="rId4" cstate="print"/>
          <a:srcRect/>
          <a:stretch>
            <a:fillRect/>
          </a:stretch>
        </p:blipFill>
        <p:spPr bwMode="auto">
          <a:xfrm>
            <a:off x="1752600" y="4947280"/>
            <a:ext cx="669398" cy="812057"/>
          </a:xfrm>
          <a:prstGeom prst="rect">
            <a:avLst/>
          </a:prstGeom>
          <a:noFill/>
          <a:ln w="9525">
            <a:noFill/>
            <a:miter lim="800000"/>
            <a:headEnd/>
            <a:tailEnd/>
          </a:ln>
          <a:effectLst/>
        </p:spPr>
      </p:pic>
      <p:pic>
        <p:nvPicPr>
          <p:cNvPr id="62" name="Picture 2"/>
          <p:cNvPicPr>
            <a:picLocks noChangeAspect="1" noChangeArrowheads="1"/>
          </p:cNvPicPr>
          <p:nvPr/>
        </p:nvPicPr>
        <p:blipFill>
          <a:blip r:embed="rId4" cstate="print"/>
          <a:srcRect/>
          <a:stretch>
            <a:fillRect/>
          </a:stretch>
        </p:blipFill>
        <p:spPr bwMode="auto">
          <a:xfrm>
            <a:off x="6489170" y="1415937"/>
            <a:ext cx="669398" cy="812057"/>
          </a:xfrm>
          <a:prstGeom prst="rect">
            <a:avLst/>
          </a:prstGeom>
          <a:noFill/>
          <a:ln w="9525">
            <a:noFill/>
            <a:miter lim="800000"/>
            <a:headEnd/>
            <a:tailEnd/>
          </a:ln>
          <a:effectLst/>
        </p:spPr>
      </p:pic>
      <p:grpSp>
        <p:nvGrpSpPr>
          <p:cNvPr id="141" name="Group 140"/>
          <p:cNvGrpSpPr/>
          <p:nvPr/>
        </p:nvGrpSpPr>
        <p:grpSpPr>
          <a:xfrm>
            <a:off x="2528047" y="2906778"/>
            <a:ext cx="2043953" cy="1253681"/>
            <a:chOff x="2528047" y="2379098"/>
            <a:chExt cx="2043953" cy="1253681"/>
          </a:xfrm>
        </p:grpSpPr>
        <p:cxnSp>
          <p:nvCxnSpPr>
            <p:cNvPr id="74" name="Straight Connector 73"/>
            <p:cNvCxnSpPr/>
            <p:nvPr/>
          </p:nvCxnSpPr>
          <p:spPr>
            <a:xfrm flipV="1">
              <a:off x="4038600" y="2743200"/>
              <a:ext cx="533400" cy="120650"/>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89" name="Straight Connector 88"/>
            <p:cNvCxnSpPr/>
            <p:nvPr/>
          </p:nvCxnSpPr>
          <p:spPr>
            <a:xfrm rot="16200000" flipH="1">
              <a:off x="3279016" y="2443231"/>
              <a:ext cx="384790" cy="256524"/>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93" name="Straight Connector 92"/>
            <p:cNvCxnSpPr/>
            <p:nvPr/>
          </p:nvCxnSpPr>
          <p:spPr>
            <a:xfrm flipV="1">
              <a:off x="2528047" y="2974903"/>
              <a:ext cx="893712" cy="86889"/>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96" name="Straight Connector 95"/>
            <p:cNvCxnSpPr/>
            <p:nvPr/>
          </p:nvCxnSpPr>
          <p:spPr>
            <a:xfrm rot="5400000">
              <a:off x="3305909" y="3322462"/>
              <a:ext cx="479956" cy="140677"/>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grpSp>
      <p:grpSp>
        <p:nvGrpSpPr>
          <p:cNvPr id="143" name="Group 142"/>
          <p:cNvGrpSpPr/>
          <p:nvPr/>
        </p:nvGrpSpPr>
        <p:grpSpPr>
          <a:xfrm>
            <a:off x="2333582" y="2199255"/>
            <a:ext cx="4427185" cy="3189644"/>
            <a:chOff x="2333582" y="1671575"/>
            <a:chExt cx="4427185" cy="3189644"/>
          </a:xfrm>
        </p:grpSpPr>
        <p:cxnSp>
          <p:nvCxnSpPr>
            <p:cNvPr id="100" name="Straight Connector 99"/>
            <p:cNvCxnSpPr/>
            <p:nvPr/>
          </p:nvCxnSpPr>
          <p:spPr>
            <a:xfrm rot="5400000" flipH="1" flipV="1">
              <a:off x="2329444" y="2288070"/>
              <a:ext cx="612359" cy="604083"/>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06" name="Straight Connector 105"/>
            <p:cNvCxnSpPr/>
            <p:nvPr/>
          </p:nvCxnSpPr>
          <p:spPr>
            <a:xfrm rot="10800000" flipV="1">
              <a:off x="5176083" y="2523912"/>
              <a:ext cx="1100592" cy="144812"/>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09" name="Straight Connector 108"/>
            <p:cNvCxnSpPr/>
            <p:nvPr/>
          </p:nvCxnSpPr>
          <p:spPr>
            <a:xfrm rot="5400000" flipH="1" flipV="1">
              <a:off x="6413213" y="1899140"/>
              <a:ext cx="575119" cy="119989"/>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25" name="Straight Connector 124"/>
            <p:cNvCxnSpPr/>
            <p:nvPr/>
          </p:nvCxnSpPr>
          <p:spPr>
            <a:xfrm rot="5400000" flipH="1" flipV="1">
              <a:off x="6545176" y="4665468"/>
              <a:ext cx="390654" cy="847"/>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grpSp>
      <p:grpSp>
        <p:nvGrpSpPr>
          <p:cNvPr id="144" name="Group 143"/>
          <p:cNvGrpSpPr/>
          <p:nvPr/>
        </p:nvGrpSpPr>
        <p:grpSpPr>
          <a:xfrm>
            <a:off x="3504511" y="2170289"/>
            <a:ext cx="2991456" cy="2883880"/>
            <a:chOff x="3504511" y="1642609"/>
            <a:chExt cx="2991456" cy="2883880"/>
          </a:xfrm>
        </p:grpSpPr>
        <p:cxnSp>
          <p:nvCxnSpPr>
            <p:cNvPr id="79" name="Straight Connector 78"/>
            <p:cNvCxnSpPr/>
            <p:nvPr/>
          </p:nvCxnSpPr>
          <p:spPr>
            <a:xfrm rot="10800000" flipV="1">
              <a:off x="3504511" y="1642609"/>
              <a:ext cx="856477" cy="434444"/>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15" name="Straight Connector 114"/>
            <p:cNvCxnSpPr/>
            <p:nvPr/>
          </p:nvCxnSpPr>
          <p:spPr>
            <a:xfrm rot="10800000">
              <a:off x="5829818" y="3806553"/>
              <a:ext cx="666149" cy="306179"/>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21" name="Straight Connector 120"/>
            <p:cNvCxnSpPr/>
            <p:nvPr/>
          </p:nvCxnSpPr>
          <p:spPr>
            <a:xfrm rot="10800000">
              <a:off x="3533474" y="4038255"/>
              <a:ext cx="550295" cy="488234"/>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29" name="Straight Connector 128"/>
            <p:cNvCxnSpPr/>
            <p:nvPr/>
          </p:nvCxnSpPr>
          <p:spPr>
            <a:xfrm rot="5400000" flipH="1" flipV="1">
              <a:off x="5705750" y="2735272"/>
              <a:ext cx="798118" cy="676550"/>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grpSp>
      <p:grpSp>
        <p:nvGrpSpPr>
          <p:cNvPr id="142" name="Group 141"/>
          <p:cNvGrpSpPr/>
          <p:nvPr/>
        </p:nvGrpSpPr>
        <p:grpSpPr>
          <a:xfrm>
            <a:off x="2267501" y="2108230"/>
            <a:ext cx="3119600" cy="3245156"/>
            <a:chOff x="2267501" y="1580550"/>
            <a:chExt cx="3119600" cy="3245156"/>
          </a:xfrm>
        </p:grpSpPr>
        <p:cxnSp>
          <p:nvCxnSpPr>
            <p:cNvPr id="77" name="Straight Connector 76"/>
            <p:cNvCxnSpPr/>
            <p:nvPr/>
          </p:nvCxnSpPr>
          <p:spPr>
            <a:xfrm rot="10800000">
              <a:off x="2370820" y="1580550"/>
              <a:ext cx="616496" cy="450991"/>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12" name="Straight Connector 111"/>
            <p:cNvCxnSpPr/>
            <p:nvPr/>
          </p:nvCxnSpPr>
          <p:spPr>
            <a:xfrm rot="16200000" flipV="1">
              <a:off x="4909212" y="3030759"/>
              <a:ext cx="604084" cy="351695"/>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30" name="Straight Connector 129"/>
            <p:cNvCxnSpPr/>
            <p:nvPr/>
          </p:nvCxnSpPr>
          <p:spPr>
            <a:xfrm flipV="1">
              <a:off x="2267501" y="4022303"/>
              <a:ext cx="898543" cy="803403"/>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grpSp>
      <p:grpSp>
        <p:nvGrpSpPr>
          <p:cNvPr id="145" name="Group 144"/>
          <p:cNvGrpSpPr/>
          <p:nvPr/>
        </p:nvGrpSpPr>
        <p:grpSpPr>
          <a:xfrm>
            <a:off x="2426068" y="2228216"/>
            <a:ext cx="2984132" cy="2825951"/>
            <a:chOff x="2426068" y="1700536"/>
            <a:chExt cx="2984132" cy="2825951"/>
          </a:xfrm>
        </p:grpSpPr>
        <p:cxnSp>
          <p:nvCxnSpPr>
            <p:cNvPr id="103" name="Straight Connector 102"/>
            <p:cNvCxnSpPr/>
            <p:nvPr/>
          </p:nvCxnSpPr>
          <p:spPr>
            <a:xfrm rot="16200000" flipV="1">
              <a:off x="4375468" y="2012921"/>
              <a:ext cx="786135" cy="161365"/>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18" name="Straight Connector 117"/>
            <p:cNvCxnSpPr/>
            <p:nvPr/>
          </p:nvCxnSpPr>
          <p:spPr>
            <a:xfrm flipV="1">
              <a:off x="4485111" y="3886202"/>
              <a:ext cx="925089" cy="640285"/>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cxnSp>
          <p:nvCxnSpPr>
            <p:cNvPr id="131" name="Straight Connector 130"/>
            <p:cNvCxnSpPr/>
            <p:nvPr/>
          </p:nvCxnSpPr>
          <p:spPr>
            <a:xfrm rot="10800000">
              <a:off x="2426068" y="3266471"/>
              <a:ext cx="650123" cy="491554"/>
            </a:xfrm>
            <a:prstGeom prst="line">
              <a:avLst/>
            </a:prstGeom>
            <a:ln w="57150">
              <a:prstDash val="sysDash"/>
            </a:ln>
          </p:spPr>
          <p:style>
            <a:lnRef idx="2">
              <a:schemeClr val="accent6"/>
            </a:lnRef>
            <a:fillRef idx="0">
              <a:schemeClr val="accent6"/>
            </a:fillRef>
            <a:effectRef idx="1">
              <a:schemeClr val="accent6"/>
            </a:effectRef>
            <a:fontRef idx="minor">
              <a:schemeClr val="tx1"/>
            </a:fontRef>
          </p:style>
        </p:cxnSp>
      </p:grpSp>
      <p:grpSp>
        <p:nvGrpSpPr>
          <p:cNvPr id="73" name="Group 72"/>
          <p:cNvGrpSpPr/>
          <p:nvPr/>
        </p:nvGrpSpPr>
        <p:grpSpPr>
          <a:xfrm>
            <a:off x="1905000" y="1442080"/>
            <a:ext cx="5181600" cy="4038600"/>
            <a:chOff x="1905000" y="914400"/>
            <a:chExt cx="5181600" cy="4038600"/>
          </a:xfrm>
        </p:grpSpPr>
        <p:pic>
          <p:nvPicPr>
            <p:cNvPr id="57" name="Picture 3"/>
            <p:cNvPicPr>
              <a:picLocks noChangeAspect="1" noChangeArrowheads="1"/>
            </p:cNvPicPr>
            <p:nvPr/>
          </p:nvPicPr>
          <p:blipFill>
            <a:blip r:embed="rId5" cstate="print"/>
            <a:srcRect/>
            <a:stretch>
              <a:fillRect/>
            </a:stretch>
          </p:blipFill>
          <p:spPr bwMode="auto">
            <a:xfrm>
              <a:off x="4261653" y="914400"/>
              <a:ext cx="691347" cy="823031"/>
            </a:xfrm>
            <a:prstGeom prst="rect">
              <a:avLst/>
            </a:prstGeom>
            <a:noFill/>
            <a:ln w="9525">
              <a:noFill/>
              <a:miter lim="800000"/>
              <a:headEnd/>
              <a:tailEnd/>
            </a:ln>
            <a:effectLst/>
          </p:spPr>
        </p:pic>
        <p:pic>
          <p:nvPicPr>
            <p:cNvPr id="58" name="Picture 3"/>
            <p:cNvPicPr>
              <a:picLocks noChangeAspect="1" noChangeArrowheads="1"/>
            </p:cNvPicPr>
            <p:nvPr/>
          </p:nvPicPr>
          <p:blipFill>
            <a:blip r:embed="rId5" cstate="print"/>
            <a:srcRect/>
            <a:stretch>
              <a:fillRect/>
            </a:stretch>
          </p:blipFill>
          <p:spPr bwMode="auto">
            <a:xfrm>
              <a:off x="2890053" y="1615369"/>
              <a:ext cx="691347" cy="823031"/>
            </a:xfrm>
            <a:prstGeom prst="rect">
              <a:avLst/>
            </a:prstGeom>
            <a:noFill/>
            <a:ln w="9525">
              <a:noFill/>
              <a:miter lim="800000"/>
              <a:headEnd/>
              <a:tailEnd/>
            </a:ln>
            <a:effectLst/>
          </p:spPr>
        </p:pic>
        <p:pic>
          <p:nvPicPr>
            <p:cNvPr id="65" name="Picture 3"/>
            <p:cNvPicPr>
              <a:picLocks noChangeAspect="1" noChangeArrowheads="1"/>
            </p:cNvPicPr>
            <p:nvPr/>
          </p:nvPicPr>
          <p:blipFill>
            <a:blip r:embed="rId5" cstate="print"/>
            <a:srcRect/>
            <a:stretch>
              <a:fillRect/>
            </a:stretch>
          </p:blipFill>
          <p:spPr bwMode="auto">
            <a:xfrm>
              <a:off x="1905000" y="2529769"/>
              <a:ext cx="691347" cy="823031"/>
            </a:xfrm>
            <a:prstGeom prst="rect">
              <a:avLst/>
            </a:prstGeom>
            <a:noFill/>
            <a:ln w="9525">
              <a:noFill/>
              <a:miter lim="800000"/>
              <a:headEnd/>
              <a:tailEnd/>
            </a:ln>
            <a:effectLst/>
          </p:spPr>
        </p:pic>
        <p:pic>
          <p:nvPicPr>
            <p:cNvPr id="67" name="Picture 3"/>
            <p:cNvPicPr>
              <a:picLocks noChangeAspect="1" noChangeArrowheads="1"/>
            </p:cNvPicPr>
            <p:nvPr/>
          </p:nvPicPr>
          <p:blipFill>
            <a:blip r:embed="rId5" cstate="print"/>
            <a:srcRect/>
            <a:stretch>
              <a:fillRect/>
            </a:stretch>
          </p:blipFill>
          <p:spPr bwMode="auto">
            <a:xfrm>
              <a:off x="3042453" y="3291769"/>
              <a:ext cx="691347" cy="823031"/>
            </a:xfrm>
            <a:prstGeom prst="rect">
              <a:avLst/>
            </a:prstGeom>
            <a:noFill/>
            <a:ln w="9525">
              <a:noFill/>
              <a:miter lim="800000"/>
              <a:headEnd/>
              <a:tailEnd/>
            </a:ln>
            <a:effectLst/>
          </p:spPr>
        </p:pic>
        <p:pic>
          <p:nvPicPr>
            <p:cNvPr id="68" name="Picture 3"/>
            <p:cNvPicPr>
              <a:picLocks noChangeAspect="1" noChangeArrowheads="1"/>
            </p:cNvPicPr>
            <p:nvPr/>
          </p:nvPicPr>
          <p:blipFill>
            <a:blip r:embed="rId5" cstate="print"/>
            <a:srcRect/>
            <a:stretch>
              <a:fillRect/>
            </a:stretch>
          </p:blipFill>
          <p:spPr bwMode="auto">
            <a:xfrm>
              <a:off x="3962400" y="4129969"/>
              <a:ext cx="691347" cy="823031"/>
            </a:xfrm>
            <a:prstGeom prst="rect">
              <a:avLst/>
            </a:prstGeom>
            <a:noFill/>
            <a:ln w="9525">
              <a:noFill/>
              <a:miter lim="800000"/>
              <a:headEnd/>
              <a:tailEnd/>
            </a:ln>
            <a:effectLst/>
          </p:spPr>
        </p:pic>
        <p:pic>
          <p:nvPicPr>
            <p:cNvPr id="69" name="Picture 3"/>
            <p:cNvPicPr>
              <a:picLocks noChangeAspect="1" noChangeArrowheads="1"/>
            </p:cNvPicPr>
            <p:nvPr/>
          </p:nvPicPr>
          <p:blipFill>
            <a:blip r:embed="rId5" cstate="print"/>
            <a:srcRect/>
            <a:stretch>
              <a:fillRect/>
            </a:stretch>
          </p:blipFill>
          <p:spPr bwMode="auto">
            <a:xfrm>
              <a:off x="5252253" y="3124200"/>
              <a:ext cx="691347" cy="823031"/>
            </a:xfrm>
            <a:prstGeom prst="rect">
              <a:avLst/>
            </a:prstGeom>
            <a:noFill/>
            <a:ln w="9525">
              <a:noFill/>
              <a:miter lim="800000"/>
              <a:headEnd/>
              <a:tailEnd/>
            </a:ln>
            <a:effectLst/>
          </p:spPr>
        </p:pic>
        <p:pic>
          <p:nvPicPr>
            <p:cNvPr id="70" name="Picture 3"/>
            <p:cNvPicPr>
              <a:picLocks noChangeAspect="1" noChangeArrowheads="1"/>
            </p:cNvPicPr>
            <p:nvPr/>
          </p:nvPicPr>
          <p:blipFill>
            <a:blip r:embed="rId5" cstate="print"/>
            <a:srcRect/>
            <a:stretch>
              <a:fillRect/>
            </a:stretch>
          </p:blipFill>
          <p:spPr bwMode="auto">
            <a:xfrm>
              <a:off x="4572000" y="2148769"/>
              <a:ext cx="691347" cy="823031"/>
            </a:xfrm>
            <a:prstGeom prst="rect">
              <a:avLst/>
            </a:prstGeom>
            <a:noFill/>
            <a:ln w="9525">
              <a:noFill/>
              <a:miter lim="800000"/>
              <a:headEnd/>
              <a:tailEnd/>
            </a:ln>
            <a:effectLst/>
          </p:spPr>
        </p:pic>
        <p:pic>
          <p:nvPicPr>
            <p:cNvPr id="71" name="Picture 3"/>
            <p:cNvPicPr>
              <a:picLocks noChangeAspect="1" noChangeArrowheads="1"/>
            </p:cNvPicPr>
            <p:nvPr/>
          </p:nvPicPr>
          <p:blipFill>
            <a:blip r:embed="rId5" cstate="print"/>
            <a:srcRect/>
            <a:stretch>
              <a:fillRect/>
            </a:stretch>
          </p:blipFill>
          <p:spPr bwMode="auto">
            <a:xfrm>
              <a:off x="6242853" y="1905000"/>
              <a:ext cx="691347" cy="823031"/>
            </a:xfrm>
            <a:prstGeom prst="rect">
              <a:avLst/>
            </a:prstGeom>
            <a:noFill/>
            <a:ln w="9525">
              <a:noFill/>
              <a:miter lim="800000"/>
              <a:headEnd/>
              <a:tailEnd/>
            </a:ln>
            <a:effectLst/>
          </p:spPr>
        </p:pic>
        <p:pic>
          <p:nvPicPr>
            <p:cNvPr id="72" name="Picture 3"/>
            <p:cNvPicPr>
              <a:picLocks noChangeAspect="1" noChangeArrowheads="1"/>
            </p:cNvPicPr>
            <p:nvPr/>
          </p:nvPicPr>
          <p:blipFill>
            <a:blip r:embed="rId5" cstate="print"/>
            <a:srcRect/>
            <a:stretch>
              <a:fillRect/>
            </a:stretch>
          </p:blipFill>
          <p:spPr bwMode="auto">
            <a:xfrm>
              <a:off x="6395253" y="3672769"/>
              <a:ext cx="691347" cy="823031"/>
            </a:xfrm>
            <a:prstGeom prst="rect">
              <a:avLst/>
            </a:prstGeom>
            <a:noFill/>
            <a:ln w="9525">
              <a:noFill/>
              <a:miter lim="800000"/>
              <a:headEnd/>
              <a:tailEnd/>
            </a:ln>
            <a:effectLst/>
          </p:spPr>
        </p:pic>
      </p:grpSp>
      <p:cxnSp>
        <p:nvCxnSpPr>
          <p:cNvPr id="147" name="Straight Arrow Connector 146"/>
          <p:cNvCxnSpPr/>
          <p:nvPr/>
        </p:nvCxnSpPr>
        <p:spPr>
          <a:xfrm rot="10800000">
            <a:off x="2790772" y="2663918"/>
            <a:ext cx="729404" cy="644837"/>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2362200" y="2286000"/>
            <a:ext cx="2590800" cy="1905000"/>
          </a:xfrm>
          <a:prstGeom prst="rect">
            <a:avLst/>
          </a:prstGeom>
          <a:noFill/>
        </p:spPr>
        <p:txBody>
          <a:bodyPr wrap="none" rtlCol="0">
            <a:prstTxWarp prst="textArchUp">
              <a:avLst>
                <a:gd name="adj" fmla="val 11594224"/>
              </a:avLst>
            </a:prstTxWarp>
            <a:spAutoFit/>
            <a:scene3d>
              <a:camera prst="orthographicFront"/>
              <a:lightRig rig="threePt" dir="t"/>
            </a:scene3d>
            <a:sp3d extrusionH="57150">
              <a:bevelT w="38100" h="38100"/>
            </a:sp3d>
          </a:bodyPr>
          <a:lstStyle/>
          <a:p>
            <a:pPr algn="ctr"/>
            <a:r>
              <a:rPr lang="en-US" b="1" dirty="0" smtClean="0">
                <a:solidFill>
                  <a:schemeClr val="accent1">
                    <a:lumMod val="75000"/>
                  </a:schemeClr>
                </a:solidFill>
              </a:rPr>
              <a:t>Sensing/Communication Range</a:t>
            </a:r>
          </a:p>
        </p:txBody>
      </p:sp>
      <p:sp>
        <p:nvSpPr>
          <p:cNvPr id="152" name="TextBox 151"/>
          <p:cNvSpPr txBox="1"/>
          <p:nvPr/>
        </p:nvSpPr>
        <p:spPr>
          <a:xfrm>
            <a:off x="3429000" y="2514600"/>
            <a:ext cx="609600" cy="830997"/>
          </a:xfrm>
          <a:prstGeom prst="rect">
            <a:avLst/>
          </a:prstGeom>
          <a:noFill/>
        </p:spPr>
        <p:txBody>
          <a:bodyPr wrap="square" rtlCol="0">
            <a:spAutoFit/>
          </a:bodyPr>
          <a:lstStyle/>
          <a:p>
            <a:r>
              <a:rPr lang="en-US"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ahoma" pitchFamily="34" charset="0"/>
                <a:cs typeface="Arial" pitchFamily="34" charset="0"/>
              </a:rPr>
              <a:t>?</a:t>
            </a:r>
            <a:endPar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ea typeface="Tahoma" pitchFamily="34" charset="0"/>
              <a:cs typeface="Arial" pitchFamily="34" charset="0"/>
            </a:endParaRPr>
          </a:p>
        </p:txBody>
      </p:sp>
      <p:sp>
        <p:nvSpPr>
          <p:cNvPr id="80" name="TextBox 79"/>
          <p:cNvSpPr txBox="1"/>
          <p:nvPr/>
        </p:nvSpPr>
        <p:spPr>
          <a:xfrm>
            <a:off x="1447800" y="1074760"/>
            <a:ext cx="1306768" cy="338554"/>
          </a:xfrm>
          <a:prstGeom prst="rect">
            <a:avLst/>
          </a:prstGeom>
          <a:noFill/>
        </p:spPr>
        <p:txBody>
          <a:bodyPr wrap="none" rtlCol="0">
            <a:spAutoFit/>
          </a:bodyPr>
          <a:lstStyle/>
          <a:p>
            <a:r>
              <a:rPr lang="en-US" sz="1600" b="1" dirty="0" smtClean="0"/>
              <a:t>Anchor Node</a:t>
            </a:r>
          </a:p>
        </p:txBody>
      </p:sp>
      <p:sp>
        <p:nvSpPr>
          <p:cNvPr id="81" name="TextBox 80"/>
          <p:cNvSpPr txBox="1"/>
          <p:nvPr/>
        </p:nvSpPr>
        <p:spPr>
          <a:xfrm>
            <a:off x="1360232" y="5757446"/>
            <a:ext cx="1306768" cy="338554"/>
          </a:xfrm>
          <a:prstGeom prst="rect">
            <a:avLst/>
          </a:prstGeom>
          <a:noFill/>
        </p:spPr>
        <p:txBody>
          <a:bodyPr wrap="none" rtlCol="0">
            <a:spAutoFit/>
          </a:bodyPr>
          <a:lstStyle/>
          <a:p>
            <a:r>
              <a:rPr lang="en-US" sz="1600" b="1" dirty="0" smtClean="0"/>
              <a:t>Anchor Node</a:t>
            </a:r>
          </a:p>
        </p:txBody>
      </p:sp>
      <p:sp>
        <p:nvSpPr>
          <p:cNvPr id="83" name="TextBox 82"/>
          <p:cNvSpPr txBox="1"/>
          <p:nvPr/>
        </p:nvSpPr>
        <p:spPr>
          <a:xfrm>
            <a:off x="6133536" y="1066800"/>
            <a:ext cx="1306768" cy="338554"/>
          </a:xfrm>
          <a:prstGeom prst="rect">
            <a:avLst/>
          </a:prstGeom>
          <a:noFill/>
        </p:spPr>
        <p:txBody>
          <a:bodyPr wrap="none" rtlCol="0">
            <a:spAutoFit/>
          </a:bodyPr>
          <a:lstStyle/>
          <a:p>
            <a:r>
              <a:rPr lang="en-US" sz="1600" b="1" dirty="0" smtClean="0"/>
              <a:t>Anchor Node</a:t>
            </a:r>
          </a:p>
        </p:txBody>
      </p:sp>
      <p:pic>
        <p:nvPicPr>
          <p:cNvPr id="84" name="Picture 2"/>
          <p:cNvPicPr>
            <a:picLocks noChangeAspect="1" noChangeArrowheads="1"/>
          </p:cNvPicPr>
          <p:nvPr/>
        </p:nvPicPr>
        <p:blipFill>
          <a:blip r:embed="rId4" cstate="print"/>
          <a:srcRect/>
          <a:stretch>
            <a:fillRect/>
          </a:stretch>
        </p:blipFill>
        <p:spPr bwMode="auto">
          <a:xfrm>
            <a:off x="6441545" y="4953000"/>
            <a:ext cx="669398" cy="812057"/>
          </a:xfrm>
          <a:prstGeom prst="rect">
            <a:avLst/>
          </a:prstGeom>
          <a:noFill/>
          <a:ln w="9525">
            <a:noFill/>
            <a:miter lim="800000"/>
            <a:headEnd/>
            <a:tailEnd/>
          </a:ln>
          <a:effectLst/>
        </p:spPr>
      </p:pic>
      <p:sp>
        <p:nvSpPr>
          <p:cNvPr id="85" name="TextBox 84"/>
          <p:cNvSpPr txBox="1"/>
          <p:nvPr/>
        </p:nvSpPr>
        <p:spPr>
          <a:xfrm>
            <a:off x="6096000" y="5757446"/>
            <a:ext cx="1306768" cy="338554"/>
          </a:xfrm>
          <a:prstGeom prst="rect">
            <a:avLst/>
          </a:prstGeom>
          <a:noFill/>
        </p:spPr>
        <p:txBody>
          <a:bodyPr wrap="none" rtlCol="0">
            <a:spAutoFit/>
          </a:bodyPr>
          <a:lstStyle/>
          <a:p>
            <a:r>
              <a:rPr lang="en-US" sz="1600" b="1" dirty="0" smtClean="0"/>
              <a:t>Anchor Node</a:t>
            </a: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152"/>
                                        </p:tgtEl>
                                        <p:attrNameLst>
                                          <p:attrName>style.visibility</p:attrName>
                                        </p:attrNameLst>
                                      </p:cBhvr>
                                      <p:to>
                                        <p:strVal val="visible"/>
                                      </p:to>
                                    </p:set>
                                  </p:childTnLst>
                                  <p:subTnLst>
                                    <p:set>
                                      <p:cBhvr override="childStyle">
                                        <p:cTn dur="1" fill="hold" display="0" masterRel="nextClick" afterEffect="1"/>
                                        <p:tgtEl>
                                          <p:spTgt spid="15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3000"/>
                                        <p:tgtEl>
                                          <p:spTgt spid="73"/>
                                        </p:tgtEl>
                                      </p:cBhvr>
                                    </p:animEffect>
                                  </p:childTnLst>
                                </p:cTn>
                              </p:par>
                              <p:par>
                                <p:cTn id="12" presetID="1" presetClass="exit" presetSubtype="0" fill="hold" grpId="0" nodeType="withEffect">
                                  <p:stCondLst>
                                    <p:cond delay="0"/>
                                  </p:stCondLst>
                                  <p:childTnLst>
                                    <p:set>
                                      <p:cBhvr>
                                        <p:cTn id="13" dur="1" fill="hold">
                                          <p:stCondLst>
                                            <p:cond delay="0"/>
                                          </p:stCondLst>
                                        </p:cTn>
                                        <p:tgtEl>
                                          <p:spTgt spid="150"/>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14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1"/>
                                        </p:tgtEl>
                                        <p:attrNameLst>
                                          <p:attrName>style.visibility</p:attrName>
                                        </p:attrNameLst>
                                      </p:cBhvr>
                                      <p:to>
                                        <p:strVal val="visible"/>
                                      </p:to>
                                    </p:set>
                                    <p:animEffect transition="in" filter="fade">
                                      <p:cBhvr>
                                        <p:cTn id="20" dur="2000"/>
                                        <p:tgtEl>
                                          <p:spTgt spid="1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2"/>
                                        </p:tgtEl>
                                        <p:attrNameLst>
                                          <p:attrName>style.visibility</p:attrName>
                                        </p:attrNameLst>
                                      </p:cBhvr>
                                      <p:to>
                                        <p:strVal val="visible"/>
                                      </p:to>
                                    </p:set>
                                    <p:animEffect transition="in" filter="fade">
                                      <p:cBhvr>
                                        <p:cTn id="25" dur="2000"/>
                                        <p:tgtEl>
                                          <p:spTgt spid="142"/>
                                        </p:tgtEl>
                                      </p:cBhvr>
                                    </p:animEffect>
                                  </p:childTnLst>
                                </p:cTn>
                              </p:par>
                              <p:par>
                                <p:cTn id="26" presetID="10" presetClass="entr" presetSubtype="0" fill="hold" nodeType="withEffect">
                                  <p:stCondLst>
                                    <p:cond delay="0"/>
                                  </p:stCondLst>
                                  <p:childTnLst>
                                    <p:set>
                                      <p:cBhvr>
                                        <p:cTn id="27" dur="1" fill="hold">
                                          <p:stCondLst>
                                            <p:cond delay="0"/>
                                          </p:stCondLst>
                                        </p:cTn>
                                        <p:tgtEl>
                                          <p:spTgt spid="143"/>
                                        </p:tgtEl>
                                        <p:attrNameLst>
                                          <p:attrName>style.visibility</p:attrName>
                                        </p:attrNameLst>
                                      </p:cBhvr>
                                      <p:to>
                                        <p:strVal val="visible"/>
                                      </p:to>
                                    </p:set>
                                    <p:animEffect transition="in" filter="fade">
                                      <p:cBhvr>
                                        <p:cTn id="28" dur="2000"/>
                                        <p:tgtEl>
                                          <p:spTgt spid="143"/>
                                        </p:tgtEl>
                                      </p:cBhvr>
                                    </p:animEffect>
                                  </p:childTnLst>
                                </p:cTn>
                              </p:par>
                            </p:childTnLst>
                          </p:cTn>
                        </p:par>
                        <p:par>
                          <p:cTn id="29" fill="hold">
                            <p:stCondLst>
                              <p:cond delay="2000"/>
                            </p:stCondLst>
                            <p:childTnLst>
                              <p:par>
                                <p:cTn id="30" presetID="10" presetClass="entr" presetSubtype="0" fill="hold" nodeType="afterEffect">
                                  <p:stCondLst>
                                    <p:cond delay="500"/>
                                  </p:stCondLst>
                                  <p:childTnLst>
                                    <p:set>
                                      <p:cBhvr>
                                        <p:cTn id="31" dur="1" fill="hold">
                                          <p:stCondLst>
                                            <p:cond delay="0"/>
                                          </p:stCondLst>
                                        </p:cTn>
                                        <p:tgtEl>
                                          <p:spTgt spid="144"/>
                                        </p:tgtEl>
                                        <p:attrNameLst>
                                          <p:attrName>style.visibility</p:attrName>
                                        </p:attrNameLst>
                                      </p:cBhvr>
                                      <p:to>
                                        <p:strVal val="visible"/>
                                      </p:to>
                                    </p:set>
                                    <p:animEffect transition="in" filter="fade">
                                      <p:cBhvr>
                                        <p:cTn id="32" dur="2000"/>
                                        <p:tgtEl>
                                          <p:spTgt spid="144"/>
                                        </p:tgtEl>
                                      </p:cBhvr>
                                    </p:animEffect>
                                  </p:childTnLst>
                                </p:cTn>
                              </p:par>
                            </p:childTnLst>
                          </p:cTn>
                        </p:par>
                        <p:par>
                          <p:cTn id="33" fill="hold">
                            <p:stCondLst>
                              <p:cond delay="4500"/>
                            </p:stCondLst>
                            <p:childTnLst>
                              <p:par>
                                <p:cTn id="34" presetID="10" presetClass="entr" presetSubtype="0" fill="hold" nodeType="afterEffect">
                                  <p:stCondLst>
                                    <p:cond delay="50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2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P spid="15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Modified Hop-Count Distance</a:t>
            </a:r>
            <a:endParaRPr lang="en-US" dirty="0"/>
          </a:p>
        </p:txBody>
      </p:sp>
      <p:grpSp>
        <p:nvGrpSpPr>
          <p:cNvPr id="3" name="Group 272"/>
          <p:cNvGrpSpPr>
            <a:grpSpLocks/>
          </p:cNvGrpSpPr>
          <p:nvPr/>
        </p:nvGrpSpPr>
        <p:grpSpPr bwMode="auto">
          <a:xfrm>
            <a:off x="6853260" y="1241970"/>
            <a:ext cx="576260" cy="974725"/>
            <a:chOff x="4963324" y="4207653"/>
            <a:chExt cx="575523" cy="973947"/>
          </a:xfrm>
        </p:grpSpPr>
        <p:grpSp>
          <p:nvGrpSpPr>
            <p:cNvPr id="4" name="Group 119"/>
            <p:cNvGrpSpPr>
              <a:grpSpLocks/>
            </p:cNvGrpSpPr>
            <p:nvPr/>
          </p:nvGrpSpPr>
          <p:grpSpPr bwMode="auto">
            <a:xfrm>
              <a:off x="4963324" y="4207653"/>
              <a:ext cx="566013" cy="675735"/>
              <a:chOff x="7358450" y="2167347"/>
              <a:chExt cx="566013" cy="675735"/>
            </a:xfrm>
          </p:grpSpPr>
          <p:sp>
            <p:nvSpPr>
              <p:cNvPr id="43" name="Arc 42"/>
              <p:cNvSpPr/>
              <p:nvPr/>
            </p:nvSpPr>
            <p:spPr>
              <a:xfrm flipH="1">
                <a:off x="7464677" y="2289486"/>
                <a:ext cx="353561" cy="421938"/>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4" name="Arc 43"/>
              <p:cNvSpPr/>
              <p:nvPr/>
            </p:nvSpPr>
            <p:spPr>
              <a:xfrm flipH="1">
                <a:off x="7358450" y="2167347"/>
                <a:ext cx="566013" cy="675735"/>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Arc 44"/>
              <p:cNvSpPr/>
              <p:nvPr/>
            </p:nvSpPr>
            <p:spPr>
              <a:xfrm flipH="1">
                <a:off x="7558220" y="2394178"/>
                <a:ext cx="175987" cy="206210"/>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5" name="Group 99"/>
            <p:cNvGrpSpPr/>
            <p:nvPr/>
          </p:nvGrpSpPr>
          <p:grpSpPr bwMode="auto">
            <a:xfrm>
              <a:off x="5035057" y="4524328"/>
              <a:ext cx="503790" cy="657272"/>
              <a:chOff x="2438400" y="3014667"/>
              <a:chExt cx="304800" cy="338133"/>
            </a:xfrm>
            <a:solidFill>
              <a:schemeClr val="accent6"/>
            </a:solidFill>
          </p:grpSpPr>
          <p:sp>
            <p:nvSpPr>
              <p:cNvPr id="41" name="Rectangle 40"/>
              <p:cNvSpPr/>
              <p:nvPr/>
            </p:nvSpPr>
            <p:spPr>
              <a:xfrm>
                <a:off x="2438400" y="3200400"/>
                <a:ext cx="304800" cy="152400"/>
              </a:xfrm>
              <a:prstGeom prst="rect">
                <a:avLst/>
              </a:prstGeom>
              <a:solidFill>
                <a:srgbClr val="FF0000"/>
              </a:solidFill>
              <a:ln w="38100">
                <a:solidFill>
                  <a:schemeClr val="accent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t>2</a:t>
                </a:r>
                <a:endParaRPr lang="en-US" dirty="0"/>
              </a:p>
            </p:txBody>
          </p:sp>
          <p:cxnSp>
            <p:nvCxnSpPr>
              <p:cNvPr id="42" name="Straight Connector 41"/>
              <p:cNvCxnSpPr>
                <a:endCxn id="41"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grpSp>
        <p:nvGrpSpPr>
          <p:cNvPr id="6" name="Group 108"/>
          <p:cNvGrpSpPr>
            <a:grpSpLocks/>
          </p:cNvGrpSpPr>
          <p:nvPr/>
        </p:nvGrpSpPr>
        <p:grpSpPr bwMode="auto">
          <a:xfrm>
            <a:off x="404782" y="1202280"/>
            <a:ext cx="8382060" cy="1590677"/>
            <a:chOff x="647700" y="3933826"/>
            <a:chExt cx="8380968" cy="1589890"/>
          </a:xfrm>
        </p:grpSpPr>
        <p:grpSp>
          <p:nvGrpSpPr>
            <p:cNvPr id="7" name="Group 65"/>
            <p:cNvGrpSpPr>
              <a:grpSpLocks/>
            </p:cNvGrpSpPr>
            <p:nvPr/>
          </p:nvGrpSpPr>
          <p:grpSpPr bwMode="auto">
            <a:xfrm>
              <a:off x="898701" y="3933826"/>
              <a:ext cx="642644" cy="1013908"/>
              <a:chOff x="914043" y="2014945"/>
              <a:chExt cx="642644" cy="1013908"/>
            </a:xfrm>
          </p:grpSpPr>
          <p:grpSp>
            <p:nvGrpSpPr>
              <p:cNvPr id="8" name="Group 30"/>
              <p:cNvGrpSpPr>
                <a:grpSpLocks/>
              </p:cNvGrpSpPr>
              <p:nvPr/>
            </p:nvGrpSpPr>
            <p:grpSpPr bwMode="auto">
              <a:xfrm>
                <a:off x="990023" y="2014945"/>
                <a:ext cx="566664" cy="675940"/>
                <a:chOff x="3618877" y="2938467"/>
                <a:chExt cx="609482" cy="609724"/>
              </a:xfrm>
            </p:grpSpPr>
            <p:sp>
              <p:nvSpPr>
                <p:cNvPr id="55" name="Arc 70"/>
                <p:cNvSpPr/>
                <p:nvPr/>
              </p:nvSpPr>
              <p:spPr>
                <a:xfrm>
                  <a:off x="3733262" y="3048676"/>
                  <a:ext cx="380712" cy="380720"/>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6" name="Arc 71"/>
                <p:cNvSpPr/>
                <p:nvPr/>
              </p:nvSpPr>
              <p:spPr>
                <a:xfrm>
                  <a:off x="3618877" y="2938467"/>
                  <a:ext cx="609482" cy="609724"/>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7" name="Arc 56"/>
                <p:cNvSpPr/>
                <p:nvPr/>
              </p:nvSpPr>
              <p:spPr>
                <a:xfrm>
                  <a:off x="3823744" y="3143140"/>
                  <a:ext cx="189503" cy="186066"/>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9" name="Group 46"/>
              <p:cNvGrpSpPr>
                <a:grpSpLocks/>
              </p:cNvGrpSpPr>
              <p:nvPr/>
            </p:nvGrpSpPr>
            <p:grpSpPr bwMode="auto">
              <a:xfrm>
                <a:off x="914043" y="2362432"/>
                <a:ext cx="503198" cy="666421"/>
                <a:chOff x="2438121" y="3014789"/>
                <a:chExt cx="304434" cy="342840"/>
              </a:xfrm>
            </p:grpSpPr>
            <p:cxnSp>
              <p:nvCxnSpPr>
                <p:cNvPr id="53" name="Straight Connector 68"/>
                <p:cNvCxnSpPr/>
                <p:nvPr/>
              </p:nvCxnSpPr>
              <p:spPr>
                <a:xfrm rot="5400000">
                  <a:off x="2501051" y="3104556"/>
                  <a:ext cx="185296" cy="5762"/>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4" name="Rectangle 69"/>
                <p:cNvSpPr/>
                <p:nvPr/>
              </p:nvSpPr>
              <p:spPr>
                <a:xfrm>
                  <a:off x="2438121" y="3204984"/>
                  <a:ext cx="304434" cy="152645"/>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err="1" smtClean="0">
                      <a:solidFill>
                        <a:schemeClr val="tx1"/>
                      </a:solidFill>
                    </a:rPr>
                    <a:t>bmu</a:t>
                  </a:r>
                  <a:endParaRPr lang="en-US" b="1" dirty="0">
                    <a:solidFill>
                      <a:schemeClr val="tx1"/>
                    </a:solidFill>
                  </a:endParaRPr>
                </a:p>
              </p:txBody>
            </p:sp>
          </p:grpSp>
        </p:grpSp>
        <p:sp>
          <p:nvSpPr>
            <p:cNvPr id="48" name="Rectangle 47"/>
            <p:cNvSpPr/>
            <p:nvPr/>
          </p:nvSpPr>
          <p:spPr>
            <a:xfrm>
              <a:off x="647700" y="4958846"/>
              <a:ext cx="8380968" cy="382399"/>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0" name="Picture 2"/>
            <p:cNvPicPr>
              <a:picLocks noChangeAspect="1" noChangeArrowheads="1"/>
            </p:cNvPicPr>
            <p:nvPr/>
          </p:nvPicPr>
          <p:blipFill>
            <a:blip r:embed="rId4" cstate="print"/>
            <a:srcRect/>
            <a:stretch>
              <a:fillRect/>
            </a:stretch>
          </p:blipFill>
          <p:spPr bwMode="auto">
            <a:xfrm>
              <a:off x="1500165" y="5095088"/>
              <a:ext cx="4080842" cy="428628"/>
            </a:xfrm>
            <a:prstGeom prst="rect">
              <a:avLst/>
            </a:prstGeom>
            <a:noFill/>
            <a:ln w="9525">
              <a:noFill/>
              <a:miter lim="800000"/>
              <a:headEnd/>
              <a:tailEnd/>
            </a:ln>
          </p:spPr>
        </p:pic>
      </p:grpSp>
      <p:grpSp>
        <p:nvGrpSpPr>
          <p:cNvPr id="10" name="Group 30"/>
          <p:cNvGrpSpPr>
            <a:grpSpLocks/>
          </p:cNvGrpSpPr>
          <p:nvPr/>
        </p:nvGrpSpPr>
        <p:grpSpPr bwMode="auto">
          <a:xfrm>
            <a:off x="3367077" y="1210222"/>
            <a:ext cx="600082" cy="1001723"/>
            <a:chOff x="3660594" y="2014944"/>
            <a:chExt cx="599430" cy="1000623"/>
          </a:xfrm>
        </p:grpSpPr>
        <p:grpSp>
          <p:nvGrpSpPr>
            <p:cNvPr id="11" name="Group 34"/>
            <p:cNvGrpSpPr>
              <a:grpSpLocks/>
            </p:cNvGrpSpPr>
            <p:nvPr/>
          </p:nvGrpSpPr>
          <p:grpSpPr bwMode="auto">
            <a:xfrm flipH="1">
              <a:off x="3660594" y="2014944"/>
              <a:ext cx="566122" cy="675532"/>
              <a:chOff x="3620198" y="2938467"/>
              <a:chExt cx="608898" cy="609356"/>
            </a:xfrm>
          </p:grpSpPr>
          <p:sp>
            <p:nvSpPr>
              <p:cNvPr id="63" name="Arc 62"/>
              <p:cNvSpPr/>
              <p:nvPr/>
            </p:nvSpPr>
            <p:spPr>
              <a:xfrm>
                <a:off x="3734473" y="3048608"/>
                <a:ext cx="380347" cy="380490"/>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4" name="Arc 63"/>
              <p:cNvSpPr/>
              <p:nvPr/>
            </p:nvSpPr>
            <p:spPr>
              <a:xfrm>
                <a:off x="3620198" y="2938467"/>
                <a:ext cx="608898" cy="609356"/>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5" name="Arc 64"/>
              <p:cNvSpPr/>
              <p:nvPr/>
            </p:nvSpPr>
            <p:spPr>
              <a:xfrm>
                <a:off x="3824869" y="3143016"/>
                <a:ext cx="189322" cy="185954"/>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2" name="Group 38"/>
            <p:cNvGrpSpPr>
              <a:grpSpLocks/>
            </p:cNvGrpSpPr>
            <p:nvPr/>
          </p:nvGrpSpPr>
          <p:grpSpPr bwMode="auto">
            <a:xfrm>
              <a:off x="3755748" y="2359062"/>
              <a:ext cx="504276" cy="656505"/>
              <a:chOff x="2427554" y="3015062"/>
              <a:chExt cx="305094" cy="337738"/>
            </a:xfrm>
          </p:grpSpPr>
          <p:sp>
            <p:nvSpPr>
              <p:cNvPr id="61" name="Rectangle 60"/>
              <p:cNvSpPr/>
              <p:nvPr/>
            </p:nvSpPr>
            <p:spPr>
              <a:xfrm>
                <a:off x="2427554" y="3200247"/>
                <a:ext cx="305094" cy="152553"/>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smtClean="0">
                    <a:solidFill>
                      <a:schemeClr val="tx1"/>
                    </a:solidFill>
                  </a:rPr>
                  <a:t>1</a:t>
                </a:r>
                <a:endParaRPr lang="en-US" b="1" dirty="0">
                  <a:solidFill>
                    <a:schemeClr val="tx1"/>
                  </a:solidFill>
                </a:endParaRPr>
              </a:p>
            </p:txBody>
          </p:sp>
          <p:cxnSp>
            <p:nvCxnSpPr>
              <p:cNvPr id="62" name="Straight Connector 61"/>
              <p:cNvCxnSpPr>
                <a:endCxn id="61" idx="0"/>
              </p:cNvCxnSpPr>
              <p:nvPr/>
            </p:nvCxnSpPr>
            <p:spPr>
              <a:xfrm rot="5400000">
                <a:off x="2490868" y="3104297"/>
                <a:ext cx="185185" cy="6716"/>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sp>
        <p:nvSpPr>
          <p:cNvPr id="66" name="TextBox 65"/>
          <p:cNvSpPr txBox="1"/>
          <p:nvPr/>
        </p:nvSpPr>
        <p:spPr>
          <a:xfrm>
            <a:off x="5715000" y="2743200"/>
            <a:ext cx="1770036" cy="369332"/>
          </a:xfrm>
          <a:prstGeom prst="rect">
            <a:avLst/>
          </a:prstGeom>
          <a:noFill/>
        </p:spPr>
        <p:txBody>
          <a:bodyPr wrap="none" rtlCol="0">
            <a:spAutoFit/>
          </a:bodyPr>
          <a:lstStyle/>
          <a:p>
            <a:r>
              <a:rPr lang="en-US" b="1" dirty="0" smtClean="0"/>
              <a:t>Radio Sensitivity</a:t>
            </a:r>
            <a:endParaRPr lang="en-US" b="1" dirty="0"/>
          </a:p>
        </p:txBody>
      </p:sp>
      <p:cxnSp>
        <p:nvCxnSpPr>
          <p:cNvPr id="67" name="Straight Arrow Connector 66"/>
          <p:cNvCxnSpPr/>
          <p:nvPr/>
        </p:nvCxnSpPr>
        <p:spPr>
          <a:xfrm rot="10800000">
            <a:off x="5359878" y="2514600"/>
            <a:ext cx="387382" cy="3550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3" name="Group 30"/>
          <p:cNvGrpSpPr>
            <a:grpSpLocks/>
          </p:cNvGrpSpPr>
          <p:nvPr/>
        </p:nvGrpSpPr>
        <p:grpSpPr bwMode="auto">
          <a:xfrm>
            <a:off x="1847832" y="1211784"/>
            <a:ext cx="590777" cy="1001723"/>
            <a:chOff x="3660594" y="2014944"/>
            <a:chExt cx="590134" cy="1000623"/>
          </a:xfrm>
        </p:grpSpPr>
        <p:grpSp>
          <p:nvGrpSpPr>
            <p:cNvPr id="14" name="Group 34"/>
            <p:cNvGrpSpPr>
              <a:grpSpLocks/>
            </p:cNvGrpSpPr>
            <p:nvPr/>
          </p:nvGrpSpPr>
          <p:grpSpPr bwMode="auto">
            <a:xfrm flipH="1">
              <a:off x="3660594" y="2014944"/>
              <a:ext cx="566122" cy="675532"/>
              <a:chOff x="3620198" y="2938467"/>
              <a:chExt cx="608898" cy="609356"/>
            </a:xfrm>
          </p:grpSpPr>
          <p:sp>
            <p:nvSpPr>
              <p:cNvPr id="73" name="Arc 72"/>
              <p:cNvSpPr/>
              <p:nvPr/>
            </p:nvSpPr>
            <p:spPr>
              <a:xfrm>
                <a:off x="3734473" y="3048608"/>
                <a:ext cx="380347" cy="380490"/>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4" name="Arc 73"/>
              <p:cNvSpPr/>
              <p:nvPr/>
            </p:nvSpPr>
            <p:spPr>
              <a:xfrm>
                <a:off x="3620198" y="2938467"/>
                <a:ext cx="608898" cy="609356"/>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5" name="Arc 74"/>
              <p:cNvSpPr/>
              <p:nvPr/>
            </p:nvSpPr>
            <p:spPr>
              <a:xfrm>
                <a:off x="3824869" y="3143016"/>
                <a:ext cx="189322" cy="185954"/>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5" name="Group 38"/>
            <p:cNvGrpSpPr>
              <a:grpSpLocks/>
            </p:cNvGrpSpPr>
            <p:nvPr/>
          </p:nvGrpSpPr>
          <p:grpSpPr bwMode="auto">
            <a:xfrm>
              <a:off x="3746452" y="2359062"/>
              <a:ext cx="504276" cy="656505"/>
              <a:chOff x="2421929" y="3015062"/>
              <a:chExt cx="305094" cy="337738"/>
            </a:xfrm>
          </p:grpSpPr>
          <p:sp>
            <p:nvSpPr>
              <p:cNvPr id="71" name="Rectangle 70"/>
              <p:cNvSpPr/>
              <p:nvPr/>
            </p:nvSpPr>
            <p:spPr>
              <a:xfrm>
                <a:off x="2421929" y="3200247"/>
                <a:ext cx="305094" cy="152553"/>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72" name="Straight Connector 71"/>
              <p:cNvCxnSpPr>
                <a:endCxn id="71" idx="0"/>
              </p:cNvCxnSpPr>
              <p:nvPr/>
            </p:nvCxnSpPr>
            <p:spPr>
              <a:xfrm rot="5400000">
                <a:off x="2485240" y="3104297"/>
                <a:ext cx="185185" cy="6716"/>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cxnSp>
        <p:nvCxnSpPr>
          <p:cNvPr id="77" name="Straight Arrow Connector 76"/>
          <p:cNvCxnSpPr/>
          <p:nvPr/>
        </p:nvCxnSpPr>
        <p:spPr>
          <a:xfrm flipV="1">
            <a:off x="1357290" y="1571612"/>
            <a:ext cx="1928826" cy="8478"/>
          </a:xfrm>
          <a:prstGeom prst="straightConnector1">
            <a:avLst/>
          </a:prstGeom>
          <a:ln w="19050">
            <a:solidFill>
              <a:schemeClr val="tx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3857620" y="1571612"/>
            <a:ext cx="2928958" cy="10066"/>
          </a:xfrm>
          <a:prstGeom prst="straightConnector1">
            <a:avLst/>
          </a:prstGeom>
          <a:ln w="19050">
            <a:solidFill>
              <a:schemeClr val="tx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grpSp>
        <p:nvGrpSpPr>
          <p:cNvPr id="16" name="Group 30"/>
          <p:cNvGrpSpPr>
            <a:grpSpLocks/>
          </p:cNvGrpSpPr>
          <p:nvPr/>
        </p:nvGrpSpPr>
        <p:grpSpPr bwMode="auto">
          <a:xfrm>
            <a:off x="4572000" y="1222900"/>
            <a:ext cx="590777" cy="1001723"/>
            <a:chOff x="3660594" y="2014944"/>
            <a:chExt cx="590134" cy="1000623"/>
          </a:xfrm>
        </p:grpSpPr>
        <p:grpSp>
          <p:nvGrpSpPr>
            <p:cNvPr id="17" name="Group 34"/>
            <p:cNvGrpSpPr>
              <a:grpSpLocks/>
            </p:cNvGrpSpPr>
            <p:nvPr/>
          </p:nvGrpSpPr>
          <p:grpSpPr bwMode="auto">
            <a:xfrm flipH="1">
              <a:off x="3660594" y="2014944"/>
              <a:ext cx="566122" cy="675532"/>
              <a:chOff x="3620198" y="2938467"/>
              <a:chExt cx="608898" cy="609356"/>
            </a:xfrm>
          </p:grpSpPr>
          <p:sp>
            <p:nvSpPr>
              <p:cNvPr id="86" name="Arc 85"/>
              <p:cNvSpPr/>
              <p:nvPr/>
            </p:nvSpPr>
            <p:spPr>
              <a:xfrm>
                <a:off x="3734473" y="3048608"/>
                <a:ext cx="380347" cy="380490"/>
              </a:xfrm>
              <a:prstGeom prst="arc">
                <a:avLst>
                  <a:gd name="adj1" fmla="val 16200000"/>
                  <a:gd name="adj2" fmla="val 5112374"/>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7" name="Arc 86"/>
              <p:cNvSpPr/>
              <p:nvPr/>
            </p:nvSpPr>
            <p:spPr>
              <a:xfrm>
                <a:off x="3620198" y="2938467"/>
                <a:ext cx="608898" cy="609356"/>
              </a:xfrm>
              <a:prstGeom prst="arc">
                <a:avLst>
                  <a:gd name="adj1" fmla="val 16847057"/>
                  <a:gd name="adj2" fmla="val 4118973"/>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8" name="Arc 87"/>
              <p:cNvSpPr/>
              <p:nvPr/>
            </p:nvSpPr>
            <p:spPr>
              <a:xfrm>
                <a:off x="3824869" y="3143016"/>
                <a:ext cx="189322" cy="185954"/>
              </a:xfrm>
              <a:prstGeom prst="arc">
                <a:avLst>
                  <a:gd name="adj1" fmla="val 16200000"/>
                  <a:gd name="adj2" fmla="val 4965562"/>
                </a:avLst>
              </a:prstGeom>
              <a:ln w="28575">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8" name="Group 38"/>
            <p:cNvGrpSpPr>
              <a:grpSpLocks/>
            </p:cNvGrpSpPr>
            <p:nvPr/>
          </p:nvGrpSpPr>
          <p:grpSpPr bwMode="auto">
            <a:xfrm>
              <a:off x="3746452" y="2359062"/>
              <a:ext cx="504276" cy="656505"/>
              <a:chOff x="2421929" y="3015062"/>
              <a:chExt cx="305094" cy="337738"/>
            </a:xfrm>
          </p:grpSpPr>
          <p:sp>
            <p:nvSpPr>
              <p:cNvPr id="84" name="Rectangle 83"/>
              <p:cNvSpPr/>
              <p:nvPr/>
            </p:nvSpPr>
            <p:spPr>
              <a:xfrm>
                <a:off x="2421929" y="3200247"/>
                <a:ext cx="305094" cy="152553"/>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1</a:t>
                </a:r>
              </a:p>
            </p:txBody>
          </p:sp>
          <p:cxnSp>
            <p:nvCxnSpPr>
              <p:cNvPr id="85" name="Straight Connector 84"/>
              <p:cNvCxnSpPr>
                <a:endCxn id="84" idx="0"/>
              </p:cNvCxnSpPr>
              <p:nvPr/>
            </p:nvCxnSpPr>
            <p:spPr>
              <a:xfrm rot="5400000">
                <a:off x="2485240" y="3104297"/>
                <a:ext cx="185185" cy="6716"/>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pic>
        <p:nvPicPr>
          <p:cNvPr id="28674"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00034" y="3429000"/>
            <a:ext cx="3605212" cy="2953400"/>
          </a:xfrm>
          <a:prstGeom prst="rect">
            <a:avLst/>
          </a:prstGeom>
          <a:noFill/>
          <a:ln w="9525">
            <a:noFill/>
            <a:miter lim="800000"/>
            <a:headEnd/>
            <a:tailEnd/>
          </a:ln>
          <a:effectLst/>
        </p:spPr>
      </p:pic>
      <p:pic>
        <p:nvPicPr>
          <p:cNvPr id="28675"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492624" y="3390900"/>
            <a:ext cx="4072085" cy="3024188"/>
          </a:xfrm>
          <a:prstGeom prst="rect">
            <a:avLst/>
          </a:prstGeom>
          <a:noFill/>
          <a:ln w="9525">
            <a:noFill/>
            <a:miter lim="800000"/>
            <a:headEnd/>
            <a:tailEnd/>
          </a:ln>
          <a:effectLst/>
        </p:spPr>
      </p:pic>
      <p:sp>
        <p:nvSpPr>
          <p:cNvPr id="97" name="Oval 96"/>
          <p:cNvSpPr/>
          <p:nvPr/>
        </p:nvSpPr>
        <p:spPr>
          <a:xfrm>
            <a:off x="1785941" y="4495800"/>
            <a:ext cx="214314" cy="214314"/>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5986462" y="429736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5618162" y="390366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5211762" y="363696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10"/>
          <p:cNvGrpSpPr/>
          <p:nvPr/>
        </p:nvGrpSpPr>
        <p:grpSpPr>
          <a:xfrm>
            <a:off x="2195499" y="1926185"/>
            <a:ext cx="4044849" cy="2645823"/>
            <a:chOff x="2195499" y="1926185"/>
            <a:chExt cx="4044849" cy="2645823"/>
          </a:xfrm>
        </p:grpSpPr>
        <p:sp>
          <p:nvSpPr>
            <p:cNvPr id="105" name="TextBox 104"/>
            <p:cNvSpPr txBox="1"/>
            <p:nvPr/>
          </p:nvSpPr>
          <p:spPr>
            <a:xfrm>
              <a:off x="2195499" y="1926185"/>
              <a:ext cx="295274" cy="369332"/>
            </a:xfrm>
            <a:prstGeom prst="rect">
              <a:avLst/>
            </a:prstGeom>
            <a:noFill/>
          </p:spPr>
          <p:txBody>
            <a:bodyPr wrap="none" rtlCol="0">
              <a:spAutoFit/>
            </a:bodyPr>
            <a:lstStyle/>
            <a:p>
              <a:r>
                <a:rPr lang="en-US" dirty="0" smtClean="0"/>
                <a:t>a</a:t>
              </a:r>
              <a:endParaRPr lang="en-US" dirty="0"/>
            </a:p>
          </p:txBody>
        </p:sp>
        <p:sp>
          <p:nvSpPr>
            <p:cNvPr id="106" name="TextBox 105"/>
            <p:cNvSpPr txBox="1"/>
            <p:nvPr/>
          </p:nvSpPr>
          <p:spPr>
            <a:xfrm>
              <a:off x="3714744" y="1926185"/>
              <a:ext cx="306494" cy="369332"/>
            </a:xfrm>
            <a:prstGeom prst="rect">
              <a:avLst/>
            </a:prstGeom>
            <a:noFill/>
          </p:spPr>
          <p:txBody>
            <a:bodyPr wrap="none" rtlCol="0">
              <a:spAutoFit/>
            </a:bodyPr>
            <a:lstStyle/>
            <a:p>
              <a:r>
                <a:rPr lang="en-US" dirty="0" smtClean="0"/>
                <a:t>b</a:t>
              </a:r>
              <a:endParaRPr lang="en-US" dirty="0"/>
            </a:p>
          </p:txBody>
        </p:sp>
        <p:sp>
          <p:nvSpPr>
            <p:cNvPr id="107" name="TextBox 106"/>
            <p:cNvSpPr txBox="1"/>
            <p:nvPr/>
          </p:nvSpPr>
          <p:spPr>
            <a:xfrm>
              <a:off x="4929190" y="1926185"/>
              <a:ext cx="282450" cy="369332"/>
            </a:xfrm>
            <a:prstGeom prst="rect">
              <a:avLst/>
            </a:prstGeom>
            <a:noFill/>
          </p:spPr>
          <p:txBody>
            <a:bodyPr wrap="none" rtlCol="0">
              <a:spAutoFit/>
            </a:bodyPr>
            <a:lstStyle/>
            <a:p>
              <a:r>
                <a:rPr lang="en-US" dirty="0" smtClean="0"/>
                <a:t>c</a:t>
              </a:r>
              <a:endParaRPr lang="en-US" dirty="0"/>
            </a:p>
          </p:txBody>
        </p:sp>
        <p:sp>
          <p:nvSpPr>
            <p:cNvPr id="108" name="TextBox 107"/>
            <p:cNvSpPr txBox="1"/>
            <p:nvPr/>
          </p:nvSpPr>
          <p:spPr>
            <a:xfrm>
              <a:off x="5186367" y="3550209"/>
              <a:ext cx="295274" cy="369332"/>
            </a:xfrm>
            <a:prstGeom prst="rect">
              <a:avLst/>
            </a:prstGeom>
            <a:noFill/>
          </p:spPr>
          <p:txBody>
            <a:bodyPr wrap="none" rtlCol="0">
              <a:spAutoFit/>
            </a:bodyPr>
            <a:lstStyle/>
            <a:p>
              <a:r>
                <a:rPr lang="en-US" dirty="0" smtClean="0"/>
                <a:t>a</a:t>
              </a:r>
              <a:endParaRPr lang="en-US" dirty="0"/>
            </a:p>
          </p:txBody>
        </p:sp>
        <p:sp>
          <p:nvSpPr>
            <p:cNvPr id="109" name="TextBox 108"/>
            <p:cNvSpPr txBox="1"/>
            <p:nvPr/>
          </p:nvSpPr>
          <p:spPr>
            <a:xfrm>
              <a:off x="5586420" y="3819528"/>
              <a:ext cx="306494" cy="369332"/>
            </a:xfrm>
            <a:prstGeom prst="rect">
              <a:avLst/>
            </a:prstGeom>
            <a:noFill/>
          </p:spPr>
          <p:txBody>
            <a:bodyPr wrap="none" rtlCol="0">
              <a:spAutoFit/>
            </a:bodyPr>
            <a:lstStyle/>
            <a:p>
              <a:r>
                <a:rPr lang="en-US" dirty="0" smtClean="0"/>
                <a:t>b</a:t>
              </a:r>
              <a:endParaRPr lang="en-US" dirty="0"/>
            </a:p>
          </p:txBody>
        </p:sp>
        <p:sp>
          <p:nvSpPr>
            <p:cNvPr id="110" name="TextBox 109"/>
            <p:cNvSpPr txBox="1"/>
            <p:nvPr/>
          </p:nvSpPr>
          <p:spPr>
            <a:xfrm>
              <a:off x="5957898" y="4202676"/>
              <a:ext cx="282450" cy="369332"/>
            </a:xfrm>
            <a:prstGeom prst="rect">
              <a:avLst/>
            </a:prstGeom>
            <a:noFill/>
          </p:spPr>
          <p:txBody>
            <a:bodyPr wrap="none" rtlCol="0">
              <a:spAutoFit/>
            </a:bodyPr>
            <a:lstStyle/>
            <a:p>
              <a:r>
                <a:rPr lang="en-US" dirty="0" smtClean="0"/>
                <a:t>c</a:t>
              </a:r>
              <a:endParaRPr lang="en-US" dirty="0"/>
            </a:p>
          </p:txBody>
        </p:sp>
      </p:grpSp>
      <p:sp>
        <p:nvSpPr>
          <p:cNvPr id="69" name="Oval 68"/>
          <p:cNvSpPr/>
          <p:nvPr/>
        </p:nvSpPr>
        <p:spPr>
          <a:xfrm>
            <a:off x="1868805" y="4579143"/>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0" name="Oval 69"/>
          <p:cNvSpPr/>
          <p:nvPr/>
        </p:nvSpPr>
        <p:spPr>
          <a:xfrm>
            <a:off x="2237900" y="5128738"/>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6" name="Oval 75"/>
          <p:cNvSpPr/>
          <p:nvPr/>
        </p:nvSpPr>
        <p:spPr>
          <a:xfrm>
            <a:off x="2595563" y="5529267"/>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8" name="Oval 77"/>
          <p:cNvSpPr/>
          <p:nvPr/>
        </p:nvSpPr>
        <p:spPr>
          <a:xfrm>
            <a:off x="2971800" y="5788340"/>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1" name="Oval 80"/>
          <p:cNvSpPr/>
          <p:nvPr/>
        </p:nvSpPr>
        <p:spPr>
          <a:xfrm>
            <a:off x="3319463" y="5897878"/>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2" name="Oval 81"/>
          <p:cNvSpPr/>
          <p:nvPr/>
        </p:nvSpPr>
        <p:spPr>
          <a:xfrm>
            <a:off x="3676651" y="5940741"/>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3" name="Oval 82"/>
          <p:cNvSpPr/>
          <p:nvPr/>
        </p:nvSpPr>
        <p:spPr>
          <a:xfrm>
            <a:off x="1152526" y="3921441"/>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0" name="Oval 89"/>
          <p:cNvSpPr/>
          <p:nvPr/>
        </p:nvSpPr>
        <p:spPr>
          <a:xfrm>
            <a:off x="6193156" y="4560094"/>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1" name="Oval 90"/>
          <p:cNvSpPr/>
          <p:nvPr/>
        </p:nvSpPr>
        <p:spPr>
          <a:xfrm>
            <a:off x="8472489" y="5950266"/>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9" name="Oval 98"/>
          <p:cNvSpPr/>
          <p:nvPr/>
        </p:nvSpPr>
        <p:spPr>
          <a:xfrm>
            <a:off x="7262815" y="5576903"/>
            <a:ext cx="214314" cy="214314"/>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1428745" y="403384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1510507" y="4114800"/>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9" name="Oval 88"/>
          <p:cNvSpPr/>
          <p:nvPr/>
        </p:nvSpPr>
        <p:spPr>
          <a:xfrm>
            <a:off x="7348541" y="5657852"/>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3" name="TextBox 92"/>
          <p:cNvSpPr txBox="1"/>
          <p:nvPr/>
        </p:nvSpPr>
        <p:spPr>
          <a:xfrm>
            <a:off x="685800" y="2412522"/>
            <a:ext cx="686406" cy="369332"/>
          </a:xfrm>
          <a:prstGeom prst="rect">
            <a:avLst/>
          </a:prstGeom>
          <a:noFill/>
        </p:spPr>
        <p:txBody>
          <a:bodyPr wrap="none" rtlCol="0">
            <a:spAutoFit/>
          </a:bodyPr>
          <a:lstStyle/>
          <a:p>
            <a:r>
              <a:rPr lang="en-US" dirty="0" err="1" smtClean="0"/>
              <a:t>dBm</a:t>
            </a:r>
            <a:r>
              <a:rPr lang="en-US" dirty="0" smtClean="0"/>
              <a:t>:</a:t>
            </a:r>
            <a:endParaRPr lang="en-US" sz="2400"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7"/>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7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6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1000"/>
                                        <p:tgtEl>
                                          <p:spTgt spid="102"/>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Effect transition="in" filter="fade">
                                      <p:cBhvr>
                                        <p:cTn id="41" dur="1000"/>
                                        <p:tgtEl>
                                          <p:spTgt spid="101"/>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1000"/>
                                        <p:tgtEl>
                                          <p:spTgt spid="100"/>
                                        </p:tgtEl>
                                      </p:cBhvr>
                                    </p:animEffect>
                                  </p:childTnLst>
                                </p:cTn>
                              </p:par>
                            </p:childTnLst>
                          </p:cTn>
                        </p:par>
                        <p:par>
                          <p:cTn id="46" fill="hold">
                            <p:stCondLst>
                              <p:cond delay="3000"/>
                            </p:stCondLst>
                            <p:childTnLst>
                              <p:par>
                                <p:cTn id="47" presetID="1" presetClass="entr" presetSubtype="0" fill="hold" grpId="0" nodeType="afterEffect">
                                  <p:stCondLst>
                                    <p:cond delay="0"/>
                                  </p:stCondLst>
                                  <p:childTnLst>
                                    <p:set>
                                      <p:cBhvr>
                                        <p:cTn id="48" dur="1" fill="hold">
                                          <p:stCondLst>
                                            <p:cond delay="0"/>
                                          </p:stCondLst>
                                        </p:cTn>
                                        <p:tgtEl>
                                          <p:spTgt spid="99"/>
                                        </p:tgtEl>
                                        <p:attrNameLst>
                                          <p:attrName>style.visibility</p:attrName>
                                        </p:attrNameLst>
                                      </p:cBhvr>
                                      <p:to>
                                        <p:strVal val="visible"/>
                                      </p:to>
                                    </p:set>
                                  </p:childTnLst>
                                </p:cTn>
                              </p:par>
                            </p:childTnLst>
                          </p:cTn>
                        </p:par>
                        <p:par>
                          <p:cTn id="49" fill="hold">
                            <p:stCondLst>
                              <p:cond delay="3000"/>
                            </p:stCondLst>
                            <p:childTnLst>
                              <p:par>
                                <p:cTn id="50" presetID="1"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1" grpId="0" animBg="1"/>
      <p:bldP spid="102" grpId="0" animBg="1"/>
      <p:bldP spid="90" grpId="0" animBg="1"/>
      <p:bldP spid="91" grpId="0" animBg="1"/>
      <p:bldP spid="99" grpId="0" animBg="1"/>
      <p:bldP spid="96" grpId="0" animBg="1"/>
      <p:bldP spid="96" grpId="1" animBg="1"/>
      <p:bldP spid="8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2"/>
          <p:cNvSpPr>
            <a:spLocks/>
          </p:cNvSpPr>
          <p:nvPr/>
        </p:nvSpPr>
        <p:spPr bwMode="auto">
          <a:xfrm>
            <a:off x="962025" y="3147696"/>
            <a:ext cx="3114675" cy="258762"/>
          </a:xfrm>
          <a:custGeom>
            <a:avLst/>
            <a:gdLst/>
            <a:ahLst/>
            <a:cxnLst>
              <a:cxn ang="0">
                <a:pos x="0" y="0"/>
              </a:cxn>
              <a:cxn ang="0">
                <a:pos x="68" y="86"/>
              </a:cxn>
              <a:cxn ang="0">
                <a:pos x="132" y="145"/>
              </a:cxn>
              <a:cxn ang="0">
                <a:pos x="195" y="150"/>
              </a:cxn>
              <a:cxn ang="0">
                <a:pos x="263" y="150"/>
              </a:cxn>
              <a:cxn ang="0">
                <a:pos x="327" y="150"/>
              </a:cxn>
              <a:cxn ang="0">
                <a:pos x="395" y="154"/>
              </a:cxn>
              <a:cxn ang="0">
                <a:pos x="458" y="163"/>
              </a:cxn>
              <a:cxn ang="0">
                <a:pos x="522" y="163"/>
              </a:cxn>
              <a:cxn ang="0">
                <a:pos x="590" y="154"/>
              </a:cxn>
              <a:cxn ang="0">
                <a:pos x="654" y="154"/>
              </a:cxn>
              <a:cxn ang="0">
                <a:pos x="717" y="163"/>
              </a:cxn>
              <a:cxn ang="0">
                <a:pos x="785" y="163"/>
              </a:cxn>
              <a:cxn ang="0">
                <a:pos x="849" y="163"/>
              </a:cxn>
              <a:cxn ang="0">
                <a:pos x="917" y="150"/>
              </a:cxn>
              <a:cxn ang="0">
                <a:pos x="981" y="141"/>
              </a:cxn>
              <a:cxn ang="0">
                <a:pos x="1044" y="145"/>
              </a:cxn>
              <a:cxn ang="0">
                <a:pos x="1112" y="136"/>
              </a:cxn>
              <a:cxn ang="0">
                <a:pos x="1176" y="122"/>
              </a:cxn>
              <a:cxn ang="0">
                <a:pos x="1240" y="122"/>
              </a:cxn>
              <a:cxn ang="0">
                <a:pos x="1308" y="122"/>
              </a:cxn>
              <a:cxn ang="0">
                <a:pos x="1371" y="113"/>
              </a:cxn>
              <a:cxn ang="0">
                <a:pos x="1439" y="109"/>
              </a:cxn>
              <a:cxn ang="0">
                <a:pos x="1503" y="109"/>
              </a:cxn>
              <a:cxn ang="0">
                <a:pos x="1567" y="113"/>
              </a:cxn>
              <a:cxn ang="0">
                <a:pos x="1635" y="109"/>
              </a:cxn>
              <a:cxn ang="0">
                <a:pos x="1698" y="100"/>
              </a:cxn>
              <a:cxn ang="0">
                <a:pos x="1762" y="82"/>
              </a:cxn>
              <a:cxn ang="0">
                <a:pos x="1830" y="77"/>
              </a:cxn>
              <a:cxn ang="0">
                <a:pos x="1893" y="82"/>
              </a:cxn>
              <a:cxn ang="0">
                <a:pos x="1962" y="77"/>
              </a:cxn>
            </a:cxnLst>
            <a:rect l="0" t="0" r="r" b="b"/>
            <a:pathLst>
              <a:path w="1962" h="163">
                <a:moveTo>
                  <a:pt x="0" y="0"/>
                </a:moveTo>
                <a:lnTo>
                  <a:pt x="68" y="86"/>
                </a:lnTo>
                <a:lnTo>
                  <a:pt x="132" y="145"/>
                </a:lnTo>
                <a:lnTo>
                  <a:pt x="195" y="150"/>
                </a:lnTo>
                <a:lnTo>
                  <a:pt x="263" y="150"/>
                </a:lnTo>
                <a:lnTo>
                  <a:pt x="327" y="150"/>
                </a:lnTo>
                <a:lnTo>
                  <a:pt x="395" y="154"/>
                </a:lnTo>
                <a:lnTo>
                  <a:pt x="458" y="163"/>
                </a:lnTo>
                <a:lnTo>
                  <a:pt x="522" y="163"/>
                </a:lnTo>
                <a:lnTo>
                  <a:pt x="590" y="154"/>
                </a:lnTo>
                <a:lnTo>
                  <a:pt x="654" y="154"/>
                </a:lnTo>
                <a:lnTo>
                  <a:pt x="717" y="163"/>
                </a:lnTo>
                <a:lnTo>
                  <a:pt x="785" y="163"/>
                </a:lnTo>
                <a:lnTo>
                  <a:pt x="849" y="163"/>
                </a:lnTo>
                <a:lnTo>
                  <a:pt x="917" y="150"/>
                </a:lnTo>
                <a:lnTo>
                  <a:pt x="981" y="141"/>
                </a:lnTo>
                <a:lnTo>
                  <a:pt x="1044" y="145"/>
                </a:lnTo>
                <a:lnTo>
                  <a:pt x="1112" y="136"/>
                </a:lnTo>
                <a:lnTo>
                  <a:pt x="1176" y="122"/>
                </a:lnTo>
                <a:lnTo>
                  <a:pt x="1240" y="122"/>
                </a:lnTo>
                <a:lnTo>
                  <a:pt x="1308" y="122"/>
                </a:lnTo>
                <a:lnTo>
                  <a:pt x="1371" y="113"/>
                </a:lnTo>
                <a:lnTo>
                  <a:pt x="1439" y="109"/>
                </a:lnTo>
                <a:lnTo>
                  <a:pt x="1503" y="109"/>
                </a:lnTo>
                <a:lnTo>
                  <a:pt x="1567" y="113"/>
                </a:lnTo>
                <a:lnTo>
                  <a:pt x="1635" y="109"/>
                </a:lnTo>
                <a:lnTo>
                  <a:pt x="1698" y="100"/>
                </a:lnTo>
                <a:lnTo>
                  <a:pt x="1762" y="82"/>
                </a:lnTo>
                <a:lnTo>
                  <a:pt x="1830" y="77"/>
                </a:lnTo>
                <a:lnTo>
                  <a:pt x="1893" y="82"/>
                </a:lnTo>
                <a:lnTo>
                  <a:pt x="1962" y="77"/>
                </a:lnTo>
              </a:path>
            </a:pathLst>
          </a:custGeom>
          <a:ln>
            <a:solidFill>
              <a:srgbClr val="008000"/>
            </a:solidFill>
            <a:headEnd/>
            <a:tailEnd/>
          </a:ln>
          <a:effectLst/>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228600" y="0"/>
            <a:ext cx="8686800" cy="685800"/>
          </a:xfrm>
        </p:spPr>
        <p:txBody>
          <a:bodyPr>
            <a:normAutofit fontScale="90000"/>
          </a:bodyPr>
          <a:lstStyle/>
          <a:p>
            <a:r>
              <a:rPr lang="en-US" dirty="0" smtClean="0"/>
              <a:t>SOM-R Simulation Results</a:t>
            </a:r>
            <a:endParaRPr lang="en-US" dirty="0"/>
          </a:p>
        </p:txBody>
      </p:sp>
      <p:sp>
        <p:nvSpPr>
          <p:cNvPr id="6" name="Rectangle 5"/>
          <p:cNvSpPr/>
          <p:nvPr/>
        </p:nvSpPr>
        <p:spPr>
          <a:xfrm>
            <a:off x="914400" y="3132138"/>
            <a:ext cx="32004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15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27644" y="998538"/>
            <a:ext cx="4292600" cy="3163888"/>
          </a:xfrm>
          <a:prstGeom prst="rect">
            <a:avLst/>
          </a:prstGeom>
          <a:noFill/>
          <a:ln w="9525">
            <a:noFill/>
            <a:miter lim="800000"/>
            <a:headEnd/>
            <a:tailEnd/>
          </a:ln>
          <a:effectLst/>
        </p:spPr>
      </p:pic>
      <p:sp>
        <p:nvSpPr>
          <p:cNvPr id="79" name="Content Placeholder 8"/>
          <p:cNvSpPr>
            <a:spLocks noGrp="1"/>
          </p:cNvSpPr>
          <p:nvPr>
            <p:ph idx="1"/>
          </p:nvPr>
        </p:nvSpPr>
        <p:spPr>
          <a:xfrm>
            <a:off x="228600" y="4724400"/>
            <a:ext cx="8686800" cy="1371600"/>
          </a:xfrm>
        </p:spPr>
        <p:txBody>
          <a:bodyPr>
            <a:normAutofit/>
          </a:bodyPr>
          <a:lstStyle/>
          <a:p>
            <a:r>
              <a:rPr lang="en-US" sz="2800" dirty="0" smtClean="0"/>
              <a:t>For connectivity equal to 60 neighbors/node, the RMS error of SOM-R is between 65% and 85% lower than the error of SOM-A.</a:t>
            </a:r>
            <a:endParaRPr lang="en-US" sz="2800" dirty="0"/>
          </a:p>
        </p:txBody>
      </p:sp>
      <p:sp>
        <p:nvSpPr>
          <p:cNvPr id="80" name="TextBox 79"/>
          <p:cNvSpPr txBox="1"/>
          <p:nvPr/>
        </p:nvSpPr>
        <p:spPr>
          <a:xfrm rot="20242224">
            <a:off x="2057400" y="2438400"/>
            <a:ext cx="788999" cy="338554"/>
          </a:xfrm>
          <a:prstGeom prst="rect">
            <a:avLst/>
          </a:prstGeom>
          <a:noFill/>
        </p:spPr>
        <p:txBody>
          <a:bodyPr wrap="none" rtlCol="0">
            <a:spAutoFit/>
          </a:bodyPr>
          <a:lstStyle/>
          <a:p>
            <a:r>
              <a:rPr lang="en-US" sz="1600" b="1" dirty="0" smtClean="0">
                <a:solidFill>
                  <a:srgbClr val="0000FF"/>
                </a:solidFill>
              </a:rPr>
              <a:t>SOM-A</a:t>
            </a:r>
          </a:p>
        </p:txBody>
      </p:sp>
      <p:sp>
        <p:nvSpPr>
          <p:cNvPr id="81" name="TextBox 80"/>
          <p:cNvSpPr txBox="1"/>
          <p:nvPr/>
        </p:nvSpPr>
        <p:spPr>
          <a:xfrm>
            <a:off x="1752600" y="1828800"/>
            <a:ext cx="874150" cy="338554"/>
          </a:xfrm>
          <a:prstGeom prst="rect">
            <a:avLst/>
          </a:prstGeom>
          <a:noFill/>
        </p:spPr>
        <p:txBody>
          <a:bodyPr wrap="none" rtlCol="0">
            <a:spAutoFit/>
          </a:bodyPr>
          <a:lstStyle/>
          <a:p>
            <a:r>
              <a:rPr lang="en-US" sz="1600" b="1" dirty="0" smtClean="0">
                <a:solidFill>
                  <a:srgbClr val="00B0F0"/>
                </a:solidFill>
              </a:rPr>
              <a:t>DV-HOP</a:t>
            </a:r>
          </a:p>
        </p:txBody>
      </p:sp>
      <p:sp>
        <p:nvSpPr>
          <p:cNvPr id="82" name="TextBox 81"/>
          <p:cNvSpPr txBox="1"/>
          <p:nvPr/>
        </p:nvSpPr>
        <p:spPr>
          <a:xfrm>
            <a:off x="3162300" y="2252246"/>
            <a:ext cx="591829" cy="338554"/>
          </a:xfrm>
          <a:prstGeom prst="rect">
            <a:avLst/>
          </a:prstGeom>
          <a:noFill/>
        </p:spPr>
        <p:txBody>
          <a:bodyPr wrap="none" rtlCol="0">
            <a:spAutoFit/>
          </a:bodyPr>
          <a:lstStyle/>
          <a:p>
            <a:r>
              <a:rPr lang="en-US" sz="1600" b="1" dirty="0" smtClean="0">
                <a:solidFill>
                  <a:srgbClr val="FF0000"/>
                </a:solidFill>
              </a:rPr>
              <a:t>MDS</a:t>
            </a:r>
          </a:p>
        </p:txBody>
      </p:sp>
      <p:sp>
        <p:nvSpPr>
          <p:cNvPr id="83" name="TextBox 82"/>
          <p:cNvSpPr txBox="1"/>
          <p:nvPr/>
        </p:nvSpPr>
        <p:spPr>
          <a:xfrm rot="19734124">
            <a:off x="3048000" y="2743200"/>
            <a:ext cx="524503" cy="338554"/>
          </a:xfrm>
          <a:prstGeom prst="rect">
            <a:avLst/>
          </a:prstGeom>
          <a:noFill/>
        </p:spPr>
        <p:txBody>
          <a:bodyPr wrap="none" rtlCol="0">
            <a:spAutoFit/>
          </a:bodyPr>
          <a:lstStyle/>
          <a:p>
            <a:r>
              <a:rPr lang="en-US" sz="1600" b="1" dirty="0" smtClean="0"/>
              <a:t>CRB</a:t>
            </a:r>
          </a:p>
        </p:txBody>
      </p:sp>
      <p:sp>
        <p:nvSpPr>
          <p:cNvPr id="84" name="TextBox 83"/>
          <p:cNvSpPr txBox="1"/>
          <p:nvPr/>
        </p:nvSpPr>
        <p:spPr>
          <a:xfrm>
            <a:off x="2057400" y="3352800"/>
            <a:ext cx="779381" cy="338554"/>
          </a:xfrm>
          <a:prstGeom prst="rect">
            <a:avLst/>
          </a:prstGeom>
          <a:noFill/>
        </p:spPr>
        <p:txBody>
          <a:bodyPr wrap="none" rtlCol="0">
            <a:spAutoFit/>
          </a:bodyPr>
          <a:lstStyle/>
          <a:p>
            <a:r>
              <a:rPr lang="en-US" sz="1600" b="1" dirty="0" smtClean="0">
                <a:solidFill>
                  <a:srgbClr val="006600"/>
                </a:solidFill>
              </a:rPr>
              <a:t>SOM-R</a:t>
            </a:r>
          </a:p>
        </p:txBody>
      </p:sp>
      <p:grpSp>
        <p:nvGrpSpPr>
          <p:cNvPr id="90" name="Group 89"/>
          <p:cNvGrpSpPr/>
          <p:nvPr/>
        </p:nvGrpSpPr>
        <p:grpSpPr>
          <a:xfrm>
            <a:off x="4643437" y="1008063"/>
            <a:ext cx="4310063" cy="3182937"/>
            <a:chOff x="4643437" y="1008063"/>
            <a:chExt cx="4310063" cy="3182937"/>
          </a:xfrm>
        </p:grpSpPr>
        <p:pic>
          <p:nvPicPr>
            <p:cNvPr id="36866" name="Picture 2"/>
            <p:cNvPicPr>
              <a:picLocks noChangeAspect="1" noChangeArrowheads="1"/>
            </p:cNvPicPr>
            <p:nvPr/>
          </p:nvPicPr>
          <p:blipFill>
            <a:blip r:embed="rId5" cstate="print"/>
            <a:srcRect/>
            <a:stretch>
              <a:fillRect/>
            </a:stretch>
          </p:blipFill>
          <p:spPr bwMode="auto">
            <a:xfrm>
              <a:off x="4643437" y="1008063"/>
              <a:ext cx="4310063" cy="3182937"/>
            </a:xfrm>
            <a:prstGeom prst="rect">
              <a:avLst/>
            </a:prstGeom>
            <a:noFill/>
            <a:ln w="9525">
              <a:noFill/>
              <a:miter lim="800000"/>
              <a:headEnd/>
              <a:tailEnd/>
            </a:ln>
            <a:effectLst/>
          </p:spPr>
        </p:pic>
        <p:sp>
          <p:nvSpPr>
            <p:cNvPr id="85" name="TextBox 84"/>
            <p:cNvSpPr txBox="1"/>
            <p:nvPr/>
          </p:nvSpPr>
          <p:spPr>
            <a:xfrm rot="20438528">
              <a:off x="6740361" y="2577159"/>
              <a:ext cx="788999" cy="338554"/>
            </a:xfrm>
            <a:prstGeom prst="rect">
              <a:avLst/>
            </a:prstGeom>
            <a:noFill/>
          </p:spPr>
          <p:txBody>
            <a:bodyPr wrap="none" rtlCol="0">
              <a:spAutoFit/>
            </a:bodyPr>
            <a:lstStyle/>
            <a:p>
              <a:r>
                <a:rPr lang="en-US" sz="1600" b="1" dirty="0" smtClean="0">
                  <a:solidFill>
                    <a:srgbClr val="0000FF"/>
                  </a:solidFill>
                </a:rPr>
                <a:t>SOM-A</a:t>
              </a:r>
            </a:p>
          </p:txBody>
        </p:sp>
        <p:sp>
          <p:nvSpPr>
            <p:cNvPr id="86" name="TextBox 85"/>
            <p:cNvSpPr txBox="1"/>
            <p:nvPr/>
          </p:nvSpPr>
          <p:spPr>
            <a:xfrm>
              <a:off x="6835140" y="1623060"/>
              <a:ext cx="874150" cy="338554"/>
            </a:xfrm>
            <a:prstGeom prst="rect">
              <a:avLst/>
            </a:prstGeom>
            <a:noFill/>
          </p:spPr>
          <p:txBody>
            <a:bodyPr wrap="none" rtlCol="0">
              <a:spAutoFit/>
            </a:bodyPr>
            <a:lstStyle/>
            <a:p>
              <a:r>
                <a:rPr lang="en-US" sz="1600" b="1" dirty="0" smtClean="0">
                  <a:solidFill>
                    <a:srgbClr val="00B0F0"/>
                  </a:solidFill>
                </a:rPr>
                <a:t>DV-HOP</a:t>
              </a:r>
            </a:p>
          </p:txBody>
        </p:sp>
        <p:sp>
          <p:nvSpPr>
            <p:cNvPr id="87" name="TextBox 86"/>
            <p:cNvSpPr txBox="1"/>
            <p:nvPr/>
          </p:nvSpPr>
          <p:spPr>
            <a:xfrm>
              <a:off x="7581900" y="2118360"/>
              <a:ext cx="591829" cy="338554"/>
            </a:xfrm>
            <a:prstGeom prst="rect">
              <a:avLst/>
            </a:prstGeom>
            <a:noFill/>
          </p:spPr>
          <p:txBody>
            <a:bodyPr wrap="none" rtlCol="0">
              <a:spAutoFit/>
            </a:bodyPr>
            <a:lstStyle/>
            <a:p>
              <a:r>
                <a:rPr lang="en-US" sz="1600" b="1" dirty="0" smtClean="0">
                  <a:solidFill>
                    <a:srgbClr val="FF0000"/>
                  </a:solidFill>
                </a:rPr>
                <a:t>MDS</a:t>
              </a:r>
            </a:p>
          </p:txBody>
        </p:sp>
        <p:sp>
          <p:nvSpPr>
            <p:cNvPr id="88" name="TextBox 87"/>
            <p:cNvSpPr txBox="1"/>
            <p:nvPr/>
          </p:nvSpPr>
          <p:spPr>
            <a:xfrm rot="19734124">
              <a:off x="7772400" y="2743200"/>
              <a:ext cx="524503" cy="338554"/>
            </a:xfrm>
            <a:prstGeom prst="rect">
              <a:avLst/>
            </a:prstGeom>
            <a:noFill/>
          </p:spPr>
          <p:txBody>
            <a:bodyPr wrap="none" rtlCol="0">
              <a:spAutoFit/>
            </a:bodyPr>
            <a:lstStyle/>
            <a:p>
              <a:r>
                <a:rPr lang="en-US" sz="1600" b="1" dirty="0" smtClean="0"/>
                <a:t>CRB</a:t>
              </a:r>
            </a:p>
          </p:txBody>
        </p:sp>
        <p:sp>
          <p:nvSpPr>
            <p:cNvPr id="89" name="TextBox 88"/>
            <p:cNvSpPr txBox="1"/>
            <p:nvPr/>
          </p:nvSpPr>
          <p:spPr>
            <a:xfrm>
              <a:off x="6781800" y="3352800"/>
              <a:ext cx="779381" cy="338554"/>
            </a:xfrm>
            <a:prstGeom prst="rect">
              <a:avLst/>
            </a:prstGeom>
            <a:noFill/>
          </p:spPr>
          <p:txBody>
            <a:bodyPr wrap="none" rtlCol="0">
              <a:spAutoFit/>
            </a:bodyPr>
            <a:lstStyle/>
            <a:p>
              <a:r>
                <a:rPr lang="en-US" sz="1600" b="1" dirty="0" smtClean="0">
                  <a:solidFill>
                    <a:srgbClr val="006600"/>
                  </a:solidFill>
                </a:rPr>
                <a:t>SOM-R</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grpId="0" nodeType="clickEffect">
                                  <p:stCondLst>
                                    <p:cond delay="0"/>
                                  </p:stCondLst>
                                  <p:childTnLst>
                                    <p:animMotion origin="layout" path="M 0 -1.85185E-6 L 0.35139 -1.85185E-6 " pathEditMode="relative" rAng="0" ptsTypes="AA">
                                      <p:cBhvr>
                                        <p:cTn id="6" dur="3000" fill="hold"/>
                                        <p:tgtEl>
                                          <p:spTgt spid="6"/>
                                        </p:tgtEl>
                                        <p:attrNameLst>
                                          <p:attrName>ppt_x</p:attrName>
                                          <p:attrName>ppt_y</p:attrName>
                                        </p:attrNameLst>
                                      </p:cBhvr>
                                      <p:rCtr x="176" y="0"/>
                                    </p:animMotion>
                                  </p:childTnLst>
                                </p:cTn>
                              </p:par>
                            </p:childTnLst>
                          </p:cTn>
                        </p:par>
                        <p:par>
                          <p:cTn id="7" fill="hold">
                            <p:stCondLst>
                              <p:cond delay="3000"/>
                            </p:stCondLst>
                            <p:childTnLst>
                              <p:par>
                                <p:cTn id="8" presetID="1" presetClass="entr" presetSubtype="0" fill="hold" grpId="0" nodeType="afterEffect">
                                  <p:stCondLst>
                                    <p:cond delay="0"/>
                                  </p:stCondLst>
                                  <p:childTnLst>
                                    <p:set>
                                      <p:cBhvr>
                                        <p:cTn id="9" dur="1" fill="hold">
                                          <p:stCondLst>
                                            <p:cond delay="0"/>
                                          </p:stCondLst>
                                        </p:cTn>
                                        <p:tgtEl>
                                          <p:spTgt spid="8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0"/>
                                        </p:tgtEl>
                                        <p:attrNameLst>
                                          <p:attrName>style.visibility</p:attrName>
                                        </p:attrNameLst>
                                      </p:cBhvr>
                                      <p:to>
                                        <p:strVal val="visible"/>
                                      </p:to>
                                    </p:set>
                                    <p:animEffect transition="in" filter="fade">
                                      <p:cBhvr>
                                        <p:cTn id="14" dur="2000"/>
                                        <p:tgtEl>
                                          <p:spTgt spid="9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9" grpId="0" build="p"/>
      <p:bldP spid="8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 Cases</a:t>
            </a:r>
            <a:endParaRPr lang="en-US" dirty="0"/>
          </a:p>
        </p:txBody>
      </p:sp>
      <p:pic>
        <p:nvPicPr>
          <p:cNvPr id="6" name="Picture 2"/>
          <p:cNvPicPr>
            <a:picLocks noChangeAspect="1" noChangeArrowheads="1"/>
          </p:cNvPicPr>
          <p:nvPr/>
        </p:nvPicPr>
        <p:blipFill>
          <a:blip r:embed="rId5" cstate="print"/>
          <a:srcRect/>
          <a:stretch>
            <a:fillRect/>
          </a:stretch>
        </p:blipFill>
        <p:spPr bwMode="auto">
          <a:xfrm>
            <a:off x="265094" y="966788"/>
            <a:ext cx="2857500" cy="2268546"/>
          </a:xfrm>
          <a:prstGeom prst="rect">
            <a:avLst/>
          </a:prstGeom>
          <a:noFill/>
          <a:ln w="9525">
            <a:noFill/>
            <a:miter lim="800000"/>
            <a:headEnd/>
            <a:tailEnd/>
          </a:ln>
        </p:spPr>
      </p:pic>
      <p:pic>
        <p:nvPicPr>
          <p:cNvPr id="7" name="Picture 17" descr="http://www.merseycare.nhs.uk/Library/Services/Corporate_Services/Estates/Hostel%203%20empty%20office.JPG"/>
          <p:cNvPicPr>
            <a:picLocks noChangeAspect="1" noChangeArrowheads="1"/>
          </p:cNvPicPr>
          <p:nvPr/>
        </p:nvPicPr>
        <p:blipFill>
          <a:blip r:embed="rId6" cstate="print"/>
          <a:srcRect/>
          <a:stretch>
            <a:fillRect/>
          </a:stretch>
        </p:blipFill>
        <p:spPr bwMode="auto">
          <a:xfrm>
            <a:off x="3181342" y="968382"/>
            <a:ext cx="2857518" cy="2268546"/>
          </a:xfrm>
          <a:prstGeom prst="rect">
            <a:avLst/>
          </a:prstGeom>
          <a:noFill/>
        </p:spPr>
      </p:pic>
      <p:cxnSp>
        <p:nvCxnSpPr>
          <p:cNvPr id="8" name="Straight Arrow Connector 7"/>
          <p:cNvCxnSpPr/>
          <p:nvPr/>
        </p:nvCxnSpPr>
        <p:spPr>
          <a:xfrm flipV="1">
            <a:off x="250825" y="3295666"/>
            <a:ext cx="8642350" cy="0"/>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50825" y="908050"/>
            <a:ext cx="8666193" cy="1588"/>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7" cstate="print"/>
          <a:srcRect/>
          <a:stretch>
            <a:fillRect/>
          </a:stretch>
        </p:blipFill>
        <p:spPr bwMode="auto">
          <a:xfrm>
            <a:off x="6286512" y="971550"/>
            <a:ext cx="2317750" cy="2293938"/>
          </a:xfrm>
          <a:prstGeom prst="rect">
            <a:avLst/>
          </a:prstGeom>
          <a:noFill/>
          <a:ln w="9525">
            <a:noFill/>
            <a:miter lim="800000"/>
            <a:headEnd/>
            <a:tailEnd/>
          </a:ln>
        </p:spPr>
      </p:pic>
      <p:pic>
        <p:nvPicPr>
          <p:cNvPr id="30723" name="Picture 3"/>
          <p:cNvPicPr>
            <a:picLocks noChangeAspect="1" noChangeArrowheads="1"/>
          </p:cNvPicPr>
          <p:nvPr/>
        </p:nvPicPr>
        <p:blipFill>
          <a:blip r:embed="rId8" cstate="print"/>
          <a:srcRect/>
          <a:stretch>
            <a:fillRect/>
          </a:stretch>
        </p:blipFill>
        <p:spPr bwMode="auto">
          <a:xfrm>
            <a:off x="714348" y="3524258"/>
            <a:ext cx="2860841" cy="2647942"/>
          </a:xfrm>
          <a:prstGeom prst="rect">
            <a:avLst/>
          </a:prstGeom>
          <a:noFill/>
          <a:ln w="9525">
            <a:noFill/>
            <a:miter lim="800000"/>
            <a:headEnd/>
            <a:tailEnd/>
          </a:ln>
          <a:effectLst/>
        </p:spPr>
      </p:pic>
      <p:sp>
        <p:nvSpPr>
          <p:cNvPr id="13" name="TextBox 12"/>
          <p:cNvSpPr txBox="1"/>
          <p:nvPr/>
        </p:nvSpPr>
        <p:spPr>
          <a:xfrm>
            <a:off x="415925" y="2428868"/>
            <a:ext cx="214346" cy="92333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SOM_Indoor_Meas.wmv">
            <a:hlinkClick r:id="" action="ppaction://media"/>
          </p:cNvPr>
          <p:cNvPicPr>
            <a:picLocks noRot="1" noChangeAspect="1"/>
          </p:cNvPicPr>
          <p:nvPr>
            <a:videoFile r:link="rId2"/>
          </p:nvPr>
        </p:nvPicPr>
        <p:blipFill>
          <a:blip r:embed="rId9" cstate="print"/>
          <a:stretch>
            <a:fillRect/>
          </a:stretch>
        </p:blipFill>
        <p:spPr>
          <a:xfrm>
            <a:off x="533400" y="3505200"/>
            <a:ext cx="3657600" cy="2743200"/>
          </a:xfrm>
          <a:prstGeom prst="rect">
            <a:avLst/>
          </a:prstGeom>
        </p:spPr>
      </p:pic>
      <p:pic>
        <p:nvPicPr>
          <p:cNvPr id="60419" name="Picture 3"/>
          <p:cNvPicPr>
            <a:picLocks noChangeAspect="1" noChangeArrowheads="1"/>
          </p:cNvPicPr>
          <p:nvPr/>
        </p:nvPicPr>
        <p:blipFill>
          <a:blip r:embed="rId10" cstate="print"/>
          <a:srcRect/>
          <a:stretch>
            <a:fillRect/>
          </a:stretch>
        </p:blipFill>
        <p:spPr bwMode="auto">
          <a:xfrm>
            <a:off x="4368798" y="5747658"/>
            <a:ext cx="4631351" cy="305480"/>
          </a:xfrm>
          <a:prstGeom prst="rect">
            <a:avLst/>
          </a:prstGeom>
          <a:noFill/>
          <a:ln w="9525">
            <a:noFill/>
            <a:miter lim="800000"/>
            <a:headEnd/>
            <a:tailEnd/>
          </a:ln>
        </p:spPr>
      </p:pic>
      <p:pic>
        <p:nvPicPr>
          <p:cNvPr id="60420" name="Picture 4"/>
          <p:cNvPicPr>
            <a:picLocks noChangeAspect="1" noChangeArrowheads="1"/>
          </p:cNvPicPr>
          <p:nvPr/>
        </p:nvPicPr>
        <p:blipFill>
          <a:blip r:embed="rId11" cstate="print"/>
          <a:srcRect/>
          <a:stretch>
            <a:fillRect/>
          </a:stretch>
        </p:blipFill>
        <p:spPr bwMode="auto">
          <a:xfrm>
            <a:off x="4343400" y="6110514"/>
            <a:ext cx="4733068" cy="299561"/>
          </a:xfrm>
          <a:prstGeom prst="rect">
            <a:avLst/>
          </a:prstGeom>
          <a:noFill/>
          <a:ln w="9525">
            <a:noFill/>
            <a:miter lim="800000"/>
            <a:headEnd/>
            <a:tailEnd/>
          </a:ln>
        </p:spPr>
      </p:pic>
      <p:grpSp>
        <p:nvGrpSpPr>
          <p:cNvPr id="17" name="Group 16"/>
          <p:cNvGrpSpPr/>
          <p:nvPr/>
        </p:nvGrpSpPr>
        <p:grpSpPr>
          <a:xfrm>
            <a:off x="4495800" y="3644892"/>
            <a:ext cx="4307568" cy="1841508"/>
            <a:chOff x="4495800" y="3644892"/>
            <a:chExt cx="4307568" cy="1841508"/>
          </a:xfrm>
        </p:grpSpPr>
        <p:pic>
          <p:nvPicPr>
            <p:cNvPr id="60421" name="Picture 5"/>
            <p:cNvPicPr>
              <a:picLocks noChangeAspect="1" noChangeArrowheads="1"/>
            </p:cNvPicPr>
            <p:nvPr/>
          </p:nvPicPr>
          <p:blipFill>
            <a:blip r:embed="rId12" cstate="print"/>
            <a:srcRect/>
            <a:stretch>
              <a:fillRect/>
            </a:stretch>
          </p:blipFill>
          <p:spPr bwMode="auto">
            <a:xfrm>
              <a:off x="4495800" y="3644892"/>
              <a:ext cx="4307568" cy="1841508"/>
            </a:xfrm>
            <a:prstGeom prst="rect">
              <a:avLst/>
            </a:prstGeom>
            <a:noFill/>
            <a:ln w="9525">
              <a:noFill/>
              <a:miter lim="800000"/>
              <a:headEnd/>
              <a:tailEnd/>
            </a:ln>
          </p:spPr>
        </p:pic>
        <p:sp>
          <p:nvSpPr>
            <p:cNvPr id="16" name="Rectangle 15"/>
            <p:cNvSpPr/>
            <p:nvPr/>
          </p:nvSpPr>
          <p:spPr>
            <a:xfrm>
              <a:off x="7239000" y="5105400"/>
              <a:ext cx="14478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4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1"/>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1"/>
                                        </p:tgtEl>
                                      </p:cBhvr>
                                    </p:cmd>
                                  </p:childTnLst>
                                </p:cTn>
                              </p:par>
                            </p:childTnLst>
                          </p:cTn>
                        </p:par>
                      </p:childTnLst>
                    </p:cTn>
                  </p:par>
                </p:childTnLst>
              </p:cTn>
              <p:nextCondLst>
                <p:cond evt="onClick" delay="0">
                  <p:tgtEl>
                    <p:spTgt spid="11"/>
                  </p:tgtEl>
                </p:cond>
              </p:nextCondLst>
            </p:seq>
            <p:video>
              <p:cMediaNode>
                <p:cTn id="22"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 Cases</a:t>
            </a:r>
            <a:endParaRPr lang="en-US" dirty="0"/>
          </a:p>
        </p:txBody>
      </p:sp>
      <p:pic>
        <p:nvPicPr>
          <p:cNvPr id="6" name="Picture 2"/>
          <p:cNvPicPr>
            <a:picLocks noChangeAspect="1" noChangeArrowheads="1"/>
          </p:cNvPicPr>
          <p:nvPr/>
        </p:nvPicPr>
        <p:blipFill>
          <a:blip r:embed="rId3" cstate="print"/>
          <a:srcRect/>
          <a:stretch>
            <a:fillRect/>
          </a:stretch>
        </p:blipFill>
        <p:spPr bwMode="auto">
          <a:xfrm>
            <a:off x="265094" y="966788"/>
            <a:ext cx="2857500" cy="2268546"/>
          </a:xfrm>
          <a:prstGeom prst="rect">
            <a:avLst/>
          </a:prstGeom>
          <a:noFill/>
          <a:ln w="9525">
            <a:noFill/>
            <a:miter lim="800000"/>
            <a:headEnd/>
            <a:tailEnd/>
          </a:ln>
        </p:spPr>
      </p:pic>
      <p:pic>
        <p:nvPicPr>
          <p:cNvPr id="7" name="Picture 17" descr="http://www.merseycare.nhs.uk/Library/Services/Corporate_Services/Estates/Hostel%203%20empty%20office.JPG"/>
          <p:cNvPicPr>
            <a:picLocks noChangeAspect="1" noChangeArrowheads="1"/>
          </p:cNvPicPr>
          <p:nvPr/>
        </p:nvPicPr>
        <p:blipFill>
          <a:blip r:embed="rId4" cstate="print"/>
          <a:srcRect/>
          <a:stretch>
            <a:fillRect/>
          </a:stretch>
        </p:blipFill>
        <p:spPr bwMode="auto">
          <a:xfrm>
            <a:off x="3181342" y="968382"/>
            <a:ext cx="2857518" cy="2268546"/>
          </a:xfrm>
          <a:prstGeom prst="rect">
            <a:avLst/>
          </a:prstGeom>
          <a:noFill/>
        </p:spPr>
      </p:pic>
      <p:cxnSp>
        <p:nvCxnSpPr>
          <p:cNvPr id="8" name="Straight Arrow Connector 7"/>
          <p:cNvCxnSpPr/>
          <p:nvPr/>
        </p:nvCxnSpPr>
        <p:spPr>
          <a:xfrm flipV="1">
            <a:off x="250825" y="3295666"/>
            <a:ext cx="8642350" cy="0"/>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50825" y="908050"/>
            <a:ext cx="8666193" cy="1588"/>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5" cstate="print"/>
          <a:srcRect/>
          <a:stretch>
            <a:fillRect/>
          </a:stretch>
        </p:blipFill>
        <p:spPr bwMode="auto">
          <a:xfrm>
            <a:off x="6286512" y="971550"/>
            <a:ext cx="2317750" cy="2293938"/>
          </a:xfrm>
          <a:prstGeom prst="rect">
            <a:avLst/>
          </a:prstGeom>
          <a:noFill/>
          <a:ln w="9525">
            <a:noFill/>
            <a:miter lim="800000"/>
            <a:headEnd/>
            <a:tailEnd/>
          </a:ln>
        </p:spPr>
      </p:pic>
      <p:pic>
        <p:nvPicPr>
          <p:cNvPr id="31746"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66259" y="3429000"/>
            <a:ext cx="8211482" cy="3033711"/>
          </a:xfrm>
          <a:prstGeom prst="rect">
            <a:avLst/>
          </a:prstGeom>
          <a:noFill/>
          <a:ln w="9525">
            <a:noFill/>
            <a:miter lim="800000"/>
            <a:headEnd/>
            <a:tailEnd/>
          </a:ln>
          <a:effectLst/>
        </p:spPr>
      </p:pic>
      <p:sp>
        <p:nvSpPr>
          <p:cNvPr id="12" name="TextBox 11"/>
          <p:cNvSpPr txBox="1"/>
          <p:nvPr/>
        </p:nvSpPr>
        <p:spPr>
          <a:xfrm>
            <a:off x="3286084" y="2428868"/>
            <a:ext cx="214346" cy="92333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 Cases</a:t>
            </a:r>
            <a:endParaRPr lang="en-US" dirty="0"/>
          </a:p>
        </p:txBody>
      </p:sp>
      <p:pic>
        <p:nvPicPr>
          <p:cNvPr id="6" name="Picture 2"/>
          <p:cNvPicPr>
            <a:picLocks noChangeAspect="1" noChangeArrowheads="1"/>
          </p:cNvPicPr>
          <p:nvPr/>
        </p:nvPicPr>
        <p:blipFill>
          <a:blip r:embed="rId3" cstate="print"/>
          <a:srcRect/>
          <a:stretch>
            <a:fillRect/>
          </a:stretch>
        </p:blipFill>
        <p:spPr bwMode="auto">
          <a:xfrm>
            <a:off x="265094" y="966788"/>
            <a:ext cx="2857500" cy="2268546"/>
          </a:xfrm>
          <a:prstGeom prst="rect">
            <a:avLst/>
          </a:prstGeom>
          <a:noFill/>
          <a:ln w="9525">
            <a:noFill/>
            <a:miter lim="800000"/>
            <a:headEnd/>
            <a:tailEnd/>
          </a:ln>
        </p:spPr>
      </p:pic>
      <p:pic>
        <p:nvPicPr>
          <p:cNvPr id="7" name="Picture 17" descr="http://www.merseycare.nhs.uk/Library/Services/Corporate_Services/Estates/Hostel%203%20empty%20office.JPG"/>
          <p:cNvPicPr>
            <a:picLocks noChangeAspect="1" noChangeArrowheads="1"/>
          </p:cNvPicPr>
          <p:nvPr/>
        </p:nvPicPr>
        <p:blipFill>
          <a:blip r:embed="rId4" cstate="print"/>
          <a:srcRect/>
          <a:stretch>
            <a:fillRect/>
          </a:stretch>
        </p:blipFill>
        <p:spPr bwMode="auto">
          <a:xfrm>
            <a:off x="3181342" y="968382"/>
            <a:ext cx="2857518" cy="2268546"/>
          </a:xfrm>
          <a:prstGeom prst="rect">
            <a:avLst/>
          </a:prstGeom>
          <a:noFill/>
        </p:spPr>
      </p:pic>
      <p:cxnSp>
        <p:nvCxnSpPr>
          <p:cNvPr id="8" name="Straight Arrow Connector 7"/>
          <p:cNvCxnSpPr/>
          <p:nvPr/>
        </p:nvCxnSpPr>
        <p:spPr>
          <a:xfrm flipV="1">
            <a:off x="250825" y="3295666"/>
            <a:ext cx="8642350" cy="0"/>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50825" y="908050"/>
            <a:ext cx="8666193" cy="1588"/>
          </a:xfrm>
          <a:prstGeom prst="straightConnector1">
            <a:avLst/>
          </a:prstGeom>
          <a:ln w="57150">
            <a:tailEnd type="none"/>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5" cstate="print"/>
          <a:srcRect/>
          <a:stretch>
            <a:fillRect/>
          </a:stretch>
        </p:blipFill>
        <p:spPr bwMode="auto">
          <a:xfrm>
            <a:off x="6286512" y="971550"/>
            <a:ext cx="2317750" cy="2293938"/>
          </a:xfrm>
          <a:prstGeom prst="rect">
            <a:avLst/>
          </a:prstGeom>
          <a:noFill/>
          <a:ln w="9525">
            <a:noFill/>
            <a:miter lim="800000"/>
            <a:headEnd/>
            <a:tailEnd/>
          </a:ln>
        </p:spPr>
      </p:pic>
      <p:pic>
        <p:nvPicPr>
          <p:cNvPr id="32770"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55599" y="3390900"/>
            <a:ext cx="8232802" cy="3165075"/>
          </a:xfrm>
          <a:prstGeom prst="rect">
            <a:avLst/>
          </a:prstGeom>
          <a:noFill/>
          <a:ln w="9525">
            <a:noFill/>
            <a:miter lim="800000"/>
            <a:headEnd/>
            <a:tailEnd/>
          </a:ln>
          <a:effectLst/>
        </p:spPr>
      </p:pic>
      <p:sp>
        <p:nvSpPr>
          <p:cNvPr id="13" name="TextBox 12"/>
          <p:cNvSpPr txBox="1"/>
          <p:nvPr/>
        </p:nvSpPr>
        <p:spPr>
          <a:xfrm>
            <a:off x="6143636" y="2428868"/>
            <a:ext cx="214346" cy="92333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160338" y="1786956"/>
            <a:ext cx="6469062" cy="4495800"/>
          </a:xfrm>
        </p:spPr>
        <p:txBody>
          <a:bodyPr>
            <a:normAutofit/>
          </a:bodyPr>
          <a:lstStyle/>
          <a:p>
            <a:pPr marL="514350" indent="-514350">
              <a:buFont typeface="+mj-lt"/>
              <a:buAutoNum type="arabicPeriod"/>
            </a:pPr>
            <a:r>
              <a:rPr lang="en-US" sz="2800" dirty="0" smtClean="0">
                <a:solidFill>
                  <a:schemeClr val="bg1">
                    <a:lumMod val="65000"/>
                  </a:schemeClr>
                </a:solidFill>
              </a:rPr>
              <a:t>Range-Free Localization</a:t>
            </a:r>
          </a:p>
          <a:p>
            <a:pPr marL="914400" lvl="1" indent="-514350">
              <a:buFont typeface="Arial" pitchFamily="34" charset="0"/>
              <a:buChar char="•"/>
            </a:pPr>
            <a:r>
              <a:rPr lang="en-US" sz="2400" dirty="0" smtClean="0">
                <a:solidFill>
                  <a:schemeClr val="bg1">
                    <a:lumMod val="65000"/>
                  </a:schemeClr>
                </a:solidFill>
              </a:rPr>
              <a:t>Self Organizing Maps</a:t>
            </a:r>
          </a:p>
          <a:p>
            <a:pPr marL="514350" indent="-514350">
              <a:spcBef>
                <a:spcPts val="1200"/>
              </a:spcBef>
              <a:buFont typeface="+mj-lt"/>
              <a:buAutoNum type="arabicPeriod"/>
            </a:pPr>
            <a:r>
              <a:rPr lang="en-US" sz="2800" dirty="0" smtClean="0">
                <a:solidFill>
                  <a:schemeClr val="bg1">
                    <a:lumMod val="65000"/>
                  </a:schemeClr>
                </a:solidFill>
              </a:rPr>
              <a:t>Theoretical Analysis </a:t>
            </a:r>
          </a:p>
          <a:p>
            <a:pPr marL="914400" lvl="1" indent="-514350">
              <a:buFont typeface="Arial" pitchFamily="34" charset="0"/>
              <a:buChar char="•"/>
            </a:pPr>
            <a:r>
              <a:rPr lang="en-US" sz="2400" dirty="0" smtClean="0">
                <a:solidFill>
                  <a:schemeClr val="bg1">
                    <a:lumMod val="65000"/>
                  </a:schemeClr>
                </a:solidFill>
              </a:rPr>
              <a:t>Optimal Connectivity in Range-Free Loc</a:t>
            </a:r>
          </a:p>
          <a:p>
            <a:pPr marL="914400" lvl="1" indent="-514350">
              <a:buFont typeface="Arial" pitchFamily="34" charset="0"/>
              <a:buChar char="•"/>
            </a:pPr>
            <a:r>
              <a:rPr lang="en-US" sz="2400" dirty="0" smtClean="0">
                <a:solidFill>
                  <a:schemeClr val="bg1">
                    <a:lumMod val="65000"/>
                  </a:schemeClr>
                </a:solidFill>
              </a:rPr>
              <a:t>Comparison Range-Free, Range-Based Loc</a:t>
            </a:r>
          </a:p>
          <a:p>
            <a:pPr marL="514350" indent="-514350">
              <a:spcBef>
                <a:spcPts val="1200"/>
              </a:spcBef>
              <a:buFont typeface="+mj-lt"/>
              <a:buAutoNum type="arabicPeriod"/>
            </a:pPr>
            <a:r>
              <a:rPr lang="en-US" sz="2800" b="1" dirty="0" smtClean="0"/>
              <a:t>Experimental Results &amp; Systems</a:t>
            </a:r>
          </a:p>
          <a:p>
            <a:pPr marL="914400" lvl="1" indent="-514350">
              <a:buFont typeface="Arial" pitchFamily="34" charset="0"/>
              <a:buChar char="•"/>
            </a:pPr>
            <a:r>
              <a:rPr lang="en-US" sz="2400" dirty="0" smtClean="0"/>
              <a:t>Hybrid Localization (SOM-R)</a:t>
            </a:r>
          </a:p>
          <a:p>
            <a:pPr marL="914400" lvl="1" indent="-514350">
              <a:buFont typeface="Arial" pitchFamily="34" charset="0"/>
              <a:buChar char="•"/>
            </a:pPr>
            <a:r>
              <a:rPr lang="en-US" sz="2400" dirty="0" smtClean="0"/>
              <a:t>Angle of Arrival Estimation using Directional Antennas</a:t>
            </a:r>
            <a:endParaRPr lang="en-US" sz="2400" dirty="0"/>
          </a:p>
        </p:txBody>
      </p:sp>
      <p:pic>
        <p:nvPicPr>
          <p:cNvPr id="4" name="Picture 3"/>
          <p:cNvPicPr>
            <a:picLocks noChangeAspect="1" noChangeArrowheads="1"/>
          </p:cNvPicPr>
          <p:nvPr/>
        </p:nvPicPr>
        <p:blipFill>
          <a:blip r:embed="rId4" cstate="print">
            <a:duotone>
              <a:schemeClr val="bg2">
                <a:shade val="45000"/>
                <a:satMod val="135000"/>
              </a:schemeClr>
              <a:prstClr val="white"/>
            </a:duotone>
          </a:blip>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6" cstate="print"/>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160338" y="990600"/>
            <a:ext cx="8755062"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4" nodeType="clickEffect">
                                  <p:stCondLst>
                                    <p:cond delay="0"/>
                                  </p:stCondLst>
                                  <p:childTnLst>
                                    <p:set>
                                      <p:cBhvr override="childStyle">
                                        <p:cTn id="6" dur="indefinite"/>
                                        <p:tgtEl>
                                          <p:spTgt spid="3">
                                            <p:txEl>
                                              <p:pRg st="7" end="7"/>
                                            </p:txEl>
                                          </p:spTgt>
                                        </p:tgtEl>
                                        <p:attrNameLst>
                                          <p:attrName>style.fontStyle</p:attrName>
                                        </p:attrNameLst>
                                      </p:cBhvr>
                                      <p:to>
                                        <p:strVal val="normal"/>
                                      </p:to>
                                    </p:set>
                                    <p:set>
                                      <p:cBhvr override="childStyle">
                                        <p:cTn id="7" dur="indefinite"/>
                                        <p:tgtEl>
                                          <p:spTgt spid="3">
                                            <p:txEl>
                                              <p:pRg st="7" end="7"/>
                                            </p:txEl>
                                          </p:spTgt>
                                        </p:tgtEl>
                                        <p:attrNameLst>
                                          <p:attrName>style.fontWeight</p:attrName>
                                        </p:attrNameLst>
                                      </p:cBhvr>
                                      <p:to>
                                        <p:strVal val="normal"/>
                                      </p:to>
                                    </p:set>
                                    <p:set>
                                      <p:cBhvr override="childStyle">
                                        <p:cTn id="8" dur="indefinite"/>
                                        <p:tgtEl>
                                          <p:spTgt spid="3">
                                            <p:txEl>
                                              <p:pRg st="7" end="7"/>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AOA Based Localization</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28600" y="990600"/>
            <a:ext cx="8543925" cy="4333875"/>
          </a:xfrm>
          <a:prstGeom prst="rect">
            <a:avLst/>
          </a:prstGeom>
          <a:noFill/>
          <a:ln w="9525">
            <a:noFill/>
            <a:miter lim="800000"/>
            <a:headEnd/>
            <a:tailEnd/>
          </a:ln>
        </p:spPr>
      </p:pic>
      <p:sp>
        <p:nvSpPr>
          <p:cNvPr id="6" name="Content Placeholder 5"/>
          <p:cNvSpPr>
            <a:spLocks noGrp="1"/>
          </p:cNvSpPr>
          <p:nvPr>
            <p:ph idx="1"/>
          </p:nvPr>
        </p:nvSpPr>
        <p:spPr>
          <a:xfrm>
            <a:off x="4572000" y="3856037"/>
            <a:ext cx="4572000" cy="3001963"/>
          </a:xfrm>
        </p:spPr>
        <p:txBody>
          <a:bodyPr>
            <a:normAutofit/>
          </a:bodyPr>
          <a:lstStyle/>
          <a:p>
            <a:pPr>
              <a:buNone/>
            </a:pPr>
            <a:r>
              <a:rPr lang="en-US" sz="2800" b="1" dirty="0" smtClean="0"/>
              <a:t>Advantages:</a:t>
            </a:r>
          </a:p>
          <a:p>
            <a:r>
              <a:rPr lang="en-US" sz="2800" dirty="0" smtClean="0"/>
              <a:t>Requires only two anchors</a:t>
            </a:r>
          </a:p>
          <a:p>
            <a:r>
              <a:rPr lang="en-US" sz="2800" dirty="0" smtClean="0"/>
              <a:t>No need to know the propagation model for the RF signal</a:t>
            </a:r>
          </a:p>
          <a:p>
            <a:endParaRPr lang="en-US" sz="2800" dirty="0"/>
          </a:p>
        </p:txBody>
      </p:sp>
      <p:sp>
        <p:nvSpPr>
          <p:cNvPr id="5" name="TextBox 4"/>
          <p:cNvSpPr txBox="1"/>
          <p:nvPr/>
        </p:nvSpPr>
        <p:spPr>
          <a:xfrm rot="5400000">
            <a:off x="7700921" y="2967079"/>
            <a:ext cx="2279535" cy="307777"/>
          </a:xfrm>
          <a:prstGeom prst="rect">
            <a:avLst/>
          </a:prstGeom>
          <a:noFill/>
        </p:spPr>
        <p:txBody>
          <a:bodyPr wrap="none" rtlCol="0">
            <a:spAutoFit/>
          </a:bodyPr>
          <a:lstStyle/>
          <a:p>
            <a:r>
              <a:rPr lang="en-US" sz="1400" dirty="0" smtClean="0"/>
              <a:t>Image Courtesy of S. </a:t>
            </a:r>
            <a:r>
              <a:rPr lang="en-US" sz="1400" dirty="0" err="1" smtClean="0"/>
              <a:t>Maddio</a:t>
            </a:r>
            <a:endParaRPr lang="en-US" sz="14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eaLnBrk="1" fontAlgn="auto" hangingPunct="1">
              <a:spcAft>
                <a:spcPts val="0"/>
              </a:spcAft>
              <a:defRPr/>
            </a:pPr>
            <a:r>
              <a:rPr lang="en-US" dirty="0" smtClean="0"/>
              <a:t>Angle Of Arrival Estimation</a:t>
            </a:r>
            <a:endParaRPr lang="en-US" dirty="0"/>
          </a:p>
        </p:txBody>
      </p:sp>
      <p:pic>
        <p:nvPicPr>
          <p:cNvPr id="25603" name="Picture 3"/>
          <p:cNvPicPr>
            <a:picLocks noChangeAspect="1" noChangeArrowheads="1"/>
          </p:cNvPicPr>
          <p:nvPr/>
        </p:nvPicPr>
        <p:blipFill>
          <a:blip r:embed="rId4" cstate="print"/>
          <a:srcRect/>
          <a:stretch>
            <a:fillRect/>
          </a:stretch>
        </p:blipFill>
        <p:spPr bwMode="auto">
          <a:xfrm>
            <a:off x="685800" y="1196975"/>
            <a:ext cx="3106738" cy="3055938"/>
          </a:xfrm>
          <a:prstGeom prst="rect">
            <a:avLst/>
          </a:prstGeom>
          <a:noFill/>
          <a:ln w="12700">
            <a:noFill/>
            <a:miter lim="800000"/>
            <a:headEnd/>
            <a:tailEnd/>
          </a:ln>
        </p:spPr>
      </p:pic>
      <p:grpSp>
        <p:nvGrpSpPr>
          <p:cNvPr id="2" name="Group 31"/>
          <p:cNvGrpSpPr>
            <a:grpSpLocks/>
          </p:cNvGrpSpPr>
          <p:nvPr/>
        </p:nvGrpSpPr>
        <p:grpSpPr bwMode="auto">
          <a:xfrm>
            <a:off x="4572000" y="1066800"/>
            <a:ext cx="4267200" cy="5105400"/>
            <a:chOff x="4995863" y="1492250"/>
            <a:chExt cx="3817937" cy="4651375"/>
          </a:xfrm>
        </p:grpSpPr>
        <p:pic>
          <p:nvPicPr>
            <p:cNvPr id="25624" name="Picture 6"/>
            <p:cNvPicPr>
              <a:picLocks noChangeAspect="1" noChangeArrowheads="1"/>
            </p:cNvPicPr>
            <p:nvPr/>
          </p:nvPicPr>
          <p:blipFill>
            <a:blip r:embed="rId5" cstate="print"/>
            <a:srcRect/>
            <a:stretch>
              <a:fillRect/>
            </a:stretch>
          </p:blipFill>
          <p:spPr bwMode="auto">
            <a:xfrm>
              <a:off x="4995863" y="1492250"/>
              <a:ext cx="1838325" cy="1838325"/>
            </a:xfrm>
            <a:prstGeom prst="rect">
              <a:avLst/>
            </a:prstGeom>
            <a:noFill/>
            <a:ln w="12700">
              <a:noFill/>
              <a:miter lim="800000"/>
              <a:headEnd/>
              <a:tailEnd/>
            </a:ln>
          </p:spPr>
        </p:pic>
        <p:pic>
          <p:nvPicPr>
            <p:cNvPr id="25625" name="Picture 7"/>
            <p:cNvPicPr>
              <a:picLocks noChangeAspect="1" noChangeArrowheads="1"/>
            </p:cNvPicPr>
            <p:nvPr/>
          </p:nvPicPr>
          <p:blipFill>
            <a:blip r:embed="rId6" cstate="print"/>
            <a:srcRect/>
            <a:stretch>
              <a:fillRect/>
            </a:stretch>
          </p:blipFill>
          <p:spPr bwMode="auto">
            <a:xfrm>
              <a:off x="6975475" y="1492250"/>
              <a:ext cx="1838325" cy="1838325"/>
            </a:xfrm>
            <a:prstGeom prst="rect">
              <a:avLst/>
            </a:prstGeom>
            <a:noFill/>
            <a:ln w="12700">
              <a:noFill/>
              <a:miter lim="800000"/>
              <a:headEnd/>
              <a:tailEnd/>
            </a:ln>
          </p:spPr>
        </p:pic>
        <p:pic>
          <p:nvPicPr>
            <p:cNvPr id="25626" name="Picture 8"/>
            <p:cNvPicPr>
              <a:picLocks noChangeAspect="1" noChangeArrowheads="1"/>
            </p:cNvPicPr>
            <p:nvPr/>
          </p:nvPicPr>
          <p:blipFill>
            <a:blip r:embed="rId7" cstate="print"/>
            <a:srcRect/>
            <a:stretch>
              <a:fillRect/>
            </a:stretch>
          </p:blipFill>
          <p:spPr bwMode="auto">
            <a:xfrm>
              <a:off x="4995863" y="3937000"/>
              <a:ext cx="1838325" cy="1838325"/>
            </a:xfrm>
            <a:prstGeom prst="rect">
              <a:avLst/>
            </a:prstGeom>
            <a:noFill/>
            <a:ln w="12700">
              <a:noFill/>
              <a:miter lim="800000"/>
              <a:headEnd/>
              <a:tailEnd/>
            </a:ln>
          </p:spPr>
        </p:pic>
        <p:pic>
          <p:nvPicPr>
            <p:cNvPr id="25627" name="Picture 9"/>
            <p:cNvPicPr>
              <a:picLocks noChangeAspect="1" noChangeArrowheads="1"/>
            </p:cNvPicPr>
            <p:nvPr/>
          </p:nvPicPr>
          <p:blipFill>
            <a:blip r:embed="rId8" cstate="print"/>
            <a:srcRect/>
            <a:stretch>
              <a:fillRect/>
            </a:stretch>
          </p:blipFill>
          <p:spPr bwMode="auto">
            <a:xfrm>
              <a:off x="6975475" y="3937000"/>
              <a:ext cx="1838325" cy="1838325"/>
            </a:xfrm>
            <a:prstGeom prst="rect">
              <a:avLst/>
            </a:prstGeom>
            <a:noFill/>
            <a:ln w="12700">
              <a:noFill/>
              <a:miter lim="800000"/>
              <a:headEnd/>
              <a:tailEnd/>
            </a:ln>
          </p:spPr>
        </p:pic>
        <p:sp>
          <p:nvSpPr>
            <p:cNvPr id="25628" name="Text Box 10"/>
            <p:cNvSpPr txBox="1">
              <a:spLocks noChangeArrowheads="1"/>
            </p:cNvSpPr>
            <p:nvPr/>
          </p:nvSpPr>
          <p:spPr bwMode="auto">
            <a:xfrm>
              <a:off x="5434013" y="3368675"/>
              <a:ext cx="958850" cy="366713"/>
            </a:xfrm>
            <a:prstGeom prst="rect">
              <a:avLst/>
            </a:prstGeom>
            <a:noFill/>
            <a:ln w="12700">
              <a:noFill/>
              <a:miter lim="800000"/>
              <a:headEnd/>
              <a:tailEnd/>
            </a:ln>
          </p:spPr>
          <p:txBody>
            <a:bodyPr wrap="none">
              <a:spAutoFit/>
            </a:bodyPr>
            <a:lstStyle/>
            <a:p>
              <a:r>
                <a:rPr lang="en-US">
                  <a:latin typeface="Calibri" pitchFamily="34" charset="0"/>
                </a:rPr>
                <a:t>Patch 1</a:t>
              </a:r>
            </a:p>
          </p:txBody>
        </p:sp>
        <p:sp>
          <p:nvSpPr>
            <p:cNvPr id="25629" name="Text Box 11"/>
            <p:cNvSpPr txBox="1">
              <a:spLocks noChangeArrowheads="1"/>
            </p:cNvSpPr>
            <p:nvPr/>
          </p:nvSpPr>
          <p:spPr bwMode="auto">
            <a:xfrm>
              <a:off x="7329488" y="3368675"/>
              <a:ext cx="958850" cy="366713"/>
            </a:xfrm>
            <a:prstGeom prst="rect">
              <a:avLst/>
            </a:prstGeom>
            <a:noFill/>
            <a:ln w="12700">
              <a:noFill/>
              <a:miter lim="800000"/>
              <a:headEnd/>
              <a:tailEnd/>
            </a:ln>
          </p:spPr>
          <p:txBody>
            <a:bodyPr wrap="none">
              <a:spAutoFit/>
            </a:bodyPr>
            <a:lstStyle/>
            <a:p>
              <a:r>
                <a:rPr lang="en-US">
                  <a:latin typeface="Calibri" pitchFamily="34" charset="0"/>
                </a:rPr>
                <a:t>Patch 2</a:t>
              </a:r>
            </a:p>
          </p:txBody>
        </p:sp>
        <p:sp>
          <p:nvSpPr>
            <p:cNvPr id="25630" name="Text Box 12"/>
            <p:cNvSpPr txBox="1">
              <a:spLocks noChangeArrowheads="1"/>
            </p:cNvSpPr>
            <p:nvPr/>
          </p:nvSpPr>
          <p:spPr bwMode="auto">
            <a:xfrm>
              <a:off x="5438775" y="5776913"/>
              <a:ext cx="958850" cy="366712"/>
            </a:xfrm>
            <a:prstGeom prst="rect">
              <a:avLst/>
            </a:prstGeom>
            <a:noFill/>
            <a:ln w="12700">
              <a:noFill/>
              <a:miter lim="800000"/>
              <a:headEnd/>
              <a:tailEnd/>
            </a:ln>
          </p:spPr>
          <p:txBody>
            <a:bodyPr wrap="none">
              <a:spAutoFit/>
            </a:bodyPr>
            <a:lstStyle/>
            <a:p>
              <a:r>
                <a:rPr lang="en-US">
                  <a:latin typeface="Calibri" pitchFamily="34" charset="0"/>
                </a:rPr>
                <a:t>Patch 3</a:t>
              </a:r>
            </a:p>
          </p:txBody>
        </p:sp>
        <p:sp>
          <p:nvSpPr>
            <p:cNvPr id="25631" name="Text Box 13"/>
            <p:cNvSpPr txBox="1">
              <a:spLocks noChangeArrowheads="1"/>
            </p:cNvSpPr>
            <p:nvPr/>
          </p:nvSpPr>
          <p:spPr bwMode="auto">
            <a:xfrm>
              <a:off x="7437438" y="5776913"/>
              <a:ext cx="958850" cy="366712"/>
            </a:xfrm>
            <a:prstGeom prst="rect">
              <a:avLst/>
            </a:prstGeom>
            <a:noFill/>
            <a:ln w="12700">
              <a:noFill/>
              <a:miter lim="800000"/>
              <a:headEnd/>
              <a:tailEnd/>
            </a:ln>
          </p:spPr>
          <p:txBody>
            <a:bodyPr wrap="none">
              <a:spAutoFit/>
            </a:bodyPr>
            <a:lstStyle/>
            <a:p>
              <a:r>
                <a:rPr lang="en-US">
                  <a:latin typeface="Calibri" pitchFamily="34" charset="0"/>
                </a:rPr>
                <a:t>Patch 4</a:t>
              </a:r>
            </a:p>
          </p:txBody>
        </p:sp>
      </p:grpSp>
      <p:cxnSp>
        <p:nvCxnSpPr>
          <p:cNvPr id="16" name="Straight Arrow Connector 15"/>
          <p:cNvCxnSpPr/>
          <p:nvPr/>
        </p:nvCxnSpPr>
        <p:spPr>
          <a:xfrm rot="16200000" flipV="1">
            <a:off x="1866900" y="4381500"/>
            <a:ext cx="2133600" cy="533400"/>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3" name="Group 41"/>
          <p:cNvGrpSpPr>
            <a:grpSpLocks/>
          </p:cNvGrpSpPr>
          <p:nvPr/>
        </p:nvGrpSpPr>
        <p:grpSpPr bwMode="auto">
          <a:xfrm>
            <a:off x="990600" y="1143000"/>
            <a:ext cx="2501900" cy="2917825"/>
            <a:chOff x="990600" y="1143000"/>
            <a:chExt cx="2501752" cy="2917686"/>
          </a:xfrm>
        </p:grpSpPr>
        <p:sp>
          <p:nvSpPr>
            <p:cNvPr id="25620" name="TextBox 18"/>
            <p:cNvSpPr txBox="1">
              <a:spLocks noChangeArrowheads="1"/>
            </p:cNvSpPr>
            <p:nvPr/>
          </p:nvSpPr>
          <p:spPr bwMode="auto">
            <a:xfrm>
              <a:off x="990600" y="1143000"/>
              <a:ext cx="444352" cy="707886"/>
            </a:xfrm>
            <a:prstGeom prst="rect">
              <a:avLst/>
            </a:prstGeom>
            <a:noFill/>
            <a:ln w="9525">
              <a:noFill/>
              <a:miter lim="800000"/>
              <a:headEnd/>
              <a:tailEnd/>
            </a:ln>
          </p:spPr>
          <p:txBody>
            <a:bodyPr wrap="none">
              <a:spAutoFit/>
            </a:bodyPr>
            <a:lstStyle/>
            <a:p>
              <a:r>
                <a:rPr lang="en-US" sz="4000">
                  <a:latin typeface="Calibri" pitchFamily="34" charset="0"/>
                </a:rPr>
                <a:t>3</a:t>
              </a:r>
            </a:p>
          </p:txBody>
        </p:sp>
        <p:sp>
          <p:nvSpPr>
            <p:cNvPr id="25621" name="TextBox 19"/>
            <p:cNvSpPr txBox="1">
              <a:spLocks noChangeArrowheads="1"/>
            </p:cNvSpPr>
            <p:nvPr/>
          </p:nvSpPr>
          <p:spPr bwMode="auto">
            <a:xfrm>
              <a:off x="3048000" y="3352800"/>
              <a:ext cx="444352" cy="707886"/>
            </a:xfrm>
            <a:prstGeom prst="rect">
              <a:avLst/>
            </a:prstGeom>
            <a:noFill/>
            <a:ln w="9525">
              <a:noFill/>
              <a:miter lim="800000"/>
              <a:headEnd/>
              <a:tailEnd/>
            </a:ln>
          </p:spPr>
          <p:txBody>
            <a:bodyPr wrap="none">
              <a:spAutoFit/>
            </a:bodyPr>
            <a:lstStyle/>
            <a:p>
              <a:r>
                <a:rPr lang="en-US" sz="4000">
                  <a:latin typeface="Calibri" pitchFamily="34" charset="0"/>
                </a:rPr>
                <a:t>1</a:t>
              </a:r>
            </a:p>
          </p:txBody>
        </p:sp>
        <p:sp>
          <p:nvSpPr>
            <p:cNvPr id="25622" name="TextBox 20"/>
            <p:cNvSpPr txBox="1">
              <a:spLocks noChangeArrowheads="1"/>
            </p:cNvSpPr>
            <p:nvPr/>
          </p:nvSpPr>
          <p:spPr bwMode="auto">
            <a:xfrm>
              <a:off x="1003448" y="3352800"/>
              <a:ext cx="444352" cy="707886"/>
            </a:xfrm>
            <a:prstGeom prst="rect">
              <a:avLst/>
            </a:prstGeom>
            <a:noFill/>
            <a:ln w="9525">
              <a:noFill/>
              <a:miter lim="800000"/>
              <a:headEnd/>
              <a:tailEnd/>
            </a:ln>
          </p:spPr>
          <p:txBody>
            <a:bodyPr wrap="none">
              <a:spAutoFit/>
            </a:bodyPr>
            <a:lstStyle/>
            <a:p>
              <a:r>
                <a:rPr lang="en-US" sz="4000">
                  <a:latin typeface="Calibri" pitchFamily="34" charset="0"/>
                </a:rPr>
                <a:t>4</a:t>
              </a:r>
            </a:p>
          </p:txBody>
        </p:sp>
        <p:sp>
          <p:nvSpPr>
            <p:cNvPr id="25623" name="TextBox 22"/>
            <p:cNvSpPr txBox="1">
              <a:spLocks noChangeArrowheads="1"/>
            </p:cNvSpPr>
            <p:nvPr/>
          </p:nvSpPr>
          <p:spPr bwMode="auto">
            <a:xfrm>
              <a:off x="2971800" y="1219200"/>
              <a:ext cx="444352" cy="707886"/>
            </a:xfrm>
            <a:prstGeom prst="rect">
              <a:avLst/>
            </a:prstGeom>
            <a:noFill/>
            <a:ln w="9525">
              <a:noFill/>
              <a:miter lim="800000"/>
              <a:headEnd/>
              <a:tailEnd/>
            </a:ln>
          </p:spPr>
          <p:txBody>
            <a:bodyPr wrap="none">
              <a:spAutoFit/>
            </a:bodyPr>
            <a:lstStyle/>
            <a:p>
              <a:r>
                <a:rPr lang="en-US" sz="4000">
                  <a:latin typeface="Calibri" pitchFamily="34" charset="0"/>
                </a:rPr>
                <a:t>2</a:t>
              </a:r>
            </a:p>
          </p:txBody>
        </p:sp>
      </p:grpSp>
      <p:sp>
        <p:nvSpPr>
          <p:cNvPr id="32" name="TextBox 31"/>
          <p:cNvSpPr txBox="1">
            <a:spLocks noChangeArrowheads="1"/>
          </p:cNvSpPr>
          <p:nvPr/>
        </p:nvSpPr>
        <p:spPr bwMode="auto">
          <a:xfrm>
            <a:off x="2179638" y="6091238"/>
            <a:ext cx="2095500" cy="461962"/>
          </a:xfrm>
          <a:prstGeom prst="rect">
            <a:avLst/>
          </a:prstGeom>
          <a:noFill/>
          <a:ln w="9525">
            <a:noFill/>
            <a:miter lim="800000"/>
            <a:headEnd/>
            <a:tailEnd/>
          </a:ln>
        </p:spPr>
        <p:txBody>
          <a:bodyPr wrap="none">
            <a:spAutoFit/>
          </a:bodyPr>
          <a:lstStyle/>
          <a:p>
            <a:r>
              <a:rPr lang="en-US" sz="2400">
                <a:latin typeface="Calibri" pitchFamily="34" charset="0"/>
              </a:rPr>
              <a:t>Wireless Target</a:t>
            </a:r>
          </a:p>
        </p:txBody>
      </p:sp>
      <p:sp>
        <p:nvSpPr>
          <p:cNvPr id="14" name="Oval 13"/>
          <p:cNvSpPr/>
          <p:nvPr/>
        </p:nvSpPr>
        <p:spPr>
          <a:xfrm>
            <a:off x="2999096" y="5625152"/>
            <a:ext cx="457200" cy="45720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42"/>
          <p:cNvGrpSpPr>
            <a:grpSpLocks/>
          </p:cNvGrpSpPr>
          <p:nvPr/>
        </p:nvGrpSpPr>
        <p:grpSpPr bwMode="auto">
          <a:xfrm>
            <a:off x="5638800" y="2057400"/>
            <a:ext cx="3506788" cy="3490913"/>
            <a:chOff x="5638800" y="2057400"/>
            <a:chExt cx="3506973" cy="3491552"/>
          </a:xfrm>
        </p:grpSpPr>
        <p:cxnSp>
          <p:nvCxnSpPr>
            <p:cNvPr id="33" name="Straight Arrow Connector 32"/>
            <p:cNvCxnSpPr/>
            <p:nvPr/>
          </p:nvCxnSpPr>
          <p:spPr>
            <a:xfrm rot="10800000">
              <a:off x="5638800" y="2057400"/>
              <a:ext cx="1295468" cy="762139"/>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10800000">
              <a:off x="5638800" y="4786813"/>
              <a:ext cx="1295468" cy="762139"/>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a:off x="7836016" y="2093920"/>
              <a:ext cx="1295468" cy="762139"/>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7850305" y="4786813"/>
              <a:ext cx="1295468" cy="762139"/>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grpSp>
      <p:sp>
        <p:nvSpPr>
          <p:cNvPr id="38" name="Oval 37"/>
          <p:cNvSpPr/>
          <p:nvPr/>
        </p:nvSpPr>
        <p:spPr>
          <a:xfrm>
            <a:off x="5791200" y="4876800"/>
            <a:ext cx="152400" cy="1524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Oval 38"/>
          <p:cNvSpPr/>
          <p:nvPr/>
        </p:nvSpPr>
        <p:spPr>
          <a:xfrm>
            <a:off x="6275388" y="2400300"/>
            <a:ext cx="152400" cy="1524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Oval 39"/>
          <p:cNvSpPr/>
          <p:nvPr/>
        </p:nvSpPr>
        <p:spPr>
          <a:xfrm>
            <a:off x="8213725" y="2279650"/>
            <a:ext cx="152400" cy="1524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Oval 40"/>
          <p:cNvSpPr/>
          <p:nvPr/>
        </p:nvSpPr>
        <p:spPr>
          <a:xfrm>
            <a:off x="8305800" y="5029200"/>
            <a:ext cx="152400" cy="15240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8" grpId="0" animBg="1"/>
      <p:bldP spid="39" grpId="0" animBg="1"/>
      <p:bldP spid="40" grpId="0" animBg="1"/>
      <p:bldP spid="4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146" name="Rectangle 2"/>
          <p:cNvSpPr>
            <a:spLocks noGrp="1" noChangeArrowheads="1"/>
          </p:cNvSpPr>
          <p:nvPr>
            <p:ph type="title"/>
          </p:nvPr>
        </p:nvSpPr>
        <p:spPr/>
        <p:txBody>
          <a:bodyPr>
            <a:normAutofit fontScale="90000"/>
          </a:bodyPr>
          <a:lstStyle/>
          <a:p>
            <a:r>
              <a:rPr lang="en-US"/>
              <a:t>Real-Time Target Tracking</a:t>
            </a:r>
          </a:p>
        </p:txBody>
      </p:sp>
      <p:pic>
        <p:nvPicPr>
          <p:cNvPr id="1158147" name="Picture 3"/>
          <p:cNvPicPr>
            <a:picLocks noChangeAspect="1" noChangeArrowheads="1"/>
          </p:cNvPicPr>
          <p:nvPr/>
        </p:nvPicPr>
        <p:blipFill>
          <a:blip r:embed="rId4" cstate="print"/>
          <a:srcRect/>
          <a:stretch>
            <a:fillRect/>
          </a:stretch>
        </p:blipFill>
        <p:spPr bwMode="auto">
          <a:xfrm>
            <a:off x="3022600" y="990600"/>
            <a:ext cx="5740400" cy="4859337"/>
          </a:xfrm>
          <a:prstGeom prst="rect">
            <a:avLst/>
          </a:prstGeom>
          <a:noFill/>
          <a:ln w="12700">
            <a:noFill/>
            <a:miter lim="800000"/>
            <a:headEnd/>
            <a:tailEnd/>
          </a:ln>
          <a:effectLst/>
        </p:spPr>
      </p:pic>
      <p:pic>
        <p:nvPicPr>
          <p:cNvPr id="1158149" name="Picture 5"/>
          <p:cNvPicPr>
            <a:picLocks noGrp="1" noChangeAspect="1" noChangeArrowheads="1"/>
          </p:cNvPicPr>
          <p:nvPr>
            <p:ph idx="1"/>
          </p:nvPr>
        </p:nvPicPr>
        <p:blipFill>
          <a:blip r:embed="rId5" cstate="print"/>
          <a:srcRect/>
          <a:stretch>
            <a:fillRect/>
          </a:stretch>
        </p:blipFill>
        <p:spPr>
          <a:xfrm>
            <a:off x="322262" y="990600"/>
            <a:ext cx="2312988" cy="4835525"/>
          </a:xfrm>
          <a:noFill/>
          <a:ln/>
        </p:spPr>
      </p:pic>
      <p:grpSp>
        <p:nvGrpSpPr>
          <p:cNvPr id="7" name="Group 6"/>
          <p:cNvGrpSpPr/>
          <p:nvPr/>
        </p:nvGrpSpPr>
        <p:grpSpPr>
          <a:xfrm>
            <a:off x="265" y="5058228"/>
            <a:ext cx="9096298" cy="1753676"/>
            <a:chOff x="265" y="5058228"/>
            <a:chExt cx="9096298" cy="1753676"/>
          </a:xfrm>
        </p:grpSpPr>
        <p:pic>
          <p:nvPicPr>
            <p:cNvPr id="35842" name="Picture 2"/>
            <p:cNvPicPr>
              <a:picLocks noChangeAspect="1" noChangeArrowheads="1"/>
            </p:cNvPicPr>
            <p:nvPr/>
          </p:nvPicPr>
          <p:blipFill>
            <a:blip r:embed="rId6" cstate="print"/>
            <a:srcRect/>
            <a:stretch>
              <a:fillRect/>
            </a:stretch>
          </p:blipFill>
          <p:spPr bwMode="auto">
            <a:xfrm>
              <a:off x="265" y="5058228"/>
              <a:ext cx="9096298" cy="1753676"/>
            </a:xfrm>
            <a:prstGeom prst="rect">
              <a:avLst/>
            </a:prstGeom>
            <a:noFill/>
            <a:ln w="9525">
              <a:noFill/>
              <a:miter lim="800000"/>
              <a:headEnd/>
              <a:tailEnd/>
            </a:ln>
          </p:spPr>
        </p:pic>
        <p:sp>
          <p:nvSpPr>
            <p:cNvPr id="6" name="Rounded Rectangle 5"/>
            <p:cNvSpPr/>
            <p:nvPr/>
          </p:nvSpPr>
          <p:spPr>
            <a:xfrm>
              <a:off x="3352800" y="5486400"/>
              <a:ext cx="1905000" cy="762000"/>
            </a:xfrm>
            <a:prstGeom prst="round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4267200" y="914400"/>
            <a:ext cx="4419600" cy="5410200"/>
            <a:chOff x="4267200" y="914400"/>
            <a:chExt cx="4419600" cy="5410200"/>
          </a:xfrm>
        </p:grpSpPr>
        <p:grpSp>
          <p:nvGrpSpPr>
            <p:cNvPr id="11" name="Group 10"/>
            <p:cNvGrpSpPr/>
            <p:nvPr/>
          </p:nvGrpSpPr>
          <p:grpSpPr>
            <a:xfrm>
              <a:off x="4267200" y="914400"/>
              <a:ext cx="4419600" cy="5410200"/>
              <a:chOff x="9601200" y="1143000"/>
              <a:chExt cx="4419600" cy="5410200"/>
            </a:xfrm>
          </p:grpSpPr>
          <p:sp>
            <p:nvSpPr>
              <p:cNvPr id="10" name="Rounded Rectangle 9"/>
              <p:cNvSpPr/>
              <p:nvPr/>
            </p:nvSpPr>
            <p:spPr>
              <a:xfrm>
                <a:off x="9601200" y="1143000"/>
                <a:ext cx="4419600" cy="5410200"/>
              </a:xfrm>
              <a:prstGeom prst="roundRect">
                <a:avLst>
                  <a:gd name="adj" fmla="val 7800"/>
                </a:avLst>
              </a:prstGeom>
              <a:solidFill>
                <a:schemeClr val="bg1"/>
              </a:solidFill>
              <a:ln>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p:cNvPicPr>
                <a:picLocks noChangeAspect="1" noChangeArrowheads="1"/>
              </p:cNvPicPr>
              <p:nvPr/>
            </p:nvPicPr>
            <p:blipFill>
              <a:blip r:embed="rId7" cstate="print"/>
              <a:srcRect/>
              <a:stretch>
                <a:fillRect/>
              </a:stretch>
            </p:blipFill>
            <p:spPr bwMode="auto">
              <a:xfrm>
                <a:off x="9858375" y="1295400"/>
                <a:ext cx="4010025" cy="3009620"/>
              </a:xfrm>
              <a:prstGeom prst="rect">
                <a:avLst/>
              </a:prstGeom>
              <a:noFill/>
              <a:ln w="9525">
                <a:noFill/>
                <a:miter lim="800000"/>
                <a:headEnd/>
                <a:tailEnd/>
              </a:ln>
              <a:effectLst/>
            </p:spPr>
          </p:pic>
          <p:pic>
            <p:nvPicPr>
              <p:cNvPr id="9" name="Picture 1"/>
              <p:cNvPicPr>
                <a:picLocks noChangeAspect="1" noChangeArrowheads="1"/>
              </p:cNvPicPr>
              <p:nvPr/>
            </p:nvPicPr>
            <p:blipFill>
              <a:blip r:embed="rId8" cstate="print"/>
              <a:srcRect/>
              <a:stretch>
                <a:fillRect/>
              </a:stretch>
            </p:blipFill>
            <p:spPr bwMode="auto">
              <a:xfrm>
                <a:off x="9833430" y="4495800"/>
                <a:ext cx="3962400" cy="1684020"/>
              </a:xfrm>
              <a:prstGeom prst="rect">
                <a:avLst/>
              </a:prstGeom>
              <a:noFill/>
              <a:ln w="9525">
                <a:noFill/>
                <a:miter lim="800000"/>
                <a:headEnd/>
                <a:tailEnd/>
              </a:ln>
              <a:effectLst/>
            </p:spPr>
          </p:pic>
        </p:grpSp>
        <p:sp>
          <p:nvSpPr>
            <p:cNvPr id="13" name="Rounded Rectangle 12"/>
            <p:cNvSpPr/>
            <p:nvPr/>
          </p:nvSpPr>
          <p:spPr>
            <a:xfrm>
              <a:off x="6934200" y="1371600"/>
              <a:ext cx="1097280" cy="51816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888480" y="1333500"/>
              <a:ext cx="1165704" cy="600164"/>
            </a:xfrm>
            <a:prstGeom prst="rect">
              <a:avLst/>
            </a:prstGeom>
            <a:noFill/>
          </p:spPr>
          <p:txBody>
            <a:bodyPr wrap="none" rtlCol="0">
              <a:spAutoFit/>
            </a:bodyPr>
            <a:lstStyle/>
            <a:p>
              <a:r>
                <a:rPr lang="en-US" sz="1100" dirty="0" smtClean="0">
                  <a:latin typeface="Arial" pitchFamily="34" charset="0"/>
                  <a:cs typeface="Arial" pitchFamily="34" charset="0"/>
                </a:rPr>
                <a:t>Two Ray Model</a:t>
              </a:r>
            </a:p>
            <a:p>
              <a:r>
                <a:rPr lang="en-US" sz="1100" dirty="0" smtClean="0">
                  <a:latin typeface="Arial" pitchFamily="34" charset="0"/>
                  <a:cs typeface="Arial" pitchFamily="34" charset="0"/>
                </a:rPr>
                <a:t>Free Space</a:t>
              </a:r>
            </a:p>
            <a:p>
              <a:r>
                <a:rPr lang="en-US" sz="1100" dirty="0" smtClean="0">
                  <a:latin typeface="Arial" pitchFamily="34" charset="0"/>
                  <a:cs typeface="Arial" pitchFamily="34" charset="0"/>
                </a:rPr>
                <a:t>Measurements</a:t>
              </a:r>
            </a:p>
          </p:txBody>
        </p:sp>
      </p:grpSp>
    </p:spTree>
    <p:custDataLst>
      <p:tags r:id="rId1"/>
    </p:custData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print"/>
          <a:srcRect/>
          <a:stretch>
            <a:fillRect/>
          </a:stretch>
        </p:blipFill>
        <p:spPr bwMode="auto">
          <a:xfrm>
            <a:off x="56251" y="782031"/>
            <a:ext cx="8943975" cy="5618769"/>
          </a:xfrm>
          <a:prstGeom prst="rect">
            <a:avLst/>
          </a:prstGeom>
          <a:noFill/>
          <a:ln w="9525">
            <a:noFill/>
            <a:miter lim="800000"/>
            <a:headEnd/>
            <a:tailEnd/>
          </a:ln>
          <a:effectLst/>
        </p:spPr>
      </p:pic>
      <p:sp>
        <p:nvSpPr>
          <p:cNvPr id="10" name="TextBox 9"/>
          <p:cNvSpPr txBox="1"/>
          <p:nvPr/>
        </p:nvSpPr>
        <p:spPr>
          <a:xfrm rot="5400000">
            <a:off x="7700923" y="3217264"/>
            <a:ext cx="2279535" cy="307777"/>
          </a:xfrm>
          <a:prstGeom prst="rect">
            <a:avLst/>
          </a:prstGeom>
          <a:noFill/>
        </p:spPr>
        <p:txBody>
          <a:bodyPr wrap="none" rtlCol="0">
            <a:spAutoFit/>
          </a:bodyPr>
          <a:lstStyle/>
          <a:p>
            <a:r>
              <a:rPr lang="en-US" sz="1400" dirty="0" smtClean="0"/>
              <a:t>Image Courtesy of S. </a:t>
            </a:r>
            <a:r>
              <a:rPr lang="en-US" sz="1400" dirty="0" err="1" smtClean="0"/>
              <a:t>Maddio</a:t>
            </a:r>
            <a:endParaRPr lang="en-US" sz="1400" dirty="0" smtClean="0"/>
          </a:p>
        </p:txBody>
      </p:sp>
      <p:sp>
        <p:nvSpPr>
          <p:cNvPr id="2" name="Title 1"/>
          <p:cNvSpPr>
            <a:spLocks noGrp="1"/>
          </p:cNvSpPr>
          <p:nvPr>
            <p:ph type="title"/>
          </p:nvPr>
        </p:nvSpPr>
        <p:spPr/>
        <p:txBody>
          <a:bodyPr>
            <a:normAutofit fontScale="90000"/>
          </a:bodyPr>
          <a:lstStyle/>
          <a:p>
            <a:r>
              <a:rPr lang="en-US" dirty="0" smtClean="0"/>
              <a:t>Single-Anchor Indoor Localization</a:t>
            </a:r>
            <a:endParaRPr lang="en-US" dirty="0"/>
          </a:p>
        </p:txBody>
      </p:sp>
      <p:pic>
        <p:nvPicPr>
          <p:cNvPr id="5" name="Picture 2"/>
          <p:cNvPicPr>
            <a:picLocks noChangeAspect="1" noChangeArrowheads="1"/>
          </p:cNvPicPr>
          <p:nvPr/>
        </p:nvPicPr>
        <p:blipFill>
          <a:blip r:embed="rId5" cstate="print"/>
          <a:srcRect l="15727" r="3677"/>
          <a:stretch>
            <a:fillRect/>
          </a:stretch>
        </p:blipFill>
        <p:spPr bwMode="auto">
          <a:xfrm>
            <a:off x="224090" y="3268279"/>
            <a:ext cx="3657600" cy="3198661"/>
          </a:xfrm>
          <a:prstGeom prst="rect">
            <a:avLst/>
          </a:prstGeom>
          <a:ln>
            <a:noFill/>
          </a:ln>
          <a:effectLst>
            <a:outerShdw blurRad="292100" dist="139700" dir="2700000" algn="tl" rotWithShape="0">
              <a:srgbClr val="333333">
                <a:alpha val="65000"/>
              </a:srgbClr>
            </a:outerShdw>
          </a:effectLst>
        </p:spPr>
      </p:pic>
      <p:pic>
        <p:nvPicPr>
          <p:cNvPr id="6" name="Picture 3" descr="PHOTO_ROOM"/>
          <p:cNvPicPr>
            <a:picLocks noChangeAspect="1" noChangeArrowheads="1"/>
          </p:cNvPicPr>
          <p:nvPr/>
        </p:nvPicPr>
        <p:blipFill>
          <a:blip r:embed="rId6" cstate="print"/>
          <a:srcRect/>
          <a:stretch>
            <a:fillRect/>
          </a:stretch>
        </p:blipFill>
        <p:spPr bwMode="auto">
          <a:xfrm>
            <a:off x="216725" y="3266540"/>
            <a:ext cx="4233617" cy="3173413"/>
          </a:xfrm>
          <a:prstGeom prst="rect">
            <a:avLst/>
          </a:prstGeom>
          <a:ln>
            <a:noFill/>
          </a:ln>
          <a:effectLst>
            <a:outerShdw blurRad="292100" dist="139700" dir="2700000" algn="tl" rotWithShape="0">
              <a:srgbClr val="333333">
                <a:alpha val="65000"/>
              </a:srgbClr>
            </a:outerShdw>
          </a:effectLst>
        </p:spPr>
      </p:pic>
      <p:pic>
        <p:nvPicPr>
          <p:cNvPr id="36866" name="Picture 2"/>
          <p:cNvPicPr>
            <a:picLocks noChangeAspect="1" noChangeArrowheads="1"/>
          </p:cNvPicPr>
          <p:nvPr/>
        </p:nvPicPr>
        <p:blipFill>
          <a:blip r:embed="rId7" cstate="print"/>
          <a:srcRect t="1422" b="1280"/>
          <a:stretch>
            <a:fillRect/>
          </a:stretch>
        </p:blipFill>
        <p:spPr bwMode="auto">
          <a:xfrm>
            <a:off x="4590150" y="3266540"/>
            <a:ext cx="4358641" cy="3185160"/>
          </a:xfrm>
          <a:prstGeom prst="rect">
            <a:avLst/>
          </a:prstGeom>
          <a:ln>
            <a:noFill/>
          </a:ln>
          <a:effectLst>
            <a:outerShdw blurRad="292100" dist="139700" dir="2700000" algn="tl" rotWithShape="0">
              <a:srgbClr val="333333">
                <a:alpha val="65000"/>
              </a:srgbClr>
            </a:outerShdw>
          </a:effectLst>
        </p:spPr>
      </p:pic>
      <p:sp>
        <p:nvSpPr>
          <p:cNvPr id="8" name="Rounded Rectangle 7"/>
          <p:cNvSpPr/>
          <p:nvPr/>
        </p:nvSpPr>
        <p:spPr>
          <a:xfrm>
            <a:off x="5428350" y="3295115"/>
            <a:ext cx="2514600" cy="304800"/>
          </a:xfrm>
          <a:prstGeom prst="round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01304" y="6215390"/>
            <a:ext cx="4341253" cy="261610"/>
          </a:xfrm>
          <a:prstGeom prst="rect">
            <a:avLst/>
          </a:prstGeom>
          <a:noFill/>
        </p:spPr>
        <p:txBody>
          <a:bodyPr wrap="none" rtlCol="0">
            <a:spAutoFit/>
          </a:bodyPr>
          <a:lstStyle/>
          <a:p>
            <a:r>
              <a:rPr lang="en-US" sz="11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22 Lug 2008 – Room #206. University of Florence, S. Marta, Italy</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grpId="0" nodeType="after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228600" y="990600"/>
            <a:ext cx="4248149" cy="2985433"/>
          </a:xfrm>
          <a:prstGeom prst="rect">
            <a:avLst/>
          </a:prstGeom>
          <a:noFill/>
          <a:ln w="9525">
            <a:noFill/>
            <a:miter lim="800000"/>
            <a:headEnd/>
            <a:tailEnd/>
          </a:ln>
        </p:spPr>
        <p:txBody>
          <a:bodyPr wrap="square">
            <a:spAutoFit/>
          </a:bodyPr>
          <a:lstStyle/>
          <a:p>
            <a:pPr>
              <a:spcAft>
                <a:spcPts val="600"/>
              </a:spcAft>
            </a:pPr>
            <a:r>
              <a:rPr lang="en-US" sz="2800" b="1" dirty="0">
                <a:latin typeface="Calibri" pitchFamily="34" charset="0"/>
              </a:rPr>
              <a:t>Inputs:</a:t>
            </a:r>
          </a:p>
          <a:p>
            <a:pPr marL="177800" indent="-177800">
              <a:buFont typeface="Arial" pitchFamily="34" charset="0"/>
              <a:buChar char="•"/>
            </a:pPr>
            <a:r>
              <a:rPr lang="en-US" sz="2800" dirty="0" smtClean="0">
                <a:latin typeface="Calibri" pitchFamily="34" charset="0"/>
              </a:rPr>
              <a:t>A </a:t>
            </a:r>
            <a:r>
              <a:rPr lang="en-US" sz="2800" dirty="0">
                <a:latin typeface="Calibri" pitchFamily="34" charset="0"/>
              </a:rPr>
              <a:t>set of anchor </a:t>
            </a:r>
            <a:r>
              <a:rPr lang="en-US" sz="2800" dirty="0" smtClean="0">
                <a:latin typeface="Calibri" pitchFamily="34" charset="0"/>
              </a:rPr>
              <a:t>nodes    (optional) </a:t>
            </a:r>
            <a:endParaRPr lang="en-US" sz="2800" dirty="0">
              <a:latin typeface="Calibri" pitchFamily="34" charset="0"/>
            </a:endParaRPr>
          </a:p>
          <a:p>
            <a:pPr>
              <a:buFont typeface="Arial" pitchFamily="34" charset="0"/>
              <a:buChar char="•"/>
            </a:pPr>
            <a:r>
              <a:rPr lang="en-US" sz="2800" dirty="0">
                <a:latin typeface="Calibri" pitchFamily="34" charset="0"/>
              </a:rPr>
              <a:t> In-network measurements</a:t>
            </a:r>
          </a:p>
          <a:p>
            <a:pPr>
              <a:spcBef>
                <a:spcPts val="1200"/>
              </a:spcBef>
              <a:spcAft>
                <a:spcPts val="600"/>
              </a:spcAft>
            </a:pPr>
            <a:r>
              <a:rPr lang="en-US" sz="2800" b="1" dirty="0">
                <a:latin typeface="Calibri" pitchFamily="34" charset="0"/>
              </a:rPr>
              <a:t>Output:</a:t>
            </a:r>
          </a:p>
          <a:p>
            <a:pPr>
              <a:buFont typeface="Arial" pitchFamily="34" charset="0"/>
              <a:buChar char="•"/>
            </a:pPr>
            <a:r>
              <a:rPr lang="en-US" sz="2800" dirty="0">
                <a:latin typeface="Calibri" pitchFamily="34" charset="0"/>
              </a:rPr>
              <a:t> Node Coordinates</a:t>
            </a:r>
          </a:p>
        </p:txBody>
      </p:sp>
      <p:grpSp>
        <p:nvGrpSpPr>
          <p:cNvPr id="3" name="Group 11"/>
          <p:cNvGrpSpPr>
            <a:grpSpLocks/>
          </p:cNvGrpSpPr>
          <p:nvPr/>
        </p:nvGrpSpPr>
        <p:grpSpPr bwMode="auto">
          <a:xfrm>
            <a:off x="5429250" y="2428875"/>
            <a:ext cx="5857875" cy="1590675"/>
            <a:chOff x="3857620" y="5000636"/>
            <a:chExt cx="5857092" cy="1590702"/>
          </a:xfrm>
        </p:grpSpPr>
        <p:sp>
          <p:nvSpPr>
            <p:cNvPr id="4" name="Oval 3"/>
            <p:cNvSpPr/>
            <p:nvPr/>
          </p:nvSpPr>
          <p:spPr>
            <a:xfrm>
              <a:off x="3857620" y="5000636"/>
              <a:ext cx="3390447" cy="1590702"/>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7357590" y="6072217"/>
              <a:ext cx="2357122" cy="1428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 name="Group 12"/>
          <p:cNvGrpSpPr>
            <a:grpSpLocks/>
          </p:cNvGrpSpPr>
          <p:nvPr/>
        </p:nvGrpSpPr>
        <p:grpSpPr bwMode="auto">
          <a:xfrm>
            <a:off x="6848928" y="3000375"/>
            <a:ext cx="3143250" cy="428625"/>
            <a:chOff x="5429256" y="4286256"/>
            <a:chExt cx="3143272" cy="428628"/>
          </a:xfrm>
        </p:grpSpPr>
        <p:sp>
          <p:nvSpPr>
            <p:cNvPr id="7" name="Oval 6"/>
            <p:cNvSpPr/>
            <p:nvPr/>
          </p:nvSpPr>
          <p:spPr>
            <a:xfrm>
              <a:off x="5429256" y="4286256"/>
              <a:ext cx="676280" cy="428628"/>
            </a:xfrm>
            <a:prstGeom prst="ellipse">
              <a:avLst/>
            </a:prstGeom>
            <a:solidFill>
              <a:srgbClr val="C00000">
                <a:alpha val="74000"/>
              </a:srgbClr>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215075" y="4429132"/>
              <a:ext cx="2357453" cy="142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Collaborative Localization</a:t>
            </a:r>
            <a:endParaRPr lang="en-US" dirty="0"/>
          </a:p>
        </p:txBody>
      </p:sp>
      <p:pic>
        <p:nvPicPr>
          <p:cNvPr id="6149" name="Picture 2"/>
          <p:cNvPicPr>
            <a:picLocks noChangeAspect="1" noChangeArrowheads="1"/>
          </p:cNvPicPr>
          <p:nvPr/>
        </p:nvPicPr>
        <p:blipFill>
          <a:blip r:embed="rId3" cstate="print"/>
          <a:srcRect/>
          <a:stretch>
            <a:fillRect/>
          </a:stretch>
        </p:blipFill>
        <p:spPr bwMode="auto">
          <a:xfrm>
            <a:off x="3947735" y="1195766"/>
            <a:ext cx="5137150" cy="2714625"/>
          </a:xfrm>
          <a:prstGeom prst="rect">
            <a:avLst/>
          </a:prstGeom>
          <a:noFill/>
          <a:ln w="9525">
            <a:noFill/>
            <a:miter lim="800000"/>
            <a:headEnd/>
            <a:tailEnd/>
          </a:ln>
        </p:spPr>
      </p:pic>
      <p:sp>
        <p:nvSpPr>
          <p:cNvPr id="6" name="TextBox 5"/>
          <p:cNvSpPr txBox="1">
            <a:spLocks noChangeArrowheads="1"/>
          </p:cNvSpPr>
          <p:nvPr/>
        </p:nvSpPr>
        <p:spPr bwMode="auto">
          <a:xfrm>
            <a:off x="228600" y="4356318"/>
            <a:ext cx="4304448" cy="1892826"/>
          </a:xfrm>
          <a:prstGeom prst="rect">
            <a:avLst/>
          </a:prstGeom>
          <a:noFill/>
          <a:ln w="9525">
            <a:noFill/>
            <a:miter lim="800000"/>
            <a:headEnd/>
            <a:tailEnd/>
          </a:ln>
        </p:spPr>
        <p:txBody>
          <a:bodyPr wrap="none">
            <a:spAutoFit/>
          </a:bodyPr>
          <a:lstStyle/>
          <a:p>
            <a:pPr>
              <a:spcAft>
                <a:spcPts val="600"/>
              </a:spcAft>
            </a:pPr>
            <a:r>
              <a:rPr lang="en-US" sz="2800" b="1" dirty="0" smtClean="0">
                <a:latin typeface="Calibri" pitchFamily="34" charset="0"/>
              </a:rPr>
              <a:t>Assumptions:</a:t>
            </a:r>
            <a:endParaRPr lang="en-US" sz="2800" b="1" dirty="0">
              <a:latin typeface="Calibri" pitchFamily="34" charset="0"/>
            </a:endParaRPr>
          </a:p>
          <a:p>
            <a:pPr>
              <a:buFont typeface="Arial" pitchFamily="34" charset="0"/>
              <a:buChar char="•"/>
            </a:pPr>
            <a:r>
              <a:rPr lang="en-US" sz="2800" dirty="0">
                <a:latin typeface="Calibri" pitchFamily="34" charset="0"/>
              </a:rPr>
              <a:t> </a:t>
            </a:r>
            <a:r>
              <a:rPr lang="en-US" sz="2800" dirty="0" smtClean="0">
                <a:latin typeface="Calibri" pitchFamily="34" charset="0"/>
              </a:rPr>
              <a:t>Symmetric Measurements </a:t>
            </a:r>
            <a:endParaRPr lang="en-US" sz="2800" dirty="0">
              <a:latin typeface="Calibri" pitchFamily="34" charset="0"/>
            </a:endParaRPr>
          </a:p>
          <a:p>
            <a:pPr>
              <a:buFont typeface="Arial" pitchFamily="34" charset="0"/>
              <a:buChar char="•"/>
            </a:pPr>
            <a:r>
              <a:rPr lang="en-US" sz="2800" dirty="0" smtClean="0">
                <a:latin typeface="Calibri" pitchFamily="34" charset="0"/>
              </a:rPr>
              <a:t> Static Networks</a:t>
            </a:r>
          </a:p>
          <a:p>
            <a:pPr>
              <a:buFont typeface="Arial" pitchFamily="34" charset="0"/>
              <a:buChar char="•"/>
            </a:pPr>
            <a:r>
              <a:rPr lang="en-US" sz="2800" dirty="0" smtClean="0">
                <a:latin typeface="Calibri" pitchFamily="34" charset="0"/>
              </a:rPr>
              <a:t> Centralized Computation</a:t>
            </a:r>
            <a:endParaRPr lang="en-US" sz="2800" dirty="0">
              <a:latin typeface="Calibri" pitchFamily="34" charset="0"/>
            </a:endParaRPr>
          </a:p>
        </p:txBody>
      </p:sp>
      <p:grpSp>
        <p:nvGrpSpPr>
          <p:cNvPr id="11" name="Group 22"/>
          <p:cNvGrpSpPr>
            <a:grpSpLocks/>
          </p:cNvGrpSpPr>
          <p:nvPr/>
        </p:nvGrpSpPr>
        <p:grpSpPr bwMode="auto">
          <a:xfrm>
            <a:off x="6357938" y="2500313"/>
            <a:ext cx="1943100" cy="1328737"/>
            <a:chOff x="5143504" y="2500306"/>
            <a:chExt cx="1943096" cy="1328747"/>
          </a:xfrm>
        </p:grpSpPr>
        <p:cxnSp>
          <p:nvCxnSpPr>
            <p:cNvPr id="15" name="Straight Arrow Connector 14"/>
            <p:cNvCxnSpPr/>
            <p:nvPr/>
          </p:nvCxnSpPr>
          <p:spPr>
            <a:xfrm rot="10800000">
              <a:off x="5205416" y="2705095"/>
              <a:ext cx="500062" cy="357191"/>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5305429" y="3390900"/>
              <a:ext cx="380999" cy="200027"/>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6200000" flipV="1">
              <a:off x="5614989" y="2757482"/>
              <a:ext cx="495304" cy="47625"/>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6153152" y="2771770"/>
              <a:ext cx="304799" cy="276227"/>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6210302" y="3343274"/>
              <a:ext cx="876298" cy="276227"/>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166" name="TextBox 33"/>
            <p:cNvSpPr txBox="1">
              <a:spLocks noChangeArrowheads="1"/>
            </p:cNvSpPr>
            <p:nvPr/>
          </p:nvSpPr>
          <p:spPr bwMode="auto">
            <a:xfrm>
              <a:off x="5143504" y="2786058"/>
              <a:ext cx="385042"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d</a:t>
              </a:r>
              <a:r>
                <a:rPr lang="en-US" b="1" baseline="-25000">
                  <a:solidFill>
                    <a:srgbClr val="FF0000"/>
                  </a:solidFill>
                  <a:latin typeface="Calibri" pitchFamily="34" charset="0"/>
                </a:rPr>
                <a:t>1</a:t>
              </a:r>
            </a:p>
          </p:txBody>
        </p:sp>
        <p:sp>
          <p:nvSpPr>
            <p:cNvPr id="6167" name="TextBox 34"/>
            <p:cNvSpPr txBox="1">
              <a:spLocks noChangeArrowheads="1"/>
            </p:cNvSpPr>
            <p:nvPr/>
          </p:nvSpPr>
          <p:spPr bwMode="auto">
            <a:xfrm>
              <a:off x="5500694" y="2500306"/>
              <a:ext cx="386644"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d</a:t>
              </a:r>
              <a:r>
                <a:rPr lang="en-US" b="1" baseline="-25000">
                  <a:solidFill>
                    <a:srgbClr val="FF0000"/>
                  </a:solidFill>
                  <a:latin typeface="Calibri" pitchFamily="34" charset="0"/>
                </a:rPr>
                <a:t>2</a:t>
              </a:r>
            </a:p>
          </p:txBody>
        </p:sp>
        <p:sp>
          <p:nvSpPr>
            <p:cNvPr id="6168" name="TextBox 35"/>
            <p:cNvSpPr txBox="1">
              <a:spLocks noChangeArrowheads="1"/>
            </p:cNvSpPr>
            <p:nvPr/>
          </p:nvSpPr>
          <p:spPr bwMode="auto">
            <a:xfrm>
              <a:off x="6286512" y="2805108"/>
              <a:ext cx="386644"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d</a:t>
              </a:r>
              <a:r>
                <a:rPr lang="en-US" b="1" baseline="-25000">
                  <a:solidFill>
                    <a:srgbClr val="FF0000"/>
                  </a:solidFill>
                  <a:latin typeface="Calibri" pitchFamily="34" charset="0"/>
                </a:rPr>
                <a:t>3</a:t>
              </a:r>
            </a:p>
          </p:txBody>
        </p:sp>
        <p:sp>
          <p:nvSpPr>
            <p:cNvPr id="6169" name="TextBox 36"/>
            <p:cNvSpPr txBox="1">
              <a:spLocks noChangeArrowheads="1"/>
            </p:cNvSpPr>
            <p:nvPr/>
          </p:nvSpPr>
          <p:spPr bwMode="auto">
            <a:xfrm>
              <a:off x="6429388" y="3429000"/>
              <a:ext cx="386644"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d</a:t>
              </a:r>
              <a:r>
                <a:rPr lang="en-US" b="1" baseline="-25000">
                  <a:solidFill>
                    <a:srgbClr val="FF0000"/>
                  </a:solidFill>
                  <a:latin typeface="Calibri" pitchFamily="34" charset="0"/>
                </a:rPr>
                <a:t>4</a:t>
              </a:r>
            </a:p>
          </p:txBody>
        </p:sp>
        <p:sp>
          <p:nvSpPr>
            <p:cNvPr id="6170" name="TextBox 37"/>
            <p:cNvSpPr txBox="1">
              <a:spLocks noChangeArrowheads="1"/>
            </p:cNvSpPr>
            <p:nvPr/>
          </p:nvSpPr>
          <p:spPr bwMode="auto">
            <a:xfrm>
              <a:off x="5429256" y="3459721"/>
              <a:ext cx="386644" cy="369332"/>
            </a:xfrm>
            <a:prstGeom prst="rect">
              <a:avLst/>
            </a:prstGeom>
            <a:noFill/>
            <a:ln w="9525">
              <a:noFill/>
              <a:miter lim="800000"/>
              <a:headEnd/>
              <a:tailEnd/>
            </a:ln>
          </p:spPr>
          <p:txBody>
            <a:bodyPr wrap="none">
              <a:spAutoFit/>
            </a:bodyPr>
            <a:lstStyle/>
            <a:p>
              <a:r>
                <a:rPr lang="en-US" b="1">
                  <a:solidFill>
                    <a:srgbClr val="FF0000"/>
                  </a:solidFill>
                  <a:latin typeface="Calibri" pitchFamily="34" charset="0"/>
                </a:rPr>
                <a:t>d</a:t>
              </a:r>
              <a:r>
                <a:rPr lang="en-US" b="1" baseline="-25000">
                  <a:solidFill>
                    <a:srgbClr val="FF0000"/>
                  </a:solidFill>
                  <a:latin typeface="Calibri" pitchFamily="34" charset="0"/>
                </a:rPr>
                <a:t>5</a:t>
              </a:r>
            </a:p>
          </p:txBody>
        </p:sp>
      </p:grpSp>
      <p:grpSp>
        <p:nvGrpSpPr>
          <p:cNvPr id="12" name="Group 62"/>
          <p:cNvGrpSpPr>
            <a:grpSpLocks/>
          </p:cNvGrpSpPr>
          <p:nvPr/>
        </p:nvGrpSpPr>
        <p:grpSpPr bwMode="auto">
          <a:xfrm>
            <a:off x="3790952" y="1508760"/>
            <a:ext cx="4495798" cy="2063115"/>
            <a:chOff x="3790952" y="1508760"/>
            <a:chExt cx="4495824" cy="2063116"/>
          </a:xfrm>
        </p:grpSpPr>
        <p:cxnSp>
          <p:nvCxnSpPr>
            <p:cNvPr id="26" name="Straight Arrow Connector 25"/>
            <p:cNvCxnSpPr/>
            <p:nvPr/>
          </p:nvCxnSpPr>
          <p:spPr>
            <a:xfrm flipV="1">
              <a:off x="3843338" y="1569720"/>
              <a:ext cx="1277309" cy="192405"/>
            </a:xfrm>
            <a:prstGeom prst="straightConnector1">
              <a:avLst/>
            </a:prstGeom>
            <a:ln w="19050">
              <a:solidFill>
                <a:schemeClr val="tx1">
                  <a:lumMod val="65000"/>
                  <a:lumOff val="35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6200000" flipH="1">
              <a:off x="3506156" y="2218374"/>
              <a:ext cx="1434466" cy="864873"/>
            </a:xfrm>
            <a:prstGeom prst="straightConnector1">
              <a:avLst/>
            </a:prstGeom>
            <a:ln w="19050">
              <a:solidFill>
                <a:schemeClr val="tx1">
                  <a:lumMod val="65000"/>
                  <a:lumOff val="35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843338" y="1881188"/>
              <a:ext cx="2237435" cy="564832"/>
            </a:xfrm>
            <a:prstGeom prst="straightConnector1">
              <a:avLst/>
            </a:prstGeom>
            <a:ln w="19050">
              <a:solidFill>
                <a:schemeClr val="tx1">
                  <a:lumMod val="65000"/>
                  <a:lumOff val="35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3848100" y="1508760"/>
              <a:ext cx="3695721" cy="315278"/>
            </a:xfrm>
            <a:prstGeom prst="straightConnector1">
              <a:avLst/>
            </a:prstGeom>
            <a:ln w="19050">
              <a:solidFill>
                <a:schemeClr val="tx1">
                  <a:lumMod val="65000"/>
                  <a:lumOff val="35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3805238" y="1905000"/>
              <a:ext cx="4481538" cy="1666876"/>
            </a:xfrm>
            <a:prstGeom prst="straightConnector1">
              <a:avLst/>
            </a:prstGeom>
            <a:ln w="19050">
              <a:solidFill>
                <a:schemeClr val="tx1">
                  <a:lumMod val="65000"/>
                  <a:lumOff val="35000"/>
                </a:schemeClr>
              </a:solidFill>
              <a:prstDash val="solid"/>
              <a:tailEnd type="arrow"/>
            </a:ln>
          </p:spPr>
          <p:style>
            <a:lnRef idx="1">
              <a:schemeClr val="accent1"/>
            </a:lnRef>
            <a:fillRef idx="0">
              <a:schemeClr val="accent1"/>
            </a:fillRef>
            <a:effectRef idx="0">
              <a:schemeClr val="accent1"/>
            </a:effectRef>
            <a:fontRef idx="minor">
              <a:schemeClr val="tx1"/>
            </a:fontRef>
          </p:style>
        </p:cxnSp>
      </p:grpSp>
      <p:sp>
        <p:nvSpPr>
          <p:cNvPr id="38" name="Rectangle 37"/>
          <p:cNvSpPr/>
          <p:nvPr/>
        </p:nvSpPr>
        <p:spPr>
          <a:xfrm>
            <a:off x="5181600" y="4388584"/>
            <a:ext cx="3505200" cy="1631216"/>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spAutoFit/>
          </a:bodyPr>
          <a:lstStyle/>
          <a:p>
            <a:pPr algn="ctr" fontAlgn="auto">
              <a:spcBef>
                <a:spcPts val="0"/>
              </a:spcBef>
              <a:spcAft>
                <a:spcPts val="0"/>
              </a:spcAft>
              <a:defRPr/>
            </a:pPr>
            <a:r>
              <a:rPr lang="en-US" sz="2000" b="1" dirty="0" smtClean="0">
                <a:solidFill>
                  <a:schemeClr val="bg1"/>
                </a:solidFill>
                <a:latin typeface="Arial" pitchFamily="34" charset="0"/>
              </a:rPr>
              <a:t>Focus on Radio-Based measurements:</a:t>
            </a:r>
          </a:p>
          <a:p>
            <a:pPr algn="ctr" fontAlgn="auto">
              <a:spcBef>
                <a:spcPts val="0"/>
              </a:spcBef>
              <a:spcAft>
                <a:spcPts val="0"/>
              </a:spcAft>
              <a:defRPr/>
            </a:pPr>
            <a:r>
              <a:rPr lang="en-US" sz="2000" b="1" dirty="0" smtClean="0">
                <a:solidFill>
                  <a:schemeClr val="bg1"/>
                </a:solidFill>
                <a:latin typeface="Arial" pitchFamily="34" charset="0"/>
              </a:rPr>
              <a:t>Proximity</a:t>
            </a:r>
          </a:p>
          <a:p>
            <a:pPr algn="ctr" fontAlgn="auto">
              <a:spcBef>
                <a:spcPts val="0"/>
              </a:spcBef>
              <a:spcAft>
                <a:spcPts val="0"/>
              </a:spcAft>
              <a:defRPr/>
            </a:pPr>
            <a:r>
              <a:rPr lang="en-US" sz="2000" b="1" dirty="0" smtClean="0">
                <a:solidFill>
                  <a:schemeClr val="bg1"/>
                </a:solidFill>
                <a:latin typeface="Arial" pitchFamily="34" charset="0"/>
              </a:rPr>
              <a:t>Distance</a:t>
            </a:r>
          </a:p>
          <a:p>
            <a:pPr algn="ctr" fontAlgn="auto">
              <a:spcBef>
                <a:spcPts val="0"/>
              </a:spcBef>
              <a:spcAft>
                <a:spcPts val="0"/>
              </a:spcAft>
              <a:defRPr/>
            </a:pPr>
            <a:r>
              <a:rPr lang="en-US" sz="2000" b="1" dirty="0" smtClean="0">
                <a:solidFill>
                  <a:schemeClr val="bg1"/>
                </a:solidFill>
                <a:latin typeface="Arial" pitchFamily="34" charset="0"/>
              </a:rPr>
              <a:t>Angle of Arrival</a:t>
            </a:r>
            <a:endParaRPr lang="en-US" sz="2000" b="1" dirty="0">
              <a:solidFill>
                <a:schemeClr val="bg1"/>
              </a:solidFill>
              <a:latin typeface="Arial" pitchFamily="34" charset="0"/>
            </a:endParaRPr>
          </a:p>
        </p:txBody>
      </p:sp>
      <p:sp>
        <p:nvSpPr>
          <p:cNvPr id="50" name="Oval 49"/>
          <p:cNvSpPr/>
          <p:nvPr/>
        </p:nvSpPr>
        <p:spPr>
          <a:xfrm>
            <a:off x="3684465" y="1695450"/>
            <a:ext cx="152400" cy="228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 of AOA in the SOM scheme</a:t>
            </a:r>
            <a:endParaRPr lang="en-US" dirty="0"/>
          </a:p>
        </p:txBody>
      </p:sp>
      <p:pic>
        <p:nvPicPr>
          <p:cNvPr id="2050" name="Picture 2"/>
          <p:cNvPicPr>
            <a:picLocks noChangeAspect="1" noChangeArrowheads="1"/>
          </p:cNvPicPr>
          <p:nvPr/>
        </p:nvPicPr>
        <p:blipFill>
          <a:blip r:embed="rId4" cstate="print"/>
          <a:srcRect/>
          <a:stretch>
            <a:fillRect/>
          </a:stretch>
        </p:blipFill>
        <p:spPr bwMode="auto">
          <a:xfrm>
            <a:off x="700087" y="2509856"/>
            <a:ext cx="7743825" cy="3562350"/>
          </a:xfrm>
          <a:prstGeom prst="rect">
            <a:avLst/>
          </a:prstGeom>
          <a:noFill/>
          <a:ln w="9525">
            <a:noFill/>
            <a:miter lim="800000"/>
            <a:headEnd/>
            <a:tailEnd/>
          </a:ln>
          <a:effectLst/>
        </p:spPr>
      </p:pic>
      <p:sp>
        <p:nvSpPr>
          <p:cNvPr id="4" name="Oval 3"/>
          <p:cNvSpPr/>
          <p:nvPr/>
        </p:nvSpPr>
        <p:spPr>
          <a:xfrm>
            <a:off x="5357818" y="5362601"/>
            <a:ext cx="285752" cy="285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50825" y="974490"/>
            <a:ext cx="8642350" cy="1815882"/>
          </a:xfrm>
          <a:prstGeom prst="rect">
            <a:avLst/>
          </a:prstGeom>
          <a:noFill/>
        </p:spPr>
        <p:txBody>
          <a:bodyPr wrap="square" rtlCol="0">
            <a:spAutoFit/>
          </a:bodyPr>
          <a:lstStyle/>
          <a:p>
            <a:r>
              <a:rPr lang="en-US" sz="2800" dirty="0" smtClean="0"/>
              <a:t>Before executing each iteration of the SOM learning algorithm, the position of neighbors that are in the range of the Base Station (BS) is adjusted so their angle match the AOA.</a:t>
            </a:r>
            <a:endParaRPr lang="en-US" sz="28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72222E-6 3.7037E-6 C 0.01111 -0.01782 0.02239 -0.03542 0.02916 -0.05556 C 0.03594 -0.07569 0.03958 -0.09884 0.04028 -0.12037 C 0.04097 -0.1419 0.03628 -0.16852 0.03333 -0.18519 C 0.03038 -0.20185 0.02621 -0.21111 0.02222 -0.22037 " pathEditMode="relative" ptsTypes="aaaa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Simulation Results</a:t>
            </a:r>
            <a:endParaRPr lang="en-US" dirty="0"/>
          </a:p>
        </p:txBody>
      </p:sp>
      <p:pic>
        <p:nvPicPr>
          <p:cNvPr id="6144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1884" y="685800"/>
            <a:ext cx="3900488" cy="3043238"/>
          </a:xfrm>
          <a:prstGeom prst="rect">
            <a:avLst/>
          </a:prstGeom>
          <a:noFill/>
          <a:ln w="9525">
            <a:noFill/>
            <a:miter lim="800000"/>
            <a:headEnd/>
            <a:tailEnd/>
          </a:ln>
        </p:spPr>
      </p:pic>
      <p:pic>
        <p:nvPicPr>
          <p:cNvPr id="61443" name="Picture 3"/>
          <p:cNvPicPr>
            <a:picLocks noChangeAspect="1" noChangeArrowheads="1"/>
          </p:cNvPicPr>
          <p:nvPr/>
        </p:nvPicPr>
        <p:blipFill>
          <a:blip r:embed="rId5" cstate="print"/>
          <a:srcRect/>
          <a:stretch>
            <a:fillRect/>
          </a:stretch>
        </p:blipFill>
        <p:spPr bwMode="auto">
          <a:xfrm>
            <a:off x="4648200" y="714375"/>
            <a:ext cx="4067651" cy="3038951"/>
          </a:xfrm>
          <a:prstGeom prst="rect">
            <a:avLst/>
          </a:prstGeom>
          <a:noFill/>
          <a:ln w="9525">
            <a:noFill/>
            <a:miter lim="800000"/>
            <a:headEnd/>
            <a:tailEnd/>
          </a:ln>
        </p:spPr>
      </p:pic>
      <p:pic>
        <p:nvPicPr>
          <p:cNvPr id="61444" name="Picture 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59467" y="3653970"/>
            <a:ext cx="3874770" cy="2957513"/>
          </a:xfrm>
          <a:prstGeom prst="rect">
            <a:avLst/>
          </a:prstGeom>
          <a:noFill/>
          <a:ln w="9525">
            <a:noFill/>
            <a:miter lim="800000"/>
            <a:headEnd/>
            <a:tailEnd/>
          </a:ln>
        </p:spPr>
      </p:pic>
      <p:pic>
        <p:nvPicPr>
          <p:cNvPr id="61445" name="Picture 5"/>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800600" y="3657599"/>
            <a:ext cx="3917633" cy="2953226"/>
          </a:xfrm>
          <a:prstGeom prst="rect">
            <a:avLst/>
          </a:prstGeom>
          <a:noFill/>
          <a:ln w="9525">
            <a:noFill/>
            <a:miter lim="800000"/>
            <a:headEnd/>
            <a:tailEnd/>
          </a:ln>
        </p:spPr>
      </p:pic>
      <p:pic>
        <p:nvPicPr>
          <p:cNvPr id="5" name="Picture 3"/>
          <p:cNvPicPr>
            <a:picLocks noChangeAspect="1" noChangeArrowheads="1"/>
          </p:cNvPicPr>
          <p:nvPr/>
        </p:nvPicPr>
        <p:blipFill>
          <a:blip r:embed="rId8" cstate="print"/>
          <a:srcRect/>
          <a:stretch>
            <a:fillRect/>
          </a:stretch>
        </p:blipFill>
        <p:spPr bwMode="auto">
          <a:xfrm>
            <a:off x="5857875" y="1066800"/>
            <a:ext cx="1958975" cy="20002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25000" y="25000"/>
                                    </p:animScale>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 of Angle Information in SOM-R</a:t>
            </a:r>
            <a:endParaRPr lang="en-US" dirty="0"/>
          </a:p>
        </p:txBody>
      </p:sp>
      <p:sp>
        <p:nvSpPr>
          <p:cNvPr id="7" name="Content Placeholder 6"/>
          <p:cNvSpPr>
            <a:spLocks noGrp="1"/>
          </p:cNvSpPr>
          <p:nvPr>
            <p:ph idx="1"/>
          </p:nvPr>
        </p:nvSpPr>
        <p:spPr>
          <a:xfrm>
            <a:off x="228600" y="4343400"/>
            <a:ext cx="8686800" cy="2209800"/>
          </a:xfrm>
        </p:spPr>
        <p:txBody>
          <a:bodyPr>
            <a:normAutofit lnSpcReduction="10000"/>
          </a:bodyPr>
          <a:lstStyle/>
          <a:p>
            <a:r>
              <a:rPr lang="en-US" sz="2800" dirty="0" smtClean="0"/>
              <a:t>Most of the estimated topologies have the correct orientation for connectivity above 15</a:t>
            </a:r>
          </a:p>
          <a:p>
            <a:r>
              <a:rPr lang="en-US" sz="2800" dirty="0" smtClean="0"/>
              <a:t>For larger connectivity values, SOM-R with one directional anchor outperforms the versions with four anchors (about 20% error reduction)</a:t>
            </a:r>
            <a:endParaRPr lang="en-US" sz="2800" dirty="0"/>
          </a:p>
        </p:txBody>
      </p:sp>
      <p:pic>
        <p:nvPicPr>
          <p:cNvPr id="62466" name="Picture 2"/>
          <p:cNvPicPr>
            <a:picLocks noChangeAspect="1" noChangeArrowheads="1"/>
          </p:cNvPicPr>
          <p:nvPr/>
        </p:nvPicPr>
        <p:blipFill>
          <a:blip r:embed="rId3" cstate="print"/>
          <a:srcRect/>
          <a:stretch>
            <a:fillRect/>
          </a:stretch>
        </p:blipFill>
        <p:spPr bwMode="auto">
          <a:xfrm>
            <a:off x="171450" y="962025"/>
            <a:ext cx="4400550" cy="3228975"/>
          </a:xfrm>
          <a:prstGeom prst="rect">
            <a:avLst/>
          </a:prstGeom>
          <a:noFill/>
          <a:ln w="9525">
            <a:noFill/>
            <a:miter lim="800000"/>
            <a:headEnd/>
            <a:tailEnd/>
          </a:ln>
        </p:spPr>
      </p:pic>
      <p:pic>
        <p:nvPicPr>
          <p:cNvPr id="62467" name="Picture 3"/>
          <p:cNvPicPr>
            <a:picLocks noChangeAspect="1" noChangeArrowheads="1"/>
          </p:cNvPicPr>
          <p:nvPr/>
        </p:nvPicPr>
        <p:blipFill>
          <a:blip r:embed="rId4" cstate="print"/>
          <a:srcRect/>
          <a:stretch>
            <a:fillRect/>
          </a:stretch>
        </p:blipFill>
        <p:spPr bwMode="auto">
          <a:xfrm>
            <a:off x="4419600" y="957943"/>
            <a:ext cx="4591050" cy="3257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
          </a:xfrm>
        </p:spPr>
        <p:txBody>
          <a:bodyPr>
            <a:normAutofit fontScale="90000"/>
          </a:bodyPr>
          <a:lstStyle/>
          <a:p>
            <a:r>
              <a:rPr lang="en-US" dirty="0" smtClean="0"/>
              <a:t>Conclusions</a:t>
            </a:r>
            <a:endParaRPr lang="en-US" dirty="0"/>
          </a:p>
        </p:txBody>
      </p:sp>
      <p:sp>
        <p:nvSpPr>
          <p:cNvPr id="3" name="Content Placeholder 2"/>
          <p:cNvSpPr>
            <a:spLocks noGrp="1"/>
          </p:cNvSpPr>
          <p:nvPr>
            <p:ph idx="1"/>
          </p:nvPr>
        </p:nvSpPr>
        <p:spPr>
          <a:xfrm>
            <a:off x="228600" y="990600"/>
            <a:ext cx="5715000" cy="5638800"/>
          </a:xfrm>
        </p:spPr>
        <p:txBody>
          <a:bodyPr>
            <a:normAutofit/>
          </a:bodyPr>
          <a:lstStyle/>
          <a:p>
            <a:r>
              <a:rPr lang="en-US" sz="2800" b="1" dirty="0" smtClean="0"/>
              <a:t>SOM Collaborative Localization</a:t>
            </a:r>
          </a:p>
          <a:p>
            <a:pPr lvl="1">
              <a:buFont typeface="Arial" pitchFamily="34" charset="0"/>
              <a:buChar char="•"/>
            </a:pPr>
            <a:r>
              <a:rPr lang="en-US" dirty="0" smtClean="0"/>
              <a:t>Computationally feasible</a:t>
            </a:r>
          </a:p>
          <a:p>
            <a:pPr lvl="1">
              <a:buFont typeface="Arial" pitchFamily="34" charset="0"/>
              <a:buChar char="•"/>
            </a:pPr>
            <a:r>
              <a:rPr lang="en-US" dirty="0" smtClean="0"/>
              <a:t>Works in a variety of scenarios</a:t>
            </a:r>
          </a:p>
          <a:p>
            <a:pPr>
              <a:spcBef>
                <a:spcPts val="1800"/>
              </a:spcBef>
            </a:pPr>
            <a:r>
              <a:rPr lang="en-US" sz="2800" b="1" dirty="0" smtClean="0"/>
              <a:t>Theoretical Analysis</a:t>
            </a:r>
          </a:p>
          <a:p>
            <a:pPr lvl="1">
              <a:buFont typeface="Arial" pitchFamily="34" charset="0"/>
              <a:buChar char="•"/>
            </a:pPr>
            <a:r>
              <a:rPr lang="en-US" dirty="0" smtClean="0"/>
              <a:t>Optimal Connectivity</a:t>
            </a:r>
          </a:p>
          <a:p>
            <a:pPr lvl="1">
              <a:buFont typeface="Arial" pitchFamily="34" charset="0"/>
              <a:buChar char="•"/>
            </a:pPr>
            <a:r>
              <a:rPr lang="en-US" dirty="0" smtClean="0"/>
              <a:t>Critical Connectivity</a:t>
            </a:r>
          </a:p>
          <a:p>
            <a:pPr>
              <a:spcBef>
                <a:spcPts val="1800"/>
              </a:spcBef>
            </a:pPr>
            <a:r>
              <a:rPr lang="en-US" sz="2800" b="1" dirty="0" smtClean="0"/>
              <a:t>Directional Antennas</a:t>
            </a:r>
          </a:p>
          <a:p>
            <a:pPr lvl="1">
              <a:buFont typeface="Arial" pitchFamily="34" charset="0"/>
              <a:buChar char="•"/>
            </a:pPr>
            <a:r>
              <a:rPr lang="en-US" dirty="0" smtClean="0"/>
              <a:t>Single-Anchor Localization</a:t>
            </a:r>
          </a:p>
          <a:p>
            <a:pPr lvl="1">
              <a:buFont typeface="Arial" pitchFamily="34" charset="0"/>
              <a:buChar char="•"/>
            </a:pPr>
            <a:r>
              <a:rPr lang="en-US" dirty="0" smtClean="0"/>
              <a:t>Applications to Collaborative Localization</a:t>
            </a:r>
            <a:endParaRPr lang="en-US" dirty="0"/>
          </a:p>
        </p:txBody>
      </p:sp>
      <p:pic>
        <p:nvPicPr>
          <p:cNvPr id="5" name="Picture 3" descr="PHOTO_ROOM"/>
          <p:cNvPicPr>
            <a:picLocks noChangeAspect="1" noChangeArrowheads="1"/>
          </p:cNvPicPr>
          <p:nvPr/>
        </p:nvPicPr>
        <p:blipFill>
          <a:blip r:embed="rId5" cstate="print"/>
          <a:stretch>
            <a:fillRect/>
          </a:stretch>
        </p:blipFill>
        <p:spPr bwMode="auto">
          <a:xfrm>
            <a:off x="6660107" y="4572000"/>
            <a:ext cx="2255294" cy="1658050"/>
          </a:xfrm>
          <a:prstGeom prst="rect">
            <a:avLst/>
          </a:prstGeom>
          <a:noFill/>
          <a:ln>
            <a:noFill/>
          </a:ln>
        </p:spPr>
      </p:pic>
      <p:pic>
        <p:nvPicPr>
          <p:cNvPr id="8" name="SOM_Outdoor_Simul.wmv">
            <a:hlinkClick r:id="" action="ppaction://media"/>
          </p:cNvPr>
          <p:cNvPicPr>
            <a:picLocks noRot="1" noChangeAspect="1"/>
          </p:cNvPicPr>
          <p:nvPr>
            <a:videoFile r:link="rId2"/>
          </p:nvPr>
        </p:nvPicPr>
        <p:blipFill>
          <a:blip r:embed="rId6" cstate="print"/>
          <a:stretch>
            <a:fillRect/>
          </a:stretch>
        </p:blipFill>
        <p:spPr>
          <a:xfrm>
            <a:off x="6705600" y="990600"/>
            <a:ext cx="2209800" cy="1657350"/>
          </a:xfrm>
          <a:prstGeom prst="rect">
            <a:avLst/>
          </a:prstGeom>
        </p:spPr>
      </p:pic>
      <p:pic>
        <p:nvPicPr>
          <p:cNvPr id="9" name="Picture 2"/>
          <p:cNvPicPr>
            <a:picLocks noChangeAspect="1" noChangeArrowheads="1"/>
          </p:cNvPicPr>
          <p:nvPr/>
        </p:nvPicPr>
        <p:blipFill>
          <a:blip r:embed="rId7" cstate="print"/>
          <a:srcRect/>
          <a:stretch>
            <a:fillRect/>
          </a:stretch>
        </p:blipFill>
        <p:spPr bwMode="auto">
          <a:xfrm>
            <a:off x="6305266" y="2733675"/>
            <a:ext cx="2695860" cy="1768737"/>
          </a:xfrm>
          <a:prstGeom prst="rect">
            <a:avLst/>
          </a:prstGeom>
          <a:noFill/>
          <a:ln w="9525">
            <a:noFill/>
            <a:miter lim="800000"/>
            <a:headEnd/>
            <a:tailEnd/>
          </a:ln>
          <a:effectLst/>
        </p:spPr>
      </p:pic>
      <p:pic>
        <p:nvPicPr>
          <p:cNvPr id="11" name="Picture 5"/>
          <p:cNvPicPr>
            <a:picLocks noChangeAspect="1" noChangeArrowheads="1"/>
          </p:cNvPicPr>
          <p:nvPr/>
        </p:nvPicPr>
        <p:blipFill>
          <a:blip r:embed="rId8" cstate="print"/>
          <a:srcRect b="8057"/>
          <a:stretch>
            <a:fillRect/>
          </a:stretch>
        </p:blipFill>
        <p:spPr bwMode="auto">
          <a:xfrm>
            <a:off x="6578221" y="990600"/>
            <a:ext cx="2337179" cy="1676400"/>
          </a:xfrm>
          <a:prstGeom prst="rect">
            <a:avLst/>
          </a:prstGeom>
          <a:noFill/>
          <a:ln w="9525">
            <a:noFill/>
            <a:miter lim="800000"/>
            <a:headEnd/>
            <a:tailEnd/>
          </a:ln>
          <a:effectLst/>
        </p:spPr>
      </p:pic>
      <p:pic>
        <p:nvPicPr>
          <p:cNvPr id="12" name="Picture 6"/>
          <p:cNvPicPr>
            <a:picLocks noChangeAspect="1" noChangeArrowheads="1"/>
          </p:cNvPicPr>
          <p:nvPr/>
        </p:nvPicPr>
        <p:blipFill>
          <a:blip r:embed="rId9" cstate="print"/>
          <a:srcRect/>
          <a:stretch>
            <a:fillRect/>
          </a:stretch>
        </p:blipFill>
        <p:spPr bwMode="auto">
          <a:xfrm>
            <a:off x="6572536" y="990600"/>
            <a:ext cx="2362200" cy="1675227"/>
          </a:xfrm>
          <a:prstGeom prst="rect">
            <a:avLst/>
          </a:prstGeom>
          <a:noFill/>
          <a:ln w="9525">
            <a:noFill/>
            <a:miter lim="800000"/>
            <a:headEnd/>
            <a:tailEnd/>
          </a:ln>
          <a:effectLst/>
        </p:spPr>
      </p:pic>
      <p:pic>
        <p:nvPicPr>
          <p:cNvPr id="10" name="Picture 9"/>
          <p:cNvPicPr>
            <a:picLocks noChangeAspect="1" noChangeArrowheads="1"/>
          </p:cNvPicPr>
          <p:nvPr/>
        </p:nvPicPr>
        <p:blipFill>
          <a:blip r:embed="rId10" cstate="print"/>
          <a:srcRect/>
          <a:stretch>
            <a:fillRect/>
          </a:stretch>
        </p:blipFill>
        <p:spPr bwMode="auto">
          <a:xfrm>
            <a:off x="6550925" y="990600"/>
            <a:ext cx="2323531" cy="1674866"/>
          </a:xfrm>
          <a:prstGeom prst="rect">
            <a:avLst/>
          </a:prstGeom>
          <a:noFill/>
          <a:ln w="9525">
            <a:noFill/>
            <a:miter lim="800000"/>
            <a:headEnd/>
            <a:tailEnd/>
          </a:ln>
        </p:spPr>
      </p:pic>
      <p:pic>
        <p:nvPicPr>
          <p:cNvPr id="13" name="Picture 7"/>
          <p:cNvPicPr>
            <a:picLocks noChangeAspect="1" noChangeArrowheads="1"/>
          </p:cNvPicPr>
          <p:nvPr/>
        </p:nvPicPr>
        <p:blipFill>
          <a:blip r:embed="rId11" cstate="print"/>
          <a:srcRect/>
          <a:stretch>
            <a:fillRect/>
          </a:stretch>
        </p:blipFill>
        <p:spPr bwMode="auto">
          <a:xfrm>
            <a:off x="6537277" y="990600"/>
            <a:ext cx="2337179" cy="1708245"/>
          </a:xfrm>
          <a:prstGeom prst="rect">
            <a:avLst/>
          </a:prstGeom>
          <a:noFill/>
          <a:ln w="9525">
            <a:noFill/>
            <a:miter lim="800000"/>
            <a:headEnd/>
            <a:tailEnd/>
          </a:ln>
          <a:effectLst/>
        </p:spPr>
      </p:pic>
      <p:pic>
        <p:nvPicPr>
          <p:cNvPr id="14" name="Picture 3"/>
          <p:cNvPicPr>
            <a:picLocks noChangeAspect="1" noChangeArrowheads="1"/>
          </p:cNvPicPr>
          <p:nvPr/>
        </p:nvPicPr>
        <p:blipFill>
          <a:blip r:embed="rId12" cstate="print"/>
          <a:srcRect l="25727" t="6758" r="50443" b="11349"/>
          <a:stretch>
            <a:fillRect/>
          </a:stretch>
        </p:blipFill>
        <p:spPr bwMode="auto">
          <a:xfrm>
            <a:off x="6594144" y="1017896"/>
            <a:ext cx="2286000" cy="1712794"/>
          </a:xfrm>
          <a:prstGeom prst="rect">
            <a:avLst/>
          </a:prstGeom>
          <a:noFill/>
          <a:ln w="9525">
            <a:noFill/>
            <a:miter lim="800000"/>
            <a:headEnd/>
            <a:tailEnd/>
          </a:ln>
          <a:effectLst/>
        </p:spPr>
      </p:pic>
      <p:pic>
        <p:nvPicPr>
          <p:cNvPr id="15" name="Picture 3"/>
          <p:cNvPicPr>
            <a:picLocks noChangeAspect="1" noChangeArrowheads="1"/>
          </p:cNvPicPr>
          <p:nvPr/>
        </p:nvPicPr>
        <p:blipFill>
          <a:blip r:embed="rId12" cstate="print"/>
          <a:srcRect l="1423" t="5421" r="74951" b="16141"/>
          <a:stretch>
            <a:fillRect/>
          </a:stretch>
        </p:blipFill>
        <p:spPr bwMode="auto">
          <a:xfrm>
            <a:off x="6621440" y="1003110"/>
            <a:ext cx="2286000" cy="1678675"/>
          </a:xfrm>
          <a:prstGeom prst="rect">
            <a:avLst/>
          </a:prstGeom>
          <a:noFill/>
          <a:ln w="9525">
            <a:noFill/>
            <a:miter lim="800000"/>
            <a:headEnd/>
            <a:tailEnd/>
          </a:ln>
          <a:effectLst/>
        </p:spPr>
      </p:pic>
      <p:grpSp>
        <p:nvGrpSpPr>
          <p:cNvPr id="43" name="Group 42"/>
          <p:cNvGrpSpPr/>
          <p:nvPr/>
        </p:nvGrpSpPr>
        <p:grpSpPr>
          <a:xfrm>
            <a:off x="6477000" y="996538"/>
            <a:ext cx="2514600" cy="1734786"/>
            <a:chOff x="9753600" y="2743200"/>
            <a:chExt cx="2514600" cy="1734786"/>
          </a:xfrm>
        </p:grpSpPr>
        <p:sp>
          <p:nvSpPr>
            <p:cNvPr id="41" name="Rectangle 40"/>
            <p:cNvSpPr/>
            <p:nvPr/>
          </p:nvSpPr>
          <p:spPr>
            <a:xfrm>
              <a:off x="9774382" y="2743200"/>
              <a:ext cx="2396836" cy="1676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2"/>
            <p:cNvPicPr>
              <a:picLocks noChangeAspect="1" noChangeArrowheads="1"/>
            </p:cNvPicPr>
            <p:nvPr/>
          </p:nvPicPr>
          <p:blipFill>
            <a:blip r:embed="rId13" cstate="print"/>
            <a:srcRect/>
            <a:stretch>
              <a:fillRect/>
            </a:stretch>
          </p:blipFill>
          <p:spPr bwMode="auto">
            <a:xfrm>
              <a:off x="9753600" y="2774507"/>
              <a:ext cx="2514600" cy="1703479"/>
            </a:xfrm>
            <a:prstGeom prst="rect">
              <a:avLst/>
            </a:prstGeom>
            <a:noFill/>
            <a:ln w="9525">
              <a:noFill/>
              <a:miter lim="800000"/>
              <a:headEnd/>
              <a:tailEnd/>
            </a:ln>
            <a:effectLst/>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66"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md type="call" cmd="stop">
                                      <p:cBhvr>
                                        <p:cTn id="11" dur="1">
                                          <p:stCondLst>
                                            <p:cond delay="0"/>
                                          </p:stCondLst>
                                        </p:cTn>
                                        <p:tgtEl>
                                          <p:spTgt spid="8"/>
                                        </p:tgtEl>
                                      </p:cBhvr>
                                    </p:cmd>
                                  </p:childTnLst>
                                </p:cTn>
                              </p:par>
                              <p:par>
                                <p:cTn id="12" presetID="1"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58" fill="hold" display="0">
                  <p:stCondLst>
                    <p:cond delay="indefinite"/>
                  </p:stCondLst>
                  <p:endCondLst>
                    <p:cond evt="onNext" delay="0">
                      <p:tgtEl>
                        <p:sldTgt/>
                      </p:tgtEl>
                    </p:cond>
                    <p:cond evt="onPrev" delay="0">
                      <p:tgtEl>
                        <p:sldTgt/>
                      </p:tgtEl>
                    </p:cond>
                  </p:endCondLst>
                </p:cTn>
                <p:tgtEl>
                  <p:spTgt spid="8"/>
                </p:tgtEl>
              </p:cMediaNode>
            </p:video>
            <p:seq concurrent="1" nextAc="seek">
              <p:cTn id="59" restart="whenNotActive" fill="hold" evtFilter="cancelBubble" nodeType="interactiveSeq">
                <p:stCondLst>
                  <p:cond evt="onClick" delay="0">
                    <p:tgtEl>
                      <p:spTgt spid="8"/>
                    </p:tgtEl>
                  </p:cond>
                </p:stCondLst>
                <p:endSync evt="end" delay="0">
                  <p:rtn val="all"/>
                </p:endSync>
                <p:childTnLst>
                  <p:par>
                    <p:cTn id="60" fill="hold">
                      <p:stCondLst>
                        <p:cond delay="0"/>
                      </p:stCondLst>
                      <p:childTnLst>
                        <p:par>
                          <p:cTn id="61" fill="hold">
                            <p:stCondLst>
                              <p:cond delay="0"/>
                            </p:stCondLst>
                            <p:childTnLst>
                              <p:par>
                                <p:cTn id="62" presetID="2" presetClass="mediacall" presetSubtype="0" fill="hold" nodeType="clickEffect">
                                  <p:stCondLst>
                                    <p:cond delay="0"/>
                                  </p:stCondLst>
                                  <p:childTnLst>
                                    <p:cmd type="call" cmd="togglePause">
                                      <p:cBhvr>
                                        <p:cTn id="63"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10600" cy="685800"/>
          </a:xfrm>
        </p:spPr>
        <p:txBody>
          <a:bodyPr>
            <a:normAutofit fontScale="90000"/>
          </a:bodyPr>
          <a:lstStyle/>
          <a:p>
            <a:r>
              <a:rPr lang="en-US" dirty="0" smtClean="0"/>
              <a:t>Future Work (1/2)</a:t>
            </a:r>
            <a:endParaRPr lang="en-US" dirty="0"/>
          </a:p>
        </p:txBody>
      </p:sp>
      <p:sp>
        <p:nvSpPr>
          <p:cNvPr id="3" name="Content Placeholder 2"/>
          <p:cNvSpPr>
            <a:spLocks noGrp="1"/>
          </p:cNvSpPr>
          <p:nvPr>
            <p:ph idx="1"/>
          </p:nvPr>
        </p:nvSpPr>
        <p:spPr>
          <a:xfrm>
            <a:off x="228600" y="990600"/>
            <a:ext cx="8686800" cy="5486400"/>
          </a:xfrm>
        </p:spPr>
        <p:txBody>
          <a:bodyPr>
            <a:normAutofit/>
          </a:bodyPr>
          <a:lstStyle/>
          <a:p>
            <a:pPr>
              <a:buFont typeface="Wingdings" pitchFamily="2" charset="2"/>
              <a:buChar char="§"/>
            </a:pPr>
            <a:r>
              <a:rPr lang="en-US" sz="2800" b="1" dirty="0" smtClean="0"/>
              <a:t>Range-Free Localization Using SOM:</a:t>
            </a:r>
          </a:p>
          <a:p>
            <a:pPr lvl="1">
              <a:buFont typeface="Arial" pitchFamily="34" charset="0"/>
              <a:buChar char="•"/>
            </a:pPr>
            <a:r>
              <a:rPr lang="en-US" dirty="0" smtClean="0"/>
              <a:t> Many variants that work well, but more experimentation needed</a:t>
            </a:r>
          </a:p>
          <a:p>
            <a:pPr>
              <a:buFont typeface="Wingdings" pitchFamily="2" charset="2"/>
              <a:buChar char="§"/>
            </a:pPr>
            <a:r>
              <a:rPr lang="en-US" sz="2800" b="1" dirty="0" smtClean="0"/>
              <a:t>Theoretical Analysis:</a:t>
            </a:r>
          </a:p>
          <a:p>
            <a:pPr lvl="1">
              <a:buFont typeface="Arial" pitchFamily="34" charset="0"/>
              <a:buChar char="•"/>
            </a:pPr>
            <a:r>
              <a:rPr lang="en-US" dirty="0" smtClean="0"/>
              <a:t>Consider more realistic models, where some of the messages are lost.</a:t>
            </a:r>
          </a:p>
          <a:p>
            <a:pPr lvl="1"/>
            <a:endParaRPr lang="en-US" dirty="0" smtClean="0"/>
          </a:p>
          <a:p>
            <a:endParaRPr lang="en-US" sz="2800" dirty="0"/>
          </a:p>
        </p:txBody>
      </p:sp>
      <p:pic>
        <p:nvPicPr>
          <p:cNvPr id="61442" name="Picture 2"/>
          <p:cNvPicPr>
            <a:picLocks noChangeAspect="1" noChangeArrowheads="1"/>
          </p:cNvPicPr>
          <p:nvPr/>
        </p:nvPicPr>
        <p:blipFill>
          <a:blip r:embed="rId3" cstate="print"/>
          <a:srcRect/>
          <a:stretch>
            <a:fillRect/>
          </a:stretch>
        </p:blipFill>
        <p:spPr bwMode="auto">
          <a:xfrm>
            <a:off x="938150" y="3886200"/>
            <a:ext cx="7239000" cy="24528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1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10600" cy="685800"/>
          </a:xfrm>
        </p:spPr>
        <p:txBody>
          <a:bodyPr>
            <a:normAutofit fontScale="90000"/>
          </a:bodyPr>
          <a:lstStyle/>
          <a:p>
            <a:r>
              <a:rPr lang="en-US" dirty="0" smtClean="0"/>
              <a:t>Future Work (2/2)</a:t>
            </a:r>
            <a:endParaRPr lang="en-US" dirty="0"/>
          </a:p>
        </p:txBody>
      </p:sp>
      <p:sp>
        <p:nvSpPr>
          <p:cNvPr id="3" name="Content Placeholder 2"/>
          <p:cNvSpPr>
            <a:spLocks noGrp="1"/>
          </p:cNvSpPr>
          <p:nvPr>
            <p:ph idx="1"/>
          </p:nvPr>
        </p:nvSpPr>
        <p:spPr>
          <a:xfrm>
            <a:off x="228600" y="990600"/>
            <a:ext cx="4953000" cy="5486400"/>
          </a:xfrm>
        </p:spPr>
        <p:txBody>
          <a:bodyPr>
            <a:normAutofit/>
          </a:bodyPr>
          <a:lstStyle/>
          <a:p>
            <a:pPr>
              <a:buFont typeface="Wingdings" pitchFamily="2" charset="2"/>
              <a:buChar char="§"/>
            </a:pPr>
            <a:r>
              <a:rPr lang="en-US" sz="2800" b="1" dirty="0" smtClean="0"/>
              <a:t>Theoretical Analysis:</a:t>
            </a:r>
          </a:p>
          <a:p>
            <a:pPr lvl="1">
              <a:buFont typeface="Arial" pitchFamily="34" charset="0"/>
              <a:buChar char="•"/>
            </a:pPr>
            <a:r>
              <a:rPr lang="en-US" dirty="0" smtClean="0"/>
              <a:t>Explore relationship between Fisher Information and Cross Entropy:</a:t>
            </a:r>
          </a:p>
          <a:p>
            <a:pPr lvl="1">
              <a:buFont typeface="Wingdings" pitchFamily="2" charset="2"/>
              <a:buChar char="§"/>
            </a:pPr>
            <a:endParaRPr lang="en-US" dirty="0" smtClean="0"/>
          </a:p>
          <a:p>
            <a:pPr lvl="1">
              <a:buFont typeface="Wingdings" pitchFamily="2" charset="2"/>
              <a:buChar char="§"/>
            </a:pPr>
            <a:endParaRPr lang="en-US" dirty="0" smtClean="0"/>
          </a:p>
          <a:p>
            <a:pPr lvl="1">
              <a:buNone/>
            </a:pPr>
            <a:endParaRPr lang="en-US" dirty="0" smtClean="0"/>
          </a:p>
          <a:p>
            <a:pPr>
              <a:buFont typeface="Wingdings" pitchFamily="2" charset="2"/>
              <a:buChar char="§"/>
            </a:pPr>
            <a:r>
              <a:rPr lang="en-US" sz="2800" b="1" dirty="0" smtClean="0"/>
              <a:t>Directional Antennas:</a:t>
            </a:r>
          </a:p>
          <a:p>
            <a:pPr lvl="1">
              <a:buFont typeface="Arial" pitchFamily="34" charset="0"/>
              <a:buChar char="•"/>
            </a:pPr>
            <a:r>
              <a:rPr lang="en-US" dirty="0" smtClean="0"/>
              <a:t>New hardware design</a:t>
            </a:r>
          </a:p>
          <a:p>
            <a:pPr lvl="1">
              <a:buNone/>
            </a:pPr>
            <a:endParaRPr lang="en-US" dirty="0"/>
          </a:p>
        </p:txBody>
      </p:sp>
      <p:pic>
        <p:nvPicPr>
          <p:cNvPr id="62467" name="Picture 3"/>
          <p:cNvPicPr>
            <a:picLocks noChangeAspect="1" noChangeArrowheads="1"/>
          </p:cNvPicPr>
          <p:nvPr/>
        </p:nvPicPr>
        <p:blipFill>
          <a:blip r:embed="rId3" cstate="print"/>
          <a:srcRect/>
          <a:stretch>
            <a:fillRect/>
          </a:stretch>
        </p:blipFill>
        <p:spPr bwMode="auto">
          <a:xfrm>
            <a:off x="914400" y="2971800"/>
            <a:ext cx="3686372" cy="776288"/>
          </a:xfrm>
          <a:prstGeom prst="rect">
            <a:avLst/>
          </a:prstGeom>
          <a:noFill/>
          <a:ln w="9525">
            <a:noFill/>
            <a:miter lim="800000"/>
            <a:headEnd/>
            <a:tailEnd/>
          </a:ln>
        </p:spPr>
      </p:pic>
      <p:pic>
        <p:nvPicPr>
          <p:cNvPr id="62468" name="Picture 4"/>
          <p:cNvPicPr>
            <a:picLocks noChangeAspect="1" noChangeArrowheads="1"/>
          </p:cNvPicPr>
          <p:nvPr/>
        </p:nvPicPr>
        <p:blipFill>
          <a:blip r:embed="rId4" cstate="print"/>
          <a:srcRect/>
          <a:stretch>
            <a:fillRect/>
          </a:stretch>
        </p:blipFill>
        <p:spPr bwMode="auto">
          <a:xfrm>
            <a:off x="5562600" y="990600"/>
            <a:ext cx="3352800" cy="2581322"/>
          </a:xfrm>
          <a:prstGeom prst="rect">
            <a:avLst/>
          </a:prstGeom>
          <a:noFill/>
          <a:ln w="9525">
            <a:noFill/>
            <a:miter lim="800000"/>
            <a:headEnd/>
            <a:tailEnd/>
          </a:ln>
        </p:spPr>
      </p:pic>
      <p:pic>
        <p:nvPicPr>
          <p:cNvPr id="7" name="Picture 2"/>
          <p:cNvPicPr>
            <a:picLocks noChangeAspect="1" noChangeArrowheads="1"/>
          </p:cNvPicPr>
          <p:nvPr/>
        </p:nvPicPr>
        <p:blipFill>
          <a:blip r:embed="rId5" cstate="print"/>
          <a:srcRect l="15727" r="3677"/>
          <a:stretch>
            <a:fillRect/>
          </a:stretch>
        </p:blipFill>
        <p:spPr bwMode="auto">
          <a:xfrm>
            <a:off x="5867400" y="3649488"/>
            <a:ext cx="2971800" cy="2598912"/>
          </a:xfrm>
          <a:prstGeom prst="rect">
            <a:avLst/>
          </a:prstGeom>
          <a:ln>
            <a:noFill/>
          </a:ln>
          <a:effectLst>
            <a:outerShdw blurRad="292100" dist="139700" dir="2700000" algn="tl" rotWithShape="0">
              <a:srgbClr val="333333">
                <a:alpha val="65000"/>
              </a:srgbClr>
            </a:outerShdw>
          </a:effectLst>
        </p:spPr>
      </p:pic>
      <p:pic>
        <p:nvPicPr>
          <p:cNvPr id="62473" name="Picture 9"/>
          <p:cNvPicPr>
            <a:picLocks noChangeAspect="1" noChangeArrowheads="1"/>
          </p:cNvPicPr>
          <p:nvPr/>
        </p:nvPicPr>
        <p:blipFill>
          <a:blip r:embed="rId6" cstate="print"/>
          <a:srcRect/>
          <a:stretch>
            <a:fillRect/>
          </a:stretch>
        </p:blipFill>
        <p:spPr bwMode="auto">
          <a:xfrm>
            <a:off x="914401" y="3657602"/>
            <a:ext cx="4495799" cy="880700"/>
          </a:xfrm>
          <a:prstGeom prst="rect">
            <a:avLst/>
          </a:prstGeom>
          <a:noFill/>
          <a:ln w="9525">
            <a:noFill/>
            <a:miter lim="800000"/>
            <a:headEnd/>
            <a:tailEnd/>
          </a:ln>
        </p:spPr>
      </p:pic>
      <p:pic>
        <p:nvPicPr>
          <p:cNvPr id="62474" name="Picture 10"/>
          <p:cNvPicPr>
            <a:picLocks noChangeAspect="1" noChangeArrowheads="1"/>
          </p:cNvPicPr>
          <p:nvPr/>
        </p:nvPicPr>
        <p:blipFill>
          <a:blip r:embed="rId7" cstate="print"/>
          <a:srcRect/>
          <a:stretch>
            <a:fillRect/>
          </a:stretch>
        </p:blipFill>
        <p:spPr bwMode="auto">
          <a:xfrm>
            <a:off x="1570610" y="4585210"/>
            <a:ext cx="4320540" cy="7962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247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624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Recent Work (1/3)</a:t>
            </a:r>
            <a:endParaRPr lang="en-US" dirty="0"/>
          </a:p>
        </p:txBody>
      </p:sp>
      <p:pic>
        <p:nvPicPr>
          <p:cNvPr id="58370" name="Picture 2"/>
          <p:cNvPicPr>
            <a:picLocks noChangeAspect="1" noChangeArrowheads="1"/>
          </p:cNvPicPr>
          <p:nvPr/>
        </p:nvPicPr>
        <p:blipFill>
          <a:blip r:embed="rId3" cstate="print">
            <a:clrChange>
              <a:clrFrom>
                <a:srgbClr val="FFFFFF"/>
              </a:clrFrom>
              <a:clrTo>
                <a:srgbClr val="FFFFFF">
                  <a:alpha val="0"/>
                </a:srgbClr>
              </a:clrTo>
            </a:clrChange>
          </a:blip>
          <a:srcRect l="12500" t="9503" r="25000" b="5913"/>
          <a:stretch>
            <a:fillRect/>
          </a:stretch>
        </p:blipFill>
        <p:spPr bwMode="auto">
          <a:xfrm>
            <a:off x="237269" y="1068779"/>
            <a:ext cx="6296767" cy="51796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Recent Work (2/3)</a:t>
            </a:r>
            <a:endParaRPr lang="en-US" dirty="0"/>
          </a:p>
        </p:txBody>
      </p:sp>
      <p:pic>
        <p:nvPicPr>
          <p:cNvPr id="59394" name="Picture 2"/>
          <p:cNvPicPr>
            <a:picLocks noChangeAspect="1" noChangeArrowheads="1"/>
          </p:cNvPicPr>
          <p:nvPr/>
        </p:nvPicPr>
        <p:blipFill>
          <a:blip r:embed="rId3" cstate="print"/>
          <a:srcRect l="11875" t="9254" r="25000" b="7455"/>
          <a:stretch>
            <a:fillRect/>
          </a:stretch>
        </p:blipFill>
        <p:spPr bwMode="auto">
          <a:xfrm>
            <a:off x="228600" y="1049242"/>
            <a:ext cx="6387846" cy="51229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Recent Work (3/3)</a:t>
            </a:r>
            <a:endParaRPr lang="en-US" dirty="0"/>
          </a:p>
        </p:txBody>
      </p:sp>
      <p:pic>
        <p:nvPicPr>
          <p:cNvPr id="60418" name="Picture 2"/>
          <p:cNvPicPr>
            <a:picLocks noChangeAspect="1" noChangeArrowheads="1"/>
          </p:cNvPicPr>
          <p:nvPr/>
        </p:nvPicPr>
        <p:blipFill>
          <a:blip r:embed="rId3" cstate="print"/>
          <a:srcRect l="13125" t="9254" r="25000" b="7455"/>
          <a:stretch>
            <a:fillRect/>
          </a:stretch>
        </p:blipFill>
        <p:spPr bwMode="auto">
          <a:xfrm>
            <a:off x="291846" y="1049242"/>
            <a:ext cx="6261354" cy="51229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p:cNvSpPr>
            <a:spLocks noChangeAspect="1"/>
          </p:cNvSpPr>
          <p:nvPr/>
        </p:nvSpPr>
        <p:spPr>
          <a:xfrm>
            <a:off x="1828800" y="2286000"/>
            <a:ext cx="2827020" cy="1386839"/>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a:spLocks noChangeAspect="1"/>
          </p:cNvSpPr>
          <p:nvPr/>
        </p:nvSpPr>
        <p:spPr>
          <a:xfrm>
            <a:off x="2232338" y="1920763"/>
            <a:ext cx="1577662" cy="974837"/>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a:spLocks noChangeAspect="1"/>
          </p:cNvSpPr>
          <p:nvPr/>
        </p:nvSpPr>
        <p:spPr>
          <a:xfrm>
            <a:off x="2230286" y="1498122"/>
            <a:ext cx="1325236" cy="683136"/>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a:spLocks noChangeAspect="1"/>
          </p:cNvSpPr>
          <p:nvPr/>
        </p:nvSpPr>
        <p:spPr>
          <a:xfrm>
            <a:off x="1846052" y="1423356"/>
            <a:ext cx="1135917" cy="463109"/>
          </a:xfrm>
          <a:prstGeom prst="ellipse">
            <a:avLst/>
          </a:prstGeom>
          <a:solidFill>
            <a:schemeClr val="accent1">
              <a:alpha val="29000"/>
            </a:schemeClr>
          </a:solid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15240"/>
            <a:ext cx="8534400" cy="685800"/>
          </a:xfrm>
        </p:spPr>
        <p:txBody>
          <a:bodyPr>
            <a:normAutofit fontScale="90000"/>
          </a:bodyPr>
          <a:lstStyle/>
          <a:p>
            <a:r>
              <a:rPr lang="en-US" dirty="0" smtClean="0"/>
              <a:t>Centralized </a:t>
            </a:r>
            <a:r>
              <a:rPr lang="en-US" dirty="0" err="1" smtClean="0"/>
              <a:t>vs</a:t>
            </a:r>
            <a:r>
              <a:rPr lang="en-US" dirty="0" smtClean="0"/>
              <a:t> Distributed Localization</a:t>
            </a:r>
            <a:endParaRPr lang="en-US" dirty="0"/>
          </a:p>
        </p:txBody>
      </p:sp>
      <p:grpSp>
        <p:nvGrpSpPr>
          <p:cNvPr id="3" name="Content Placeholder 3"/>
          <p:cNvGrpSpPr>
            <a:grpSpLocks noGrp="1" noChangeAspect="1"/>
          </p:cNvGrpSpPr>
          <p:nvPr>
            <p:ph idx="1"/>
          </p:nvPr>
        </p:nvGrpSpPr>
        <p:grpSpPr>
          <a:xfrm>
            <a:off x="457200" y="746760"/>
            <a:ext cx="4480560" cy="2773680"/>
            <a:chOff x="762000" y="1828800"/>
            <a:chExt cx="5029200" cy="3810000"/>
          </a:xfrm>
        </p:grpSpPr>
        <p:grpSp>
          <p:nvGrpSpPr>
            <p:cNvPr id="4" name="Group 30"/>
            <p:cNvGrpSpPr/>
            <p:nvPr/>
          </p:nvGrpSpPr>
          <p:grpSpPr>
            <a:xfrm>
              <a:off x="1143000" y="1828800"/>
              <a:ext cx="3810000" cy="3810000"/>
              <a:chOff x="1143000" y="1828800"/>
              <a:chExt cx="3810000" cy="3810000"/>
            </a:xfrm>
            <a:scene3d>
              <a:camera prst="perspectiveRelaxed" fov="6300000"/>
              <a:lightRig rig="threePt" dir="t"/>
            </a:scene3d>
          </p:grpSpPr>
          <p:sp>
            <p:nvSpPr>
              <p:cNvPr id="25" name="Rectangle 24"/>
              <p:cNvSpPr/>
              <p:nvPr/>
            </p:nvSpPr>
            <p:spPr>
              <a:xfrm>
                <a:off x="1143000" y="1828800"/>
                <a:ext cx="3810000" cy="3810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17"/>
              <p:cNvGrpSpPr/>
              <p:nvPr/>
            </p:nvGrpSpPr>
            <p:grpSpPr>
              <a:xfrm>
                <a:off x="1523206" y="1828800"/>
                <a:ext cx="3429794" cy="3810000"/>
                <a:chOff x="1523206" y="1828800"/>
                <a:chExt cx="3429794" cy="3734594"/>
              </a:xfrm>
            </p:grpSpPr>
            <p:cxnSp>
              <p:nvCxnSpPr>
                <p:cNvPr id="37" name="Straight Connector 36"/>
                <p:cNvCxnSpPr/>
                <p:nvPr/>
              </p:nvCxnSpPr>
              <p:spPr>
                <a:xfrm rot="5400000" flipH="1" flipV="1">
                  <a:off x="-342900" y="3695700"/>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flipH="1" flipV="1">
                  <a:off x="37306"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419894"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flipH="1" flipV="1">
                  <a:off x="799305"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1180305"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1562101" y="3695700"/>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1942307"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flipH="1" flipV="1">
                  <a:off x="2324895"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flipH="1" flipV="1">
                  <a:off x="2704306"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flipH="1" flipV="1">
                  <a:off x="3085306" y="3694906"/>
                  <a:ext cx="3733800" cy="158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 name="Group 29"/>
              <p:cNvGrpSpPr/>
              <p:nvPr/>
            </p:nvGrpSpPr>
            <p:grpSpPr>
              <a:xfrm>
                <a:off x="1143000" y="2209006"/>
                <a:ext cx="3809999" cy="3049588"/>
                <a:chOff x="1143001" y="2209006"/>
                <a:chExt cx="3734594" cy="3049588"/>
              </a:xfrm>
            </p:grpSpPr>
            <p:cxnSp>
              <p:nvCxnSpPr>
                <p:cNvPr id="28" name="Straight Connector 27"/>
                <p:cNvCxnSpPr/>
                <p:nvPr/>
              </p:nvCxnSpPr>
              <p:spPr>
                <a:xfrm flipH="1" flipV="1">
                  <a:off x="1143001" y="52570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143001" y="4874418"/>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flipV="1">
                  <a:off x="1143001" y="4495007"/>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23"/>
                <p:cNvCxnSpPr/>
                <p:nvPr/>
              </p:nvCxnSpPr>
              <p:spPr>
                <a:xfrm flipH="1" flipV="1">
                  <a:off x="1143001" y="4114007"/>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24"/>
                <p:cNvCxnSpPr/>
                <p:nvPr/>
              </p:nvCxnSpPr>
              <p:spPr>
                <a:xfrm flipH="1" flipV="1">
                  <a:off x="1143795" y="3732211"/>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flipV="1">
                  <a:off x="1143001" y="3352005"/>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flipV="1">
                  <a:off x="1143001" y="2969417"/>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flipV="1">
                  <a:off x="1143001" y="2590006"/>
                  <a:ext cx="3733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1143001" y="2209006"/>
                  <a:ext cx="3733800" cy="1588"/>
                </a:xfrm>
                <a:prstGeom prst="line">
                  <a:avLst/>
                </a:prstGeom>
              </p:spPr>
              <p:style>
                <a:lnRef idx="1">
                  <a:schemeClr val="accent1"/>
                </a:lnRef>
                <a:fillRef idx="0">
                  <a:schemeClr val="accent1"/>
                </a:fillRef>
                <a:effectRef idx="0">
                  <a:schemeClr val="accent1"/>
                </a:effectRef>
                <a:fontRef idx="minor">
                  <a:schemeClr val="tx1"/>
                </a:fontRef>
              </p:style>
            </p:cxnSp>
          </p:grpSp>
        </p:grpSp>
        <p:pic>
          <p:nvPicPr>
            <p:cNvPr id="6" name="Picture 2"/>
            <p:cNvPicPr>
              <a:picLocks noChangeAspect="1" noChangeArrowheads="1"/>
            </p:cNvPicPr>
            <p:nvPr/>
          </p:nvPicPr>
          <p:blipFill>
            <a:blip r:embed="rId3" cstate="print"/>
            <a:srcRect/>
            <a:stretch>
              <a:fillRect/>
            </a:stretch>
          </p:blipFill>
          <p:spPr bwMode="auto">
            <a:xfrm>
              <a:off x="2743200" y="2743200"/>
              <a:ext cx="386861" cy="457200"/>
            </a:xfrm>
            <a:prstGeom prst="rect">
              <a:avLst/>
            </a:prstGeom>
            <a:noFill/>
            <a:ln w="9525">
              <a:noFill/>
              <a:miter lim="800000"/>
              <a:headEnd/>
              <a:tailEnd/>
            </a:ln>
            <a:effectLst/>
          </p:spPr>
        </p:pic>
        <p:pic>
          <p:nvPicPr>
            <p:cNvPr id="7" name="Picture 2"/>
            <p:cNvPicPr>
              <a:picLocks noChangeAspect="1" noChangeArrowheads="1"/>
            </p:cNvPicPr>
            <p:nvPr/>
          </p:nvPicPr>
          <p:blipFill>
            <a:blip r:embed="rId4" cstate="print"/>
            <a:srcRect/>
            <a:stretch>
              <a:fillRect/>
            </a:stretch>
          </p:blipFill>
          <p:spPr bwMode="auto">
            <a:xfrm>
              <a:off x="3733800" y="2642754"/>
              <a:ext cx="342900" cy="405246"/>
            </a:xfrm>
            <a:prstGeom prst="rect">
              <a:avLst/>
            </a:prstGeom>
            <a:noFill/>
            <a:ln w="9525">
              <a:noFill/>
              <a:miter lim="800000"/>
              <a:headEnd/>
              <a:tailEnd/>
            </a:ln>
            <a:effectLst/>
          </p:spPr>
        </p:pic>
        <p:pic>
          <p:nvPicPr>
            <p:cNvPr id="8" name="Picture 2"/>
            <p:cNvPicPr>
              <a:picLocks noChangeAspect="1" noChangeArrowheads="1"/>
            </p:cNvPicPr>
            <p:nvPr/>
          </p:nvPicPr>
          <p:blipFill>
            <a:blip r:embed="rId5" cstate="print"/>
            <a:srcRect/>
            <a:stretch>
              <a:fillRect/>
            </a:stretch>
          </p:blipFill>
          <p:spPr bwMode="auto">
            <a:xfrm>
              <a:off x="1524000" y="3276600"/>
              <a:ext cx="451338" cy="533400"/>
            </a:xfrm>
            <a:prstGeom prst="rect">
              <a:avLst/>
            </a:prstGeom>
            <a:noFill/>
            <a:ln w="9525">
              <a:noFill/>
              <a:miter lim="800000"/>
              <a:headEnd/>
              <a:tailEnd/>
            </a:ln>
            <a:effectLst/>
          </p:spPr>
        </p:pic>
        <p:pic>
          <p:nvPicPr>
            <p:cNvPr id="9" name="Picture 2"/>
            <p:cNvPicPr>
              <a:picLocks noChangeAspect="1" noChangeArrowheads="1"/>
            </p:cNvPicPr>
            <p:nvPr/>
          </p:nvPicPr>
          <p:blipFill>
            <a:blip r:embed="rId3" cstate="print"/>
            <a:srcRect/>
            <a:stretch>
              <a:fillRect/>
            </a:stretch>
          </p:blipFill>
          <p:spPr bwMode="auto">
            <a:xfrm>
              <a:off x="4032739" y="2895600"/>
              <a:ext cx="386861" cy="457200"/>
            </a:xfrm>
            <a:prstGeom prst="rect">
              <a:avLst/>
            </a:prstGeom>
            <a:noFill/>
            <a:ln w="9525">
              <a:noFill/>
              <a:miter lim="800000"/>
              <a:headEnd/>
              <a:tailEnd/>
            </a:ln>
            <a:effectLst/>
          </p:spPr>
        </p:pic>
        <p:pic>
          <p:nvPicPr>
            <p:cNvPr id="10" name="Picture 2"/>
            <p:cNvPicPr>
              <a:picLocks noChangeAspect="1" noChangeArrowheads="1"/>
            </p:cNvPicPr>
            <p:nvPr/>
          </p:nvPicPr>
          <p:blipFill>
            <a:blip r:embed="rId6" cstate="print"/>
            <a:srcRect/>
            <a:stretch>
              <a:fillRect/>
            </a:stretch>
          </p:blipFill>
          <p:spPr bwMode="auto">
            <a:xfrm>
              <a:off x="4114800" y="3200400"/>
              <a:ext cx="475517" cy="561975"/>
            </a:xfrm>
            <a:prstGeom prst="rect">
              <a:avLst/>
            </a:prstGeom>
            <a:noFill/>
            <a:ln w="9525">
              <a:noFill/>
              <a:miter lim="800000"/>
              <a:headEnd/>
              <a:tailEnd/>
            </a:ln>
            <a:effectLst/>
          </p:spPr>
        </p:pic>
        <p:pic>
          <p:nvPicPr>
            <p:cNvPr id="11" name="Picture 2"/>
            <p:cNvPicPr>
              <a:picLocks noChangeAspect="1" noChangeArrowheads="1"/>
            </p:cNvPicPr>
            <p:nvPr/>
          </p:nvPicPr>
          <p:blipFill>
            <a:blip r:embed="rId7" cstate="print"/>
            <a:srcRect/>
            <a:stretch>
              <a:fillRect/>
            </a:stretch>
          </p:blipFill>
          <p:spPr bwMode="auto">
            <a:xfrm>
              <a:off x="4267200" y="3733800"/>
              <a:ext cx="552450" cy="652896"/>
            </a:xfrm>
            <a:prstGeom prst="rect">
              <a:avLst/>
            </a:prstGeom>
            <a:noFill/>
            <a:ln w="9525">
              <a:noFill/>
              <a:miter lim="800000"/>
              <a:headEnd/>
              <a:tailEnd/>
            </a:ln>
            <a:effectLst/>
          </p:spPr>
        </p:pic>
        <p:pic>
          <p:nvPicPr>
            <p:cNvPr id="12" name="Picture 2"/>
            <p:cNvPicPr>
              <a:picLocks noChangeAspect="1" noChangeArrowheads="1"/>
            </p:cNvPicPr>
            <p:nvPr/>
          </p:nvPicPr>
          <p:blipFill>
            <a:blip r:embed="rId8" cstate="print"/>
            <a:srcRect/>
            <a:stretch>
              <a:fillRect/>
            </a:stretch>
          </p:blipFill>
          <p:spPr bwMode="auto">
            <a:xfrm>
              <a:off x="2438400" y="4724400"/>
              <a:ext cx="741483" cy="876300"/>
            </a:xfrm>
            <a:prstGeom prst="rect">
              <a:avLst/>
            </a:prstGeom>
            <a:noFill/>
            <a:ln w="9525">
              <a:noFill/>
              <a:miter lim="800000"/>
              <a:headEnd/>
              <a:tailEnd/>
            </a:ln>
            <a:effectLst/>
          </p:spPr>
        </p:pic>
        <p:pic>
          <p:nvPicPr>
            <p:cNvPr id="13" name="Picture 3"/>
            <p:cNvPicPr>
              <a:picLocks noChangeAspect="1" noChangeArrowheads="1"/>
            </p:cNvPicPr>
            <p:nvPr/>
          </p:nvPicPr>
          <p:blipFill>
            <a:blip r:embed="rId9" cstate="print"/>
            <a:srcRect/>
            <a:stretch>
              <a:fillRect/>
            </a:stretch>
          </p:blipFill>
          <p:spPr bwMode="auto">
            <a:xfrm>
              <a:off x="762000" y="4648200"/>
              <a:ext cx="744537" cy="901700"/>
            </a:xfrm>
            <a:prstGeom prst="rect">
              <a:avLst/>
            </a:prstGeom>
            <a:noFill/>
            <a:ln w="9525">
              <a:noFill/>
              <a:miter lim="800000"/>
              <a:headEnd/>
              <a:tailEnd/>
            </a:ln>
            <a:effectLst/>
          </p:spPr>
        </p:pic>
        <p:pic>
          <p:nvPicPr>
            <p:cNvPr id="14" name="Picture 3"/>
            <p:cNvPicPr>
              <a:picLocks noChangeAspect="1" noChangeArrowheads="1"/>
            </p:cNvPicPr>
            <p:nvPr/>
          </p:nvPicPr>
          <p:blipFill>
            <a:blip r:embed="rId9" cstate="print"/>
            <a:srcRect/>
            <a:stretch>
              <a:fillRect/>
            </a:stretch>
          </p:blipFill>
          <p:spPr bwMode="auto">
            <a:xfrm>
              <a:off x="2514600" y="3657600"/>
              <a:ext cx="571500" cy="692137"/>
            </a:xfrm>
            <a:prstGeom prst="rect">
              <a:avLst/>
            </a:prstGeom>
            <a:noFill/>
            <a:ln w="9525">
              <a:noFill/>
              <a:miter lim="800000"/>
              <a:headEnd/>
              <a:tailEnd/>
            </a:ln>
            <a:effectLst/>
          </p:spPr>
        </p:pic>
        <p:pic>
          <p:nvPicPr>
            <p:cNvPr id="15" name="Picture 3"/>
            <p:cNvPicPr>
              <a:picLocks noChangeAspect="1" noChangeArrowheads="1"/>
            </p:cNvPicPr>
            <p:nvPr/>
          </p:nvPicPr>
          <p:blipFill>
            <a:blip r:embed="rId10" cstate="print"/>
            <a:srcRect/>
            <a:stretch>
              <a:fillRect/>
            </a:stretch>
          </p:blipFill>
          <p:spPr bwMode="auto">
            <a:xfrm>
              <a:off x="1447800" y="2695575"/>
              <a:ext cx="416836" cy="504825"/>
            </a:xfrm>
            <a:prstGeom prst="rect">
              <a:avLst/>
            </a:prstGeom>
            <a:noFill/>
            <a:ln w="9525">
              <a:noFill/>
              <a:miter lim="800000"/>
              <a:headEnd/>
              <a:tailEnd/>
            </a:ln>
            <a:effectLst/>
          </p:spPr>
        </p:pic>
        <p:pic>
          <p:nvPicPr>
            <p:cNvPr id="16" name="Picture 3"/>
            <p:cNvPicPr>
              <a:picLocks noChangeAspect="1" noChangeArrowheads="1"/>
            </p:cNvPicPr>
            <p:nvPr/>
          </p:nvPicPr>
          <p:blipFill>
            <a:blip r:embed="rId11" cstate="print"/>
            <a:srcRect/>
            <a:stretch>
              <a:fillRect/>
            </a:stretch>
          </p:blipFill>
          <p:spPr bwMode="auto">
            <a:xfrm>
              <a:off x="4191000" y="2590800"/>
              <a:ext cx="361782" cy="438150"/>
            </a:xfrm>
            <a:prstGeom prst="rect">
              <a:avLst/>
            </a:prstGeom>
            <a:noFill/>
            <a:ln w="9525">
              <a:noFill/>
              <a:miter lim="800000"/>
              <a:headEnd/>
              <a:tailEnd/>
            </a:ln>
            <a:effectLst/>
          </p:spPr>
        </p:pic>
        <p:pic>
          <p:nvPicPr>
            <p:cNvPr id="17" name="Picture 2"/>
            <p:cNvPicPr>
              <a:picLocks noChangeAspect="1" noChangeArrowheads="1"/>
            </p:cNvPicPr>
            <p:nvPr/>
          </p:nvPicPr>
          <p:blipFill>
            <a:blip r:embed="rId12" cstate="print"/>
            <a:srcRect/>
            <a:stretch>
              <a:fillRect/>
            </a:stretch>
          </p:blipFill>
          <p:spPr bwMode="auto">
            <a:xfrm>
              <a:off x="2286000" y="3048000"/>
              <a:ext cx="424961" cy="502227"/>
            </a:xfrm>
            <a:prstGeom prst="rect">
              <a:avLst/>
            </a:prstGeom>
            <a:noFill/>
            <a:ln w="9525">
              <a:noFill/>
              <a:miter lim="800000"/>
              <a:headEnd/>
              <a:tailEnd/>
            </a:ln>
            <a:effectLst/>
          </p:spPr>
        </p:pic>
        <p:pic>
          <p:nvPicPr>
            <p:cNvPr id="18" name="Picture 3"/>
            <p:cNvPicPr>
              <a:picLocks noChangeAspect="1" noChangeArrowheads="1"/>
            </p:cNvPicPr>
            <p:nvPr/>
          </p:nvPicPr>
          <p:blipFill>
            <a:blip r:embed="rId9" cstate="print"/>
            <a:srcRect/>
            <a:stretch>
              <a:fillRect/>
            </a:stretch>
          </p:blipFill>
          <p:spPr bwMode="auto">
            <a:xfrm>
              <a:off x="5029200" y="4648200"/>
              <a:ext cx="762000" cy="922849"/>
            </a:xfrm>
            <a:prstGeom prst="rect">
              <a:avLst/>
            </a:prstGeom>
            <a:noFill/>
            <a:ln w="9525">
              <a:noFill/>
              <a:miter lim="800000"/>
              <a:headEnd/>
              <a:tailEnd/>
            </a:ln>
            <a:effectLst/>
          </p:spPr>
        </p:pic>
        <p:pic>
          <p:nvPicPr>
            <p:cNvPr id="19" name="Picture 2"/>
            <p:cNvPicPr>
              <a:picLocks noChangeAspect="1" noChangeArrowheads="1"/>
            </p:cNvPicPr>
            <p:nvPr/>
          </p:nvPicPr>
          <p:blipFill>
            <a:blip r:embed="rId8" cstate="print"/>
            <a:srcRect/>
            <a:stretch>
              <a:fillRect/>
            </a:stretch>
          </p:blipFill>
          <p:spPr bwMode="auto">
            <a:xfrm>
              <a:off x="3510330" y="4314825"/>
              <a:ext cx="604470" cy="714375"/>
            </a:xfrm>
            <a:prstGeom prst="rect">
              <a:avLst/>
            </a:prstGeom>
            <a:noFill/>
            <a:ln w="9525">
              <a:noFill/>
              <a:miter lim="800000"/>
              <a:headEnd/>
              <a:tailEnd/>
            </a:ln>
            <a:effectLst/>
          </p:spPr>
        </p:pic>
        <p:pic>
          <p:nvPicPr>
            <p:cNvPr id="20" name="Picture 2"/>
            <p:cNvPicPr>
              <a:picLocks noChangeAspect="1" noChangeArrowheads="1"/>
            </p:cNvPicPr>
            <p:nvPr/>
          </p:nvPicPr>
          <p:blipFill>
            <a:blip r:embed="rId13" cstate="print"/>
            <a:srcRect/>
            <a:stretch>
              <a:fillRect/>
            </a:stretch>
          </p:blipFill>
          <p:spPr bwMode="auto">
            <a:xfrm>
              <a:off x="1600200" y="4038600"/>
              <a:ext cx="571500" cy="675410"/>
            </a:xfrm>
            <a:prstGeom prst="rect">
              <a:avLst/>
            </a:prstGeom>
            <a:noFill/>
            <a:ln w="9525">
              <a:noFill/>
              <a:miter lim="800000"/>
              <a:headEnd/>
              <a:tailEnd/>
            </a:ln>
            <a:effectLst/>
          </p:spPr>
        </p:pic>
        <p:pic>
          <p:nvPicPr>
            <p:cNvPr id="21" name="Picture 2"/>
            <p:cNvPicPr>
              <a:picLocks noChangeAspect="1" noChangeArrowheads="1"/>
            </p:cNvPicPr>
            <p:nvPr/>
          </p:nvPicPr>
          <p:blipFill>
            <a:blip r:embed="rId14" cstate="print"/>
            <a:srcRect/>
            <a:stretch>
              <a:fillRect/>
            </a:stretch>
          </p:blipFill>
          <p:spPr bwMode="auto">
            <a:xfrm>
              <a:off x="1038224" y="3705224"/>
              <a:ext cx="542925" cy="641639"/>
            </a:xfrm>
            <a:prstGeom prst="rect">
              <a:avLst/>
            </a:prstGeom>
            <a:noFill/>
            <a:ln w="9525">
              <a:noFill/>
              <a:miter lim="800000"/>
              <a:headEnd/>
              <a:tailEnd/>
            </a:ln>
            <a:effectLst/>
          </p:spPr>
        </p:pic>
        <p:pic>
          <p:nvPicPr>
            <p:cNvPr id="22" name="Picture 2"/>
            <p:cNvPicPr>
              <a:picLocks noChangeAspect="1" noChangeArrowheads="1"/>
            </p:cNvPicPr>
            <p:nvPr/>
          </p:nvPicPr>
          <p:blipFill>
            <a:blip r:embed="rId15" cstate="print"/>
            <a:srcRect/>
            <a:stretch>
              <a:fillRect/>
            </a:stretch>
          </p:blipFill>
          <p:spPr bwMode="auto">
            <a:xfrm>
              <a:off x="3400425" y="3476625"/>
              <a:ext cx="507754" cy="600075"/>
            </a:xfrm>
            <a:prstGeom prst="rect">
              <a:avLst/>
            </a:prstGeom>
            <a:noFill/>
            <a:ln w="9525">
              <a:noFill/>
              <a:miter lim="800000"/>
              <a:headEnd/>
              <a:tailEnd/>
            </a:ln>
            <a:effectLst/>
          </p:spPr>
        </p:pic>
        <p:pic>
          <p:nvPicPr>
            <p:cNvPr id="23" name="Picture 2"/>
            <p:cNvPicPr>
              <a:picLocks noChangeAspect="1" noChangeArrowheads="1"/>
            </p:cNvPicPr>
            <p:nvPr/>
          </p:nvPicPr>
          <p:blipFill>
            <a:blip r:embed="rId16" cstate="print"/>
            <a:srcRect/>
            <a:stretch>
              <a:fillRect/>
            </a:stretch>
          </p:blipFill>
          <p:spPr bwMode="auto">
            <a:xfrm>
              <a:off x="3352800" y="2971801"/>
              <a:ext cx="381000" cy="450274"/>
            </a:xfrm>
            <a:prstGeom prst="rect">
              <a:avLst/>
            </a:prstGeom>
            <a:noFill/>
            <a:ln w="9525">
              <a:noFill/>
              <a:miter lim="800000"/>
              <a:headEnd/>
              <a:tailEnd/>
            </a:ln>
            <a:effectLst/>
          </p:spPr>
        </p:pic>
        <p:pic>
          <p:nvPicPr>
            <p:cNvPr id="24" name="Picture 2"/>
            <p:cNvPicPr>
              <a:picLocks noChangeAspect="1" noChangeArrowheads="1"/>
            </p:cNvPicPr>
            <p:nvPr/>
          </p:nvPicPr>
          <p:blipFill>
            <a:blip r:embed="rId17" cstate="print"/>
            <a:srcRect/>
            <a:stretch>
              <a:fillRect/>
            </a:stretch>
          </p:blipFill>
          <p:spPr bwMode="auto">
            <a:xfrm>
              <a:off x="2133600" y="2667000"/>
              <a:ext cx="254244" cy="300471"/>
            </a:xfrm>
            <a:prstGeom prst="rect">
              <a:avLst/>
            </a:prstGeom>
            <a:noFill/>
            <a:ln w="9525">
              <a:noFill/>
              <a:miter lim="800000"/>
              <a:headEnd/>
              <a:tailEnd/>
            </a:ln>
            <a:effectLst/>
          </p:spPr>
        </p:pic>
      </p:grpSp>
      <p:sp>
        <p:nvSpPr>
          <p:cNvPr id="53" name="Down Arrow 52"/>
          <p:cNvSpPr>
            <a:spLocks noChangeAspect="1"/>
          </p:cNvSpPr>
          <p:nvPr/>
        </p:nvSpPr>
        <p:spPr>
          <a:xfrm>
            <a:off x="2362200" y="1302014"/>
            <a:ext cx="53340" cy="213360"/>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Down Arrow 53"/>
          <p:cNvSpPr>
            <a:spLocks noChangeAspect="1"/>
          </p:cNvSpPr>
          <p:nvPr/>
        </p:nvSpPr>
        <p:spPr>
          <a:xfrm>
            <a:off x="2895600" y="1414145"/>
            <a:ext cx="75565" cy="26225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Down Arrow 54"/>
          <p:cNvSpPr>
            <a:spLocks noChangeAspect="1"/>
          </p:cNvSpPr>
          <p:nvPr/>
        </p:nvSpPr>
        <p:spPr>
          <a:xfrm>
            <a:off x="3039374" y="1820174"/>
            <a:ext cx="93345" cy="28892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Down Arrow 55"/>
          <p:cNvSpPr>
            <a:spLocks noChangeAspect="1"/>
          </p:cNvSpPr>
          <p:nvPr/>
        </p:nvSpPr>
        <p:spPr>
          <a:xfrm>
            <a:off x="3158704" y="2387600"/>
            <a:ext cx="120015" cy="355600"/>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Down Arrow 56"/>
          <p:cNvSpPr>
            <a:spLocks noChangeAspect="1"/>
          </p:cNvSpPr>
          <p:nvPr/>
        </p:nvSpPr>
        <p:spPr>
          <a:xfrm>
            <a:off x="4470400" y="2590800"/>
            <a:ext cx="177800" cy="426720"/>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AutoShape 10"/>
          <p:cNvSpPr>
            <a:spLocks noChangeAspect="1" noChangeArrowheads="1"/>
          </p:cNvSpPr>
          <p:nvPr/>
        </p:nvSpPr>
        <p:spPr bwMode="auto">
          <a:xfrm>
            <a:off x="4895020" y="2851171"/>
            <a:ext cx="586740" cy="213360"/>
          </a:xfrm>
          <a:prstGeom prst="leftRightArrow">
            <a:avLst>
              <a:gd name="adj1" fmla="val 50000"/>
              <a:gd name="adj2" fmla="val 55000"/>
            </a:avLst>
          </a:prstGeom>
          <a:solidFill>
            <a:schemeClr val="tx1"/>
          </a:solidFill>
          <a:ln w="9525">
            <a:solidFill>
              <a:schemeClr val="tx1"/>
            </a:solidFill>
            <a:miter lim="800000"/>
            <a:headEnd/>
            <a:tailEnd/>
          </a:ln>
        </p:spPr>
        <p:txBody>
          <a:bodyPr wrap="none" anchor="ctr"/>
          <a:lstStyle/>
          <a:p>
            <a:endParaRPr lang="en-US">
              <a:latin typeface="Calibri" pitchFamily="34" charset="0"/>
            </a:endParaRPr>
          </a:p>
        </p:txBody>
      </p:sp>
      <p:pic>
        <p:nvPicPr>
          <p:cNvPr id="64" name="Picture 32"/>
          <p:cNvPicPr>
            <a:picLocks noChangeAspect="1" noChangeArrowheads="1"/>
          </p:cNvPicPr>
          <p:nvPr/>
        </p:nvPicPr>
        <p:blipFill>
          <a:blip r:embed="rId18" cstate="print"/>
          <a:srcRect/>
          <a:stretch>
            <a:fillRect/>
          </a:stretch>
        </p:blipFill>
        <p:spPr bwMode="auto">
          <a:xfrm>
            <a:off x="5791200" y="2057400"/>
            <a:ext cx="1512019" cy="1101238"/>
          </a:xfrm>
          <a:prstGeom prst="rect">
            <a:avLst/>
          </a:prstGeom>
          <a:noFill/>
          <a:ln w="25400" algn="ctr">
            <a:noFill/>
            <a:miter lim="800000"/>
            <a:headEnd/>
            <a:tailEnd/>
          </a:ln>
        </p:spPr>
      </p:pic>
      <p:sp>
        <p:nvSpPr>
          <p:cNvPr id="65" name="TextBox 64"/>
          <p:cNvSpPr txBox="1"/>
          <p:nvPr/>
        </p:nvSpPr>
        <p:spPr>
          <a:xfrm>
            <a:off x="4343400" y="1981200"/>
            <a:ext cx="1430776" cy="461665"/>
          </a:xfrm>
          <a:prstGeom prst="rect">
            <a:avLst/>
          </a:prstGeom>
          <a:noFill/>
        </p:spPr>
        <p:txBody>
          <a:bodyPr wrap="none" rtlCol="0">
            <a:spAutoFit/>
          </a:bodyPr>
          <a:lstStyle/>
          <a:p>
            <a:r>
              <a:rPr lang="en-US" sz="2400" b="1" dirty="0" smtClean="0"/>
              <a:t>GATEWAY</a:t>
            </a:r>
          </a:p>
        </p:txBody>
      </p:sp>
      <p:sp>
        <p:nvSpPr>
          <p:cNvPr id="68" name="Content Placeholder 2"/>
          <p:cNvSpPr txBox="1">
            <a:spLocks/>
          </p:cNvSpPr>
          <p:nvPr/>
        </p:nvSpPr>
        <p:spPr>
          <a:xfrm>
            <a:off x="228600" y="3962400"/>
            <a:ext cx="8686800" cy="2438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dirty="0" smtClean="0"/>
              <a:t>Are the location needed at the nodes or the server?</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Is privacy</a:t>
            </a:r>
            <a:r>
              <a:rPr kumimoji="0" lang="en-US" sz="2800" b="0" i="0" u="none" strike="noStrike" kern="1200" cap="none" spc="0" normalizeH="0" noProof="0" dirty="0" smtClean="0">
                <a:ln>
                  <a:noFill/>
                </a:ln>
                <a:solidFill>
                  <a:schemeClr val="tx1"/>
                </a:solidFill>
                <a:effectLst/>
                <a:uLnTx/>
                <a:uFillTx/>
                <a:latin typeface="+mn-lt"/>
                <a:ea typeface="+mn-ea"/>
                <a:cs typeface="+mn-cs"/>
              </a:rPr>
              <a:t> an issue?</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Collection</a:t>
            </a:r>
            <a:r>
              <a:rPr kumimoji="0" lang="en-US" sz="2800" b="0" i="0" u="none" strike="noStrike" kern="1200" cap="none" spc="0" normalizeH="0" noProof="0" dirty="0" smtClean="0">
                <a:ln>
                  <a:noFill/>
                </a:ln>
                <a:solidFill>
                  <a:schemeClr val="tx1"/>
                </a:solidFill>
                <a:effectLst/>
                <a:uLnTx/>
                <a:uFillTx/>
                <a:latin typeface="+mn-lt"/>
                <a:ea typeface="+mn-ea"/>
                <a:cs typeface="+mn-cs"/>
              </a:rPr>
              <a:t> Tree Protocols available out of the box (</a:t>
            </a:r>
            <a:r>
              <a:rPr kumimoji="0" lang="en-US" sz="2800" b="0" i="0" u="none" strike="noStrike" kern="1200" cap="none" spc="0" normalizeH="0" noProof="0" dirty="0" err="1" smtClean="0">
                <a:ln>
                  <a:noFill/>
                </a:ln>
                <a:solidFill>
                  <a:schemeClr val="tx1"/>
                </a:solidFill>
                <a:effectLst/>
                <a:uLnTx/>
                <a:uFillTx/>
                <a:latin typeface="+mn-lt"/>
                <a:ea typeface="+mn-ea"/>
                <a:cs typeface="+mn-cs"/>
              </a:rPr>
              <a:t>TinyOS</a:t>
            </a:r>
            <a:r>
              <a:rPr kumimoji="0" lang="en-US" sz="2800" b="0" i="0" u="none" strike="noStrike" kern="1200" cap="none" spc="0" normalizeH="0" noProof="0" dirty="0" smtClean="0">
                <a:ln>
                  <a:noFill/>
                </a:ln>
                <a:solidFill>
                  <a:schemeClr val="tx1"/>
                </a:solidFill>
                <a:effectLst/>
                <a:uLnTx/>
                <a:uFillTx/>
                <a:latin typeface="+mn-lt"/>
                <a:ea typeface="+mn-ea"/>
                <a:cs typeface="+mn-cs"/>
              </a:rPr>
              <a:t>, </a:t>
            </a:r>
            <a:r>
              <a:rPr kumimoji="0" lang="en-US" sz="2800" b="0" i="0" u="none" strike="noStrike" kern="1200" cap="none" spc="0" normalizeH="0" noProof="0" dirty="0" err="1" smtClean="0">
                <a:ln>
                  <a:noFill/>
                </a:ln>
                <a:solidFill>
                  <a:schemeClr val="tx1"/>
                </a:solidFill>
                <a:effectLst/>
                <a:uLnTx/>
                <a:uFillTx/>
                <a:latin typeface="+mn-lt"/>
                <a:ea typeface="+mn-ea"/>
                <a:cs typeface="+mn-cs"/>
              </a:rPr>
              <a:t>ZigBee</a:t>
            </a:r>
            <a:r>
              <a:rPr kumimoji="0" lang="en-US" sz="2800" b="0" i="0" u="none" strike="noStrike" kern="1200" cap="none" spc="0" normalizeH="0" noProof="0" dirty="0" smtClean="0">
                <a:ln>
                  <a:noFill/>
                </a:ln>
                <a:solidFill>
                  <a:schemeClr val="tx1"/>
                </a:solidFill>
                <a:effectLst/>
                <a:uLnTx/>
                <a:uFillTx/>
                <a:latin typeface="+mn-lt"/>
                <a:ea typeface="+mn-ea"/>
                <a:cs typeface="+mn-cs"/>
              </a:rPr>
              <a:t>, </a:t>
            </a:r>
            <a:r>
              <a:rPr kumimoji="0" lang="en-US" sz="2800" b="0" i="0" u="none" strike="noStrike" kern="1200" cap="none" spc="0" normalizeH="0" noProof="0" dirty="0" err="1" smtClean="0">
                <a:ln>
                  <a:noFill/>
                </a:ln>
                <a:solidFill>
                  <a:schemeClr val="tx1"/>
                </a:solidFill>
                <a:effectLst/>
                <a:uLnTx/>
                <a:uFillTx/>
                <a:latin typeface="+mn-lt"/>
                <a:ea typeface="+mn-ea"/>
                <a:cs typeface="+mn-cs"/>
              </a:rPr>
              <a:t>JenieNet</a:t>
            </a:r>
            <a:r>
              <a:rPr kumimoji="0" lang="en-US" sz="2800" b="0" i="0" u="none" strike="noStrike" kern="1200" cap="none" spc="0" normalizeH="0" noProof="0" dirty="0" smtClean="0">
                <a:ln>
                  <a:noFill/>
                </a:ln>
                <a:solidFill>
                  <a:schemeClr val="tx1"/>
                </a:solidFill>
                <a:effectLst/>
                <a:uLnTx/>
                <a:uFillTx/>
                <a:latin typeface="+mn-lt"/>
                <a:ea typeface="+mn-ea"/>
                <a:cs typeface="+mn-cs"/>
              </a:rPr>
              <a:t>,…)</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9" grpId="0" animBg="1"/>
      <p:bldP spid="48" grpId="0" animBg="1"/>
      <p:bldP spid="47" grpId="0" animBg="1"/>
      <p:bldP spid="53" grpId="0" animBg="1"/>
      <p:bldP spid="54" grpId="0" animBg="1"/>
      <p:bldP spid="55" grpId="0" animBg="1"/>
      <p:bldP spid="56" grpId="0" animBg="1"/>
      <p:bldP spid="5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228600" y="1786956"/>
            <a:ext cx="6400800" cy="4495800"/>
          </a:xfrm>
        </p:spPr>
        <p:txBody>
          <a:bodyPr>
            <a:normAutofit/>
          </a:bodyPr>
          <a:lstStyle/>
          <a:p>
            <a:pPr marL="514350" indent="-514350">
              <a:buFont typeface="+mj-lt"/>
              <a:buAutoNum type="arabicPeriod"/>
            </a:pPr>
            <a:r>
              <a:rPr lang="en-US" sz="2800" dirty="0" smtClean="0">
                <a:solidFill>
                  <a:schemeClr val="bg1">
                    <a:lumMod val="85000"/>
                  </a:schemeClr>
                </a:solidFill>
              </a:rPr>
              <a:t>Range-Free Localization</a:t>
            </a:r>
          </a:p>
          <a:p>
            <a:pPr marL="914400" lvl="1" indent="-514350">
              <a:buFont typeface="Arial" pitchFamily="34" charset="0"/>
              <a:buChar char="•"/>
            </a:pPr>
            <a:r>
              <a:rPr lang="en-US" sz="2400" dirty="0" smtClean="0">
                <a:solidFill>
                  <a:schemeClr val="bg1">
                    <a:lumMod val="85000"/>
                  </a:schemeClr>
                </a:solidFill>
              </a:rPr>
              <a:t>Self Organizing Maps</a:t>
            </a:r>
          </a:p>
          <a:p>
            <a:pPr marL="514350" indent="-514350">
              <a:spcBef>
                <a:spcPts val="1200"/>
              </a:spcBef>
              <a:buFont typeface="+mj-lt"/>
              <a:buAutoNum type="arabicPeriod"/>
            </a:pPr>
            <a:r>
              <a:rPr lang="en-US" sz="2800" dirty="0" smtClean="0">
                <a:solidFill>
                  <a:schemeClr val="bg1">
                    <a:lumMod val="85000"/>
                  </a:schemeClr>
                </a:solidFill>
              </a:rPr>
              <a:t>Theoretical Analysis </a:t>
            </a:r>
          </a:p>
          <a:p>
            <a:pPr marL="914400" lvl="1" indent="-514350">
              <a:buFont typeface="Arial" pitchFamily="34" charset="0"/>
              <a:buChar char="•"/>
            </a:pPr>
            <a:r>
              <a:rPr lang="en-US" sz="2400" dirty="0" smtClean="0">
                <a:solidFill>
                  <a:schemeClr val="bg1">
                    <a:lumMod val="85000"/>
                  </a:schemeClr>
                </a:solidFill>
              </a:rPr>
              <a:t>Optimal Connectivity in Range-Free Loc</a:t>
            </a:r>
          </a:p>
          <a:p>
            <a:pPr marL="914400" lvl="1" indent="-514350">
              <a:buFont typeface="Arial" pitchFamily="34" charset="0"/>
              <a:buChar char="•"/>
            </a:pPr>
            <a:r>
              <a:rPr lang="en-US" sz="2400" dirty="0" smtClean="0">
                <a:solidFill>
                  <a:schemeClr val="bg1">
                    <a:lumMod val="85000"/>
                  </a:schemeClr>
                </a:solidFill>
              </a:rPr>
              <a:t>Comparison Range-Free, Range-Based Loc</a:t>
            </a:r>
          </a:p>
          <a:p>
            <a:pPr marL="514350" indent="-514350">
              <a:spcBef>
                <a:spcPts val="1200"/>
              </a:spcBef>
              <a:buFont typeface="+mj-lt"/>
              <a:buAutoNum type="arabicPeriod"/>
            </a:pPr>
            <a:r>
              <a:rPr lang="en-US" sz="2800" dirty="0" smtClean="0">
                <a:solidFill>
                  <a:schemeClr val="bg1">
                    <a:lumMod val="85000"/>
                  </a:schemeClr>
                </a:solidFill>
              </a:rPr>
              <a:t>Experimental Results &amp; Systems</a:t>
            </a:r>
          </a:p>
          <a:p>
            <a:pPr marL="914400" lvl="1" indent="-514350">
              <a:buFont typeface="Arial" pitchFamily="34" charset="0"/>
              <a:buChar char="•"/>
            </a:pPr>
            <a:r>
              <a:rPr lang="en-US" sz="2400" dirty="0" smtClean="0">
                <a:solidFill>
                  <a:schemeClr val="bg1">
                    <a:lumMod val="85000"/>
                  </a:schemeClr>
                </a:solidFill>
              </a:rPr>
              <a:t>Hybrid Localization (SOM-R)</a:t>
            </a:r>
          </a:p>
          <a:p>
            <a:pPr marL="914400" lvl="1" indent="-514350">
              <a:buFont typeface="Arial" pitchFamily="34" charset="0"/>
              <a:buChar char="•"/>
            </a:pPr>
            <a:r>
              <a:rPr lang="en-US" sz="2400" dirty="0" smtClean="0">
                <a:solidFill>
                  <a:schemeClr val="bg1">
                    <a:lumMod val="85000"/>
                  </a:schemeClr>
                </a:solidFill>
              </a:rPr>
              <a:t>Angle of Arrival Estimation using Directional Antennas</a:t>
            </a:r>
            <a:endParaRPr lang="en-US" sz="2400" dirty="0">
              <a:solidFill>
                <a:schemeClr val="bg1">
                  <a:lumMod val="85000"/>
                </a:schemeClr>
              </a:solidFill>
            </a:endParaRPr>
          </a:p>
        </p:txBody>
      </p:sp>
      <p:pic>
        <p:nvPicPr>
          <p:cNvPr id="4" name="Picture 3"/>
          <p:cNvPicPr>
            <a:picLocks noChangeAspect="1" noChangeArrowheads="1"/>
          </p:cNvPicPr>
          <p:nvPr/>
        </p:nvPicPr>
        <p:blipFill>
          <a:blip r:embed="rId3" cstate="print">
            <a:duotone>
              <a:schemeClr val="bg2">
                <a:shade val="45000"/>
                <a:satMod val="135000"/>
              </a:schemeClr>
              <a:prstClr val="white"/>
            </a:duotone>
          </a:blip>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5" cstate="print">
            <a:duotone>
              <a:schemeClr val="bg2">
                <a:shade val="45000"/>
                <a:satMod val="135000"/>
              </a:schemeClr>
              <a:prstClr val="white"/>
            </a:duotone>
          </a:blip>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228600" y="990600"/>
            <a:ext cx="8686800"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10600" cy="685800"/>
          </a:xfrm>
        </p:spPr>
        <p:txBody>
          <a:bodyPr>
            <a:normAutofit fontScale="90000"/>
          </a:bodyPr>
          <a:lstStyle/>
          <a:p>
            <a:r>
              <a:rPr lang="en-US" dirty="0" smtClean="0"/>
              <a:t>Number of Messages: DV-HOP </a:t>
            </a:r>
            <a:r>
              <a:rPr lang="en-US" dirty="0" err="1" smtClean="0"/>
              <a:t>vs</a:t>
            </a:r>
            <a:r>
              <a:rPr lang="en-US" dirty="0" smtClean="0"/>
              <a:t> SOM</a:t>
            </a:r>
            <a:endParaRPr lang="en-US" dirty="0"/>
          </a:p>
        </p:txBody>
      </p:sp>
      <p:pic>
        <p:nvPicPr>
          <p:cNvPr id="50179" name="Picture 3"/>
          <p:cNvPicPr>
            <a:picLocks noChangeAspect="1" noChangeArrowheads="1"/>
          </p:cNvPicPr>
          <p:nvPr/>
        </p:nvPicPr>
        <p:blipFill>
          <a:blip r:embed="rId3" cstate="print"/>
          <a:stretch>
            <a:fillRect/>
          </a:stretch>
        </p:blipFill>
        <p:spPr bwMode="auto">
          <a:xfrm>
            <a:off x="1481137" y="1123950"/>
            <a:ext cx="6181725" cy="4667250"/>
          </a:xfrm>
          <a:prstGeom prst="rect">
            <a:avLst/>
          </a:prstGeom>
          <a:noFill/>
          <a:ln>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Noisy Measurements</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22447" y="863732"/>
            <a:ext cx="9166479" cy="3351086"/>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36543" y="4357694"/>
            <a:ext cx="8893175" cy="1836634"/>
          </a:xfrm>
          <a:prstGeom prst="rect">
            <a:avLst/>
          </a:prstGeom>
          <a:noFill/>
          <a:ln w="9525">
            <a:noFill/>
            <a:miter lim="800000"/>
            <a:headEnd/>
            <a:tailEnd/>
          </a:ln>
          <a:effectLst/>
        </p:spPr>
      </p:pic>
      <p:sp>
        <p:nvSpPr>
          <p:cNvPr id="6" name="Rectangle 5"/>
          <p:cNvSpPr/>
          <p:nvPr/>
        </p:nvSpPr>
        <p:spPr>
          <a:xfrm>
            <a:off x="250825" y="5543112"/>
            <a:ext cx="8642350" cy="714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Simulation Results</a:t>
            </a:r>
            <a:endParaRPr lang="en-US" dirty="0"/>
          </a:p>
        </p:txBody>
      </p:sp>
      <p:sp>
        <p:nvSpPr>
          <p:cNvPr id="9" name="Content Placeholder 8"/>
          <p:cNvSpPr>
            <a:spLocks noGrp="1"/>
          </p:cNvSpPr>
          <p:nvPr>
            <p:ph idx="1"/>
          </p:nvPr>
        </p:nvSpPr>
        <p:spPr>
          <a:xfrm>
            <a:off x="228600" y="4724400"/>
            <a:ext cx="8686800" cy="1371600"/>
          </a:xfrm>
        </p:spPr>
        <p:txBody>
          <a:bodyPr>
            <a:normAutofit/>
          </a:bodyPr>
          <a:lstStyle/>
          <a:p>
            <a:r>
              <a:rPr lang="en-US" sz="2800" dirty="0" smtClean="0"/>
              <a:t>For connectivity equal to 60 neighbors/node, the RMS error of SOM-R is between 65% and 85% lower than the error of SOM-A.</a:t>
            </a:r>
            <a:endParaRPr lang="en-US" sz="2800" dirty="0"/>
          </a:p>
        </p:txBody>
      </p:sp>
      <p:pic>
        <p:nvPicPr>
          <p:cNvPr id="29698" name="Picture 2"/>
          <p:cNvPicPr>
            <a:picLocks noChangeAspect="1" noChangeArrowheads="1"/>
          </p:cNvPicPr>
          <p:nvPr/>
        </p:nvPicPr>
        <p:blipFill>
          <a:blip r:embed="rId3" cstate="print"/>
          <a:srcRect/>
          <a:stretch>
            <a:fillRect/>
          </a:stretch>
        </p:blipFill>
        <p:spPr bwMode="auto">
          <a:xfrm>
            <a:off x="204787" y="990600"/>
            <a:ext cx="4295775" cy="3095625"/>
          </a:xfrm>
          <a:prstGeom prst="rect">
            <a:avLst/>
          </a:prstGeom>
          <a:noFill/>
          <a:ln w="9525">
            <a:noFill/>
            <a:miter lim="800000"/>
            <a:headEnd/>
            <a:tailEnd/>
          </a:ln>
          <a:effectLst/>
        </p:spPr>
      </p:pic>
      <p:pic>
        <p:nvPicPr>
          <p:cNvPr id="29699" name="Picture 3"/>
          <p:cNvPicPr>
            <a:picLocks noChangeAspect="1" noChangeArrowheads="1"/>
          </p:cNvPicPr>
          <p:nvPr/>
        </p:nvPicPr>
        <p:blipFill>
          <a:blip r:embed="rId4" cstate="print"/>
          <a:srcRect/>
          <a:stretch>
            <a:fillRect/>
          </a:stretch>
        </p:blipFill>
        <p:spPr bwMode="auto">
          <a:xfrm>
            <a:off x="4572000" y="990600"/>
            <a:ext cx="4314825" cy="3238500"/>
          </a:xfrm>
          <a:prstGeom prst="rect">
            <a:avLst/>
          </a:prstGeom>
          <a:noFill/>
          <a:ln w="9525">
            <a:noFill/>
            <a:miter lim="800000"/>
            <a:headEnd/>
            <a:tailEnd/>
          </a:ln>
          <a:effectLst/>
        </p:spPr>
      </p:pic>
      <p:pic>
        <p:nvPicPr>
          <p:cNvPr id="34820" name="Picture 4"/>
          <p:cNvPicPr>
            <a:picLocks noChangeAspect="1" noChangeArrowheads="1"/>
          </p:cNvPicPr>
          <p:nvPr/>
        </p:nvPicPr>
        <p:blipFill>
          <a:blip r:embed="rId5" cstate="print"/>
          <a:srcRect/>
          <a:stretch>
            <a:fillRect/>
          </a:stretch>
        </p:blipFill>
        <p:spPr bwMode="auto">
          <a:xfrm>
            <a:off x="-7113587" y="527050"/>
            <a:ext cx="7113587" cy="5111750"/>
          </a:xfrm>
          <a:prstGeom prst="rect">
            <a:avLst/>
          </a:prstGeom>
          <a:noFill/>
          <a:ln w="9525">
            <a:noFill/>
            <a:miter lim="800000"/>
            <a:headEnd/>
            <a:tailEnd/>
          </a:ln>
          <a:effectLst/>
        </p:spPr>
      </p:pic>
      <p:pic>
        <p:nvPicPr>
          <p:cNvPr id="34821" name="Picture 5"/>
          <p:cNvPicPr>
            <a:picLocks noChangeAspect="1" noChangeArrowheads="1"/>
          </p:cNvPicPr>
          <p:nvPr/>
        </p:nvPicPr>
        <p:blipFill>
          <a:blip r:embed="rId6" cstate="print"/>
          <a:srcRect/>
          <a:stretch>
            <a:fillRect/>
          </a:stretch>
        </p:blipFill>
        <p:spPr bwMode="auto">
          <a:xfrm>
            <a:off x="-6873875" y="5638800"/>
            <a:ext cx="7102475" cy="5111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
          </a:xfrm>
        </p:spPr>
        <p:txBody>
          <a:bodyPr>
            <a:normAutofit fontScale="90000"/>
          </a:bodyPr>
          <a:lstStyle/>
          <a:p>
            <a:r>
              <a:rPr lang="en-US" dirty="0" smtClean="0"/>
              <a:t>SOM Simulation Revisited</a:t>
            </a:r>
            <a:endParaRPr lang="en-US" dirty="0"/>
          </a:p>
        </p:txBody>
      </p:sp>
      <p:sp>
        <p:nvSpPr>
          <p:cNvPr id="3" name="Content Placeholder 2"/>
          <p:cNvSpPr>
            <a:spLocks noGrp="1"/>
          </p:cNvSpPr>
          <p:nvPr>
            <p:ph idx="1"/>
          </p:nvPr>
        </p:nvSpPr>
        <p:spPr>
          <a:xfrm>
            <a:off x="228600" y="990600"/>
            <a:ext cx="8642351" cy="2209800"/>
          </a:xfrm>
        </p:spPr>
        <p:txBody>
          <a:bodyPr>
            <a:noAutofit/>
          </a:bodyPr>
          <a:lstStyle/>
          <a:p>
            <a:pPr marL="0" indent="0">
              <a:buNone/>
            </a:pPr>
            <a:r>
              <a:rPr lang="en-US" sz="2800" dirty="0" smtClean="0"/>
              <a:t>Simulation in CH3 used </a:t>
            </a:r>
            <a:r>
              <a:rPr lang="en-US" sz="2800" b="1" dirty="0" smtClean="0"/>
              <a:t>ideal disk model </a:t>
            </a:r>
            <a:r>
              <a:rPr lang="en-US" sz="2800" dirty="0" smtClean="0"/>
              <a:t>to obtain connectivity: two nodes are neighbors if their distance is lower than a value </a:t>
            </a:r>
            <a:r>
              <a:rPr lang="en-US" sz="2800" dirty="0" err="1" smtClean="0"/>
              <a:t>R</a:t>
            </a:r>
            <a:r>
              <a:rPr lang="en-US" sz="2800" baseline="-25000" dirty="0" err="1" smtClean="0"/>
              <a:t>max</a:t>
            </a:r>
            <a:r>
              <a:rPr lang="en-US" sz="2800" dirty="0" smtClean="0"/>
              <a:t>. </a:t>
            </a:r>
          </a:p>
          <a:p>
            <a:pPr marL="0" indent="0">
              <a:buNone/>
            </a:pPr>
            <a:r>
              <a:rPr lang="en-US" sz="2800" b="1" dirty="0" smtClean="0"/>
              <a:t>Connectivity is a deterministic function of the distance.</a:t>
            </a:r>
            <a:endParaRPr lang="en-US" sz="2800" dirty="0" smtClean="0"/>
          </a:p>
          <a:p>
            <a:pPr marL="0" indent="0">
              <a:buNone/>
            </a:pPr>
            <a:endParaRPr lang="en-US" sz="2800" b="1" dirty="0" smtClean="0"/>
          </a:p>
        </p:txBody>
      </p:sp>
      <p:grpSp>
        <p:nvGrpSpPr>
          <p:cNvPr id="4" name="Group 14"/>
          <p:cNvGrpSpPr/>
          <p:nvPr/>
        </p:nvGrpSpPr>
        <p:grpSpPr>
          <a:xfrm>
            <a:off x="4819683" y="3500438"/>
            <a:ext cx="4467225" cy="2319337"/>
            <a:chOff x="4425950" y="2744799"/>
            <a:chExt cx="4467225" cy="2319337"/>
          </a:xfrm>
        </p:grpSpPr>
        <p:sp>
          <p:nvSpPr>
            <p:cNvPr id="14" name="Oval 13"/>
            <p:cNvSpPr/>
            <p:nvPr/>
          </p:nvSpPr>
          <p:spPr>
            <a:xfrm>
              <a:off x="5087937" y="3316299"/>
              <a:ext cx="3341688" cy="1747837"/>
            </a:xfrm>
            <a:prstGeom prst="ellipse">
              <a:avLst/>
            </a:prstGeom>
            <a:solidFill>
              <a:schemeClr val="accent1">
                <a:lumMod val="20000"/>
                <a:lumOff val="80000"/>
              </a:schemeClr>
            </a:solidFill>
            <a:ln w="28575">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p:cNvGrpSpPr>
            <p:nvPr/>
          </p:nvGrpSpPr>
          <p:grpSpPr bwMode="auto">
            <a:xfrm>
              <a:off x="6575425" y="4071942"/>
              <a:ext cx="2317750" cy="303212"/>
              <a:chOff x="5429256" y="4286256"/>
              <a:chExt cx="3143272" cy="428628"/>
            </a:xfrm>
          </p:grpSpPr>
          <p:sp>
            <p:nvSpPr>
              <p:cNvPr id="11" name="Oval 10"/>
              <p:cNvSpPr/>
              <p:nvPr/>
            </p:nvSpPr>
            <p:spPr>
              <a:xfrm>
                <a:off x="5429256" y="4286256"/>
                <a:ext cx="676019" cy="428628"/>
              </a:xfrm>
              <a:prstGeom prst="ellipse">
                <a:avLst/>
              </a:prstGeom>
              <a:solidFill>
                <a:srgbClr val="C00000">
                  <a:alpha val="74000"/>
                </a:srgbClr>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6215073" y="4429880"/>
                <a:ext cx="2357455" cy="141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13" name="Picture 11"/>
            <p:cNvPicPr>
              <a:picLocks noChangeAspect="1" noChangeArrowheads="1"/>
            </p:cNvPicPr>
            <p:nvPr/>
          </p:nvPicPr>
          <p:blipFill>
            <a:blip r:embed="rId3" cstate="print"/>
            <a:srcRect/>
            <a:stretch>
              <a:fillRect/>
            </a:stretch>
          </p:blipFill>
          <p:spPr bwMode="auto">
            <a:xfrm>
              <a:off x="4425950" y="2744799"/>
              <a:ext cx="3786187" cy="2000250"/>
            </a:xfrm>
            <a:prstGeom prst="rect">
              <a:avLst/>
            </a:prstGeom>
            <a:noFill/>
            <a:ln w="9525">
              <a:noFill/>
              <a:miter lim="800000"/>
              <a:headEnd/>
              <a:tailEnd/>
            </a:ln>
          </p:spPr>
        </p:pic>
      </p:grpSp>
      <p:sp>
        <p:nvSpPr>
          <p:cNvPr id="16" name="Content Placeholder 2"/>
          <p:cNvSpPr txBox="1">
            <a:spLocks/>
          </p:cNvSpPr>
          <p:nvPr/>
        </p:nvSpPr>
        <p:spPr>
          <a:xfrm>
            <a:off x="228600" y="3048000"/>
            <a:ext cx="4964117" cy="3500462"/>
          </a:xfrm>
          <a:prstGeom prst="rect">
            <a:avLst/>
          </a:prstGeom>
        </p:spPr>
        <p:txBody>
          <a:bodyPr vert="horz" lIns="91440" tIns="45720" rIns="91440" bIns="45720" rtlCol="0">
            <a:noAutofit/>
          </a:bodyPr>
          <a:lstStyle/>
          <a:p>
            <a:r>
              <a:rPr lang="en-US" sz="2800" b="1" dirty="0" smtClean="0"/>
              <a:t>Pros:</a:t>
            </a:r>
          </a:p>
          <a:p>
            <a:pPr marL="914400" lvl="1" indent="-514350">
              <a:buFont typeface="Wingdings" pitchFamily="2" charset="2"/>
              <a:buChar char="§"/>
            </a:pPr>
            <a:r>
              <a:rPr lang="en-US" sz="2800" dirty="0" smtClean="0"/>
              <a:t>Intuitive</a:t>
            </a:r>
          </a:p>
          <a:p>
            <a:pPr marL="914400" lvl="1" indent="-514350">
              <a:buFont typeface="Wingdings" pitchFamily="2" charset="2"/>
              <a:buChar char="§"/>
            </a:pPr>
            <a:r>
              <a:rPr lang="en-US" sz="2800" dirty="0" smtClean="0"/>
              <a:t>Easy to Simulate</a:t>
            </a:r>
          </a:p>
          <a:p>
            <a:pPr marL="914400" lvl="1" indent="-514350">
              <a:buFont typeface="Wingdings" pitchFamily="2" charset="2"/>
              <a:buChar char="§"/>
            </a:pPr>
            <a:r>
              <a:rPr lang="en-US" sz="2800" dirty="0" smtClean="0"/>
              <a:t>Enable comparison with previous work</a:t>
            </a:r>
          </a:p>
          <a:p>
            <a:pPr marL="514350" indent="-514350">
              <a:buNone/>
            </a:pPr>
            <a:r>
              <a:rPr lang="en-US" sz="2800" b="1" dirty="0" smtClean="0"/>
              <a:t>Cons:</a:t>
            </a:r>
          </a:p>
          <a:p>
            <a:pPr marL="914400" lvl="1" indent="-514350">
              <a:buFont typeface="Wingdings" pitchFamily="2" charset="2"/>
              <a:buChar char="§"/>
            </a:pPr>
            <a:r>
              <a:rPr lang="en-US" sz="2800" dirty="0" smtClean="0"/>
              <a:t>Not Realistic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7" name="Straight Connector 156"/>
          <p:cNvCxnSpPr/>
          <p:nvPr/>
        </p:nvCxnSpPr>
        <p:spPr>
          <a:xfrm rot="16200000" flipH="1">
            <a:off x="4066778" y="4972550"/>
            <a:ext cx="2369344"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fontScale="90000"/>
          </a:bodyPr>
          <a:lstStyle/>
          <a:p>
            <a:r>
              <a:rPr lang="en-US" dirty="0" smtClean="0"/>
              <a:t>Comparison</a:t>
            </a:r>
            <a:endParaRPr lang="en-US" dirty="0"/>
          </a:p>
        </p:txBody>
      </p:sp>
      <p:sp>
        <p:nvSpPr>
          <p:cNvPr id="15" name="Rectangle 14"/>
          <p:cNvSpPr/>
          <p:nvPr/>
        </p:nvSpPr>
        <p:spPr>
          <a:xfrm>
            <a:off x="723900" y="5496028"/>
            <a:ext cx="7848600" cy="381000"/>
          </a:xfrm>
          <a:prstGeom prst="rect">
            <a:avLst/>
          </a:prstGeom>
          <a:gradFill>
            <a:gsLst>
              <a:gs pos="0">
                <a:schemeClr val="accent1">
                  <a:lumMod val="50000"/>
                </a:schemeClr>
              </a:gs>
              <a:gs pos="56000">
                <a:schemeClr val="accent1">
                  <a:tint val="44500"/>
                  <a:satMod val="160000"/>
                  <a:alpha val="45000"/>
                </a:schemeClr>
              </a:gs>
              <a:gs pos="100000">
                <a:schemeClr val="accent1">
                  <a:tint val="23500"/>
                  <a:satMod val="1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2"/>
          <p:cNvGrpSpPr/>
          <p:nvPr/>
        </p:nvGrpSpPr>
        <p:grpSpPr>
          <a:xfrm>
            <a:off x="1794328" y="5818971"/>
            <a:ext cx="5334001" cy="338296"/>
            <a:chOff x="6530975" y="-450850"/>
            <a:chExt cx="5334001" cy="338296"/>
          </a:xfrm>
        </p:grpSpPr>
        <p:sp>
          <p:nvSpPr>
            <p:cNvPr id="24" name="Freeform 20"/>
            <p:cNvSpPr>
              <a:spLocks/>
            </p:cNvSpPr>
            <p:nvPr/>
          </p:nvSpPr>
          <p:spPr bwMode="auto">
            <a:xfrm>
              <a:off x="6662738" y="-384175"/>
              <a:ext cx="5200650" cy="1588"/>
            </a:xfrm>
            <a:custGeom>
              <a:avLst/>
              <a:gdLst/>
              <a:ahLst/>
              <a:cxnLst>
                <a:cxn ang="0">
                  <a:pos x="0" y="0"/>
                </a:cxn>
                <a:cxn ang="0">
                  <a:pos x="434" y="0"/>
                </a:cxn>
                <a:cxn ang="0">
                  <a:pos x="434" y="0"/>
                </a:cxn>
              </a:cxnLst>
              <a:rect l="0" t="0" r="r" b="b"/>
              <a:pathLst>
                <a:path w="434">
                  <a:moveTo>
                    <a:pt x="0" y="0"/>
                  </a:moveTo>
                  <a:lnTo>
                    <a:pt x="434" y="0"/>
                  </a:lnTo>
                  <a:lnTo>
                    <a:pt x="434" y="0"/>
                  </a:lnTo>
                </a:path>
              </a:pathLst>
            </a:custGeom>
            <a:noFill/>
            <a:ln w="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5" name="Line 32"/>
            <p:cNvSpPr>
              <a:spLocks noChangeShapeType="1"/>
            </p:cNvSpPr>
            <p:nvPr/>
          </p:nvSpPr>
          <p:spPr bwMode="auto">
            <a:xfrm flipH="1">
              <a:off x="6662738" y="-384175"/>
              <a:ext cx="5200650" cy="158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6" name="Line 35"/>
            <p:cNvSpPr>
              <a:spLocks noChangeShapeType="1"/>
            </p:cNvSpPr>
            <p:nvPr/>
          </p:nvSpPr>
          <p:spPr bwMode="auto">
            <a:xfrm flipH="1">
              <a:off x="6662738" y="-384175"/>
              <a:ext cx="5200650" cy="158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7" name="Line 37"/>
            <p:cNvSpPr>
              <a:spLocks noChangeShapeType="1"/>
            </p:cNvSpPr>
            <p:nvPr/>
          </p:nvSpPr>
          <p:spPr bwMode="auto">
            <a:xfrm flipV="1">
              <a:off x="1186338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8" name="Line 40"/>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9" name="Line 43"/>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0" name="Line 46"/>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1" name="Line 49"/>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2" name="Line 52"/>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3" name="Line 55"/>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4" name="Line 58"/>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5" name="Line 61"/>
            <p:cNvSpPr>
              <a:spLocks noChangeShapeType="1"/>
            </p:cNvSpPr>
            <p:nvPr/>
          </p:nvSpPr>
          <p:spPr bwMode="auto">
            <a:xfrm flipV="1">
              <a:off x="1152683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6" name="Line 64"/>
            <p:cNvSpPr>
              <a:spLocks noChangeShapeType="1"/>
            </p:cNvSpPr>
            <p:nvPr/>
          </p:nvSpPr>
          <p:spPr bwMode="auto">
            <a:xfrm flipV="1">
              <a:off x="11863388"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7" name="Line 67"/>
            <p:cNvSpPr>
              <a:spLocks noChangeShapeType="1"/>
            </p:cNvSpPr>
            <p:nvPr/>
          </p:nvSpPr>
          <p:spPr bwMode="auto">
            <a:xfrm flipV="1">
              <a:off x="11526838"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8" name="Rectangle 69"/>
            <p:cNvSpPr>
              <a:spLocks noChangeArrowheads="1"/>
            </p:cNvSpPr>
            <p:nvPr/>
          </p:nvSpPr>
          <p:spPr bwMode="auto">
            <a:xfrm>
              <a:off x="11395075"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Helvetica" charset="0"/>
                </a:rPr>
                <a:t>-95</a:t>
              </a:r>
              <a:endParaRPr kumimoji="0" lang="en-US" sz="1600" b="0" i="0" u="none" strike="noStrike" cap="none" normalizeH="0" baseline="0" dirty="0" smtClean="0">
                <a:ln>
                  <a:noFill/>
                </a:ln>
                <a:solidFill>
                  <a:schemeClr val="tx1"/>
                </a:solidFill>
                <a:effectLst/>
                <a:latin typeface="Arial" pitchFamily="34" charset="0"/>
              </a:endParaRPr>
            </a:p>
          </p:txBody>
        </p:sp>
        <p:sp>
          <p:nvSpPr>
            <p:cNvPr id="39" name="Line 70"/>
            <p:cNvSpPr>
              <a:spLocks noChangeShapeType="1"/>
            </p:cNvSpPr>
            <p:nvPr/>
          </p:nvSpPr>
          <p:spPr bwMode="auto">
            <a:xfrm flipV="1">
              <a:off x="11168063"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0" name="Rectangle 72"/>
            <p:cNvSpPr>
              <a:spLocks noChangeArrowheads="1"/>
            </p:cNvSpPr>
            <p:nvPr/>
          </p:nvSpPr>
          <p:spPr bwMode="auto">
            <a:xfrm>
              <a:off x="11036300"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-90</a:t>
              </a:r>
              <a:endParaRPr kumimoji="0" lang="en-US" sz="1600" b="0" i="0" u="none" strike="noStrike" cap="none" normalizeH="0" baseline="0" smtClean="0">
                <a:ln>
                  <a:noFill/>
                </a:ln>
                <a:solidFill>
                  <a:schemeClr val="tx1"/>
                </a:solidFill>
                <a:effectLst/>
                <a:latin typeface="Arial" pitchFamily="34" charset="0"/>
              </a:endParaRPr>
            </a:p>
          </p:txBody>
        </p:sp>
        <p:sp>
          <p:nvSpPr>
            <p:cNvPr id="41" name="Line 73"/>
            <p:cNvSpPr>
              <a:spLocks noChangeShapeType="1"/>
            </p:cNvSpPr>
            <p:nvPr/>
          </p:nvSpPr>
          <p:spPr bwMode="auto">
            <a:xfrm flipV="1">
              <a:off x="10796588"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2" name="Rectangle 75"/>
            <p:cNvSpPr>
              <a:spLocks noChangeArrowheads="1"/>
            </p:cNvSpPr>
            <p:nvPr/>
          </p:nvSpPr>
          <p:spPr bwMode="auto">
            <a:xfrm>
              <a:off x="10664825"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-85</a:t>
              </a:r>
              <a:endParaRPr kumimoji="0" lang="en-US" sz="1600" b="0" i="0" u="none" strike="noStrike" cap="none" normalizeH="0" baseline="0" smtClean="0">
                <a:ln>
                  <a:noFill/>
                </a:ln>
                <a:solidFill>
                  <a:schemeClr val="tx1"/>
                </a:solidFill>
                <a:effectLst/>
                <a:latin typeface="Arial" pitchFamily="34" charset="0"/>
              </a:endParaRPr>
            </a:p>
          </p:txBody>
        </p:sp>
        <p:sp>
          <p:nvSpPr>
            <p:cNvPr id="43" name="Line 76"/>
            <p:cNvSpPr>
              <a:spLocks noChangeShapeType="1"/>
            </p:cNvSpPr>
            <p:nvPr/>
          </p:nvSpPr>
          <p:spPr bwMode="auto">
            <a:xfrm flipV="1">
              <a:off x="10401300"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4" name="Rectangle 78"/>
            <p:cNvSpPr>
              <a:spLocks noChangeArrowheads="1"/>
            </p:cNvSpPr>
            <p:nvPr/>
          </p:nvSpPr>
          <p:spPr bwMode="auto">
            <a:xfrm>
              <a:off x="10269538"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-80</a:t>
              </a:r>
              <a:endParaRPr kumimoji="0" lang="en-US" sz="1600" b="0" i="0" u="none" strike="noStrike" cap="none" normalizeH="0" baseline="0" smtClean="0">
                <a:ln>
                  <a:noFill/>
                </a:ln>
                <a:solidFill>
                  <a:schemeClr val="tx1"/>
                </a:solidFill>
                <a:effectLst/>
                <a:latin typeface="Arial" pitchFamily="34" charset="0"/>
              </a:endParaRPr>
            </a:p>
          </p:txBody>
        </p:sp>
        <p:sp>
          <p:nvSpPr>
            <p:cNvPr id="45" name="Line 79"/>
            <p:cNvSpPr>
              <a:spLocks noChangeShapeType="1"/>
            </p:cNvSpPr>
            <p:nvPr/>
          </p:nvSpPr>
          <p:spPr bwMode="auto">
            <a:xfrm flipV="1">
              <a:off x="9982200"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6" name="Rectangle 81"/>
            <p:cNvSpPr>
              <a:spLocks noChangeArrowheads="1"/>
            </p:cNvSpPr>
            <p:nvPr/>
          </p:nvSpPr>
          <p:spPr bwMode="auto">
            <a:xfrm>
              <a:off x="9850438"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-75</a:t>
              </a:r>
              <a:endParaRPr kumimoji="0" lang="en-US" sz="1600" b="0" i="0" u="none" strike="noStrike" cap="none" normalizeH="0" baseline="0" smtClean="0">
                <a:ln>
                  <a:noFill/>
                </a:ln>
                <a:solidFill>
                  <a:schemeClr val="tx1"/>
                </a:solidFill>
                <a:effectLst/>
                <a:latin typeface="Arial" pitchFamily="34" charset="0"/>
              </a:endParaRPr>
            </a:p>
          </p:txBody>
        </p:sp>
        <p:sp>
          <p:nvSpPr>
            <p:cNvPr id="47" name="Line 82"/>
            <p:cNvSpPr>
              <a:spLocks noChangeShapeType="1"/>
            </p:cNvSpPr>
            <p:nvPr/>
          </p:nvSpPr>
          <p:spPr bwMode="auto">
            <a:xfrm flipV="1">
              <a:off x="9539288"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8" name="Rectangle 84"/>
            <p:cNvSpPr>
              <a:spLocks noChangeArrowheads="1"/>
            </p:cNvSpPr>
            <p:nvPr/>
          </p:nvSpPr>
          <p:spPr bwMode="auto">
            <a:xfrm>
              <a:off x="9405938"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-70</a:t>
              </a:r>
              <a:endParaRPr kumimoji="0" lang="en-US" sz="1600" b="0" i="0" u="none" strike="noStrike" cap="none" normalizeH="0" baseline="0" smtClean="0">
                <a:ln>
                  <a:noFill/>
                </a:ln>
                <a:solidFill>
                  <a:schemeClr val="tx1"/>
                </a:solidFill>
                <a:effectLst/>
                <a:latin typeface="Arial" pitchFamily="34" charset="0"/>
              </a:endParaRPr>
            </a:p>
          </p:txBody>
        </p:sp>
        <p:sp>
          <p:nvSpPr>
            <p:cNvPr id="49" name="Line 85"/>
            <p:cNvSpPr>
              <a:spLocks noChangeShapeType="1"/>
            </p:cNvSpPr>
            <p:nvPr/>
          </p:nvSpPr>
          <p:spPr bwMode="auto">
            <a:xfrm flipV="1">
              <a:off x="9047163"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0" name="Rectangle 87"/>
            <p:cNvSpPr>
              <a:spLocks noChangeArrowheads="1"/>
            </p:cNvSpPr>
            <p:nvPr/>
          </p:nvSpPr>
          <p:spPr bwMode="auto">
            <a:xfrm>
              <a:off x="8915400"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-65</a:t>
              </a:r>
              <a:endParaRPr kumimoji="0" lang="en-US" sz="1600" b="0" i="0" u="none" strike="noStrike" cap="none" normalizeH="0" baseline="0" smtClean="0">
                <a:ln>
                  <a:noFill/>
                </a:ln>
                <a:solidFill>
                  <a:schemeClr val="tx1"/>
                </a:solidFill>
                <a:effectLst/>
                <a:latin typeface="Arial" pitchFamily="34" charset="0"/>
              </a:endParaRPr>
            </a:p>
          </p:txBody>
        </p:sp>
        <p:sp>
          <p:nvSpPr>
            <p:cNvPr id="51" name="Line 88"/>
            <p:cNvSpPr>
              <a:spLocks noChangeShapeType="1"/>
            </p:cNvSpPr>
            <p:nvPr/>
          </p:nvSpPr>
          <p:spPr bwMode="auto">
            <a:xfrm flipV="1">
              <a:off x="8531225"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2" name="Rectangle 90"/>
            <p:cNvSpPr>
              <a:spLocks noChangeArrowheads="1"/>
            </p:cNvSpPr>
            <p:nvPr/>
          </p:nvSpPr>
          <p:spPr bwMode="auto">
            <a:xfrm>
              <a:off x="8399463"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-60</a:t>
              </a:r>
              <a:endParaRPr kumimoji="0" lang="en-US" sz="1600" b="0" i="0" u="none" strike="noStrike" cap="none" normalizeH="0" baseline="0" smtClean="0">
                <a:ln>
                  <a:noFill/>
                </a:ln>
                <a:solidFill>
                  <a:schemeClr val="tx1"/>
                </a:solidFill>
                <a:effectLst/>
                <a:latin typeface="Arial" pitchFamily="34" charset="0"/>
              </a:endParaRPr>
            </a:p>
          </p:txBody>
        </p:sp>
        <p:sp>
          <p:nvSpPr>
            <p:cNvPr id="53" name="Line 91"/>
            <p:cNvSpPr>
              <a:spLocks noChangeShapeType="1"/>
            </p:cNvSpPr>
            <p:nvPr/>
          </p:nvSpPr>
          <p:spPr bwMode="auto">
            <a:xfrm flipV="1">
              <a:off x="7969250"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4" name="Rectangle 93"/>
            <p:cNvSpPr>
              <a:spLocks noChangeArrowheads="1"/>
            </p:cNvSpPr>
            <p:nvPr/>
          </p:nvSpPr>
          <p:spPr bwMode="auto">
            <a:xfrm>
              <a:off x="7837488"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-55</a:t>
              </a:r>
              <a:endParaRPr kumimoji="0" lang="en-US" sz="1600" b="0" i="0" u="none" strike="noStrike" cap="none" normalizeH="0" baseline="0" smtClean="0">
                <a:ln>
                  <a:noFill/>
                </a:ln>
                <a:solidFill>
                  <a:schemeClr val="tx1"/>
                </a:solidFill>
                <a:effectLst/>
                <a:latin typeface="Arial" pitchFamily="34" charset="0"/>
              </a:endParaRPr>
            </a:p>
          </p:txBody>
        </p:sp>
        <p:sp>
          <p:nvSpPr>
            <p:cNvPr id="55" name="Line 94"/>
            <p:cNvSpPr>
              <a:spLocks noChangeShapeType="1"/>
            </p:cNvSpPr>
            <p:nvPr/>
          </p:nvSpPr>
          <p:spPr bwMode="auto">
            <a:xfrm flipV="1">
              <a:off x="7345363"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6" name="Rectangle 96"/>
            <p:cNvSpPr>
              <a:spLocks noChangeArrowheads="1"/>
            </p:cNvSpPr>
            <p:nvPr/>
          </p:nvSpPr>
          <p:spPr bwMode="auto">
            <a:xfrm>
              <a:off x="7213600"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-50</a:t>
              </a:r>
              <a:endParaRPr kumimoji="0" lang="en-US" sz="1600" b="0" i="0" u="none" strike="noStrike" cap="none" normalizeH="0" baseline="0" smtClean="0">
                <a:ln>
                  <a:noFill/>
                </a:ln>
                <a:solidFill>
                  <a:schemeClr val="tx1"/>
                </a:solidFill>
                <a:effectLst/>
                <a:latin typeface="Arial" pitchFamily="34" charset="0"/>
              </a:endParaRPr>
            </a:p>
          </p:txBody>
        </p:sp>
        <p:sp>
          <p:nvSpPr>
            <p:cNvPr id="57" name="Line 97"/>
            <p:cNvSpPr>
              <a:spLocks noChangeShapeType="1"/>
            </p:cNvSpPr>
            <p:nvPr/>
          </p:nvSpPr>
          <p:spPr bwMode="auto">
            <a:xfrm flipV="1">
              <a:off x="11850688"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8" name="Line 100"/>
            <p:cNvSpPr>
              <a:spLocks noChangeShapeType="1"/>
            </p:cNvSpPr>
            <p:nvPr/>
          </p:nvSpPr>
          <p:spPr bwMode="auto">
            <a:xfrm flipV="1">
              <a:off x="6662738" y="-425450"/>
              <a:ext cx="1588" cy="41275"/>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9" name="Rectangle 102"/>
            <p:cNvSpPr>
              <a:spLocks noChangeArrowheads="1"/>
            </p:cNvSpPr>
            <p:nvPr/>
          </p:nvSpPr>
          <p:spPr bwMode="auto">
            <a:xfrm>
              <a:off x="6530975" y="-358775"/>
              <a:ext cx="296556"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Helvetica" charset="0"/>
                </a:rPr>
                <a:t>-45</a:t>
              </a:r>
              <a:endParaRPr kumimoji="0" lang="en-US" sz="1600" b="0" i="0" u="none" strike="noStrike" cap="none" normalizeH="0" baseline="0" smtClean="0">
                <a:ln>
                  <a:noFill/>
                </a:ln>
                <a:solidFill>
                  <a:schemeClr val="tx1"/>
                </a:solidFill>
                <a:effectLst/>
                <a:latin typeface="Arial" pitchFamily="34" charset="0"/>
              </a:endParaRPr>
            </a:p>
          </p:txBody>
        </p:sp>
        <p:sp>
          <p:nvSpPr>
            <p:cNvPr id="60" name="Line 103"/>
            <p:cNvSpPr>
              <a:spLocks noChangeShapeType="1"/>
            </p:cNvSpPr>
            <p:nvPr/>
          </p:nvSpPr>
          <p:spPr bwMode="auto">
            <a:xfrm flipV="1">
              <a:off x="11168063" y="-409575"/>
              <a:ext cx="1588" cy="25400"/>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1" name="Line 106"/>
            <p:cNvSpPr>
              <a:spLocks noChangeShapeType="1"/>
            </p:cNvSpPr>
            <p:nvPr/>
          </p:nvSpPr>
          <p:spPr bwMode="auto">
            <a:xfrm>
              <a:off x="6662738" y="-384175"/>
              <a:ext cx="47625" cy="158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2" name="Line 107"/>
            <p:cNvSpPr>
              <a:spLocks noChangeShapeType="1"/>
            </p:cNvSpPr>
            <p:nvPr/>
          </p:nvSpPr>
          <p:spPr bwMode="auto">
            <a:xfrm flipH="1">
              <a:off x="11803063" y="-384175"/>
              <a:ext cx="60325" cy="158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3" name="Rectangle 108"/>
            <p:cNvSpPr>
              <a:spLocks noChangeArrowheads="1"/>
            </p:cNvSpPr>
            <p:nvPr/>
          </p:nvSpPr>
          <p:spPr bwMode="auto">
            <a:xfrm>
              <a:off x="6530975" y="-450850"/>
              <a:ext cx="65" cy="24622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p:txBody>
        </p:sp>
        <p:sp>
          <p:nvSpPr>
            <p:cNvPr id="64" name="Line 140"/>
            <p:cNvSpPr>
              <a:spLocks noChangeShapeType="1"/>
            </p:cNvSpPr>
            <p:nvPr/>
          </p:nvSpPr>
          <p:spPr bwMode="auto">
            <a:xfrm flipH="1">
              <a:off x="6662738" y="-374650"/>
              <a:ext cx="5200650" cy="158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grpSp>
      <p:grpSp>
        <p:nvGrpSpPr>
          <p:cNvPr id="4" name="Group 143"/>
          <p:cNvGrpSpPr/>
          <p:nvPr/>
        </p:nvGrpSpPr>
        <p:grpSpPr>
          <a:xfrm>
            <a:off x="3924301" y="4595319"/>
            <a:ext cx="761090" cy="902697"/>
            <a:chOff x="4038601" y="4343400"/>
            <a:chExt cx="761090" cy="902697"/>
          </a:xfrm>
        </p:grpSpPr>
        <p:grpSp>
          <p:nvGrpSpPr>
            <p:cNvPr id="5" name="Group 111"/>
            <p:cNvGrpSpPr/>
            <p:nvPr/>
          </p:nvGrpSpPr>
          <p:grpSpPr>
            <a:xfrm>
              <a:off x="4295901" y="4588825"/>
              <a:ext cx="503790" cy="657272"/>
              <a:chOff x="2438400" y="3014667"/>
              <a:chExt cx="304800" cy="338133"/>
            </a:xfrm>
            <a:solidFill>
              <a:schemeClr val="accent3">
                <a:lumMod val="60000"/>
                <a:lumOff val="40000"/>
              </a:schemeClr>
            </a:solidFill>
          </p:grpSpPr>
          <p:sp>
            <p:nvSpPr>
              <p:cNvPr id="138" name="Rectangle 137"/>
              <p:cNvSpPr/>
              <p:nvPr/>
            </p:nvSpPr>
            <p:spPr>
              <a:xfrm>
                <a:off x="2438400" y="3200400"/>
                <a:ext cx="304800" cy="152400"/>
              </a:xfrm>
              <a:prstGeom prst="rect">
                <a:avLst/>
              </a:prstGeom>
              <a:grpFill/>
              <a:ln w="38100">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con</a:t>
                </a:r>
                <a:endParaRPr lang="en-US" sz="1600" b="1" dirty="0">
                  <a:solidFill>
                    <a:schemeClr val="tx1"/>
                  </a:solidFill>
                </a:endParaRPr>
              </a:p>
            </p:txBody>
          </p:sp>
          <p:cxnSp>
            <p:nvCxnSpPr>
              <p:cNvPr id="139" name="Straight Connector 138"/>
              <p:cNvCxnSpPr>
                <a:endCxn id="138" idx="0"/>
              </p:cNvCxnSpPr>
              <p:nvPr/>
            </p:nvCxnSpPr>
            <p:spPr>
              <a:xfrm rot="5400000">
                <a:off x="2501110" y="3104358"/>
                <a:ext cx="185733" cy="6351"/>
              </a:xfrm>
              <a:prstGeom prst="line">
                <a:avLst/>
              </a:prstGeom>
              <a:grpFill/>
              <a:ln w="38100">
                <a:solidFill>
                  <a:schemeClr val="accent3">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 name="Group 249"/>
            <p:cNvGrpSpPr/>
            <p:nvPr/>
          </p:nvGrpSpPr>
          <p:grpSpPr>
            <a:xfrm>
              <a:off x="4038601" y="4343400"/>
              <a:ext cx="380999" cy="381000"/>
              <a:chOff x="666750" y="4206875"/>
              <a:chExt cx="463550" cy="457200"/>
            </a:xfrm>
            <a:effectLst>
              <a:outerShdw blurRad="50800" dist="38100" dir="2700000" algn="tl" rotWithShape="0">
                <a:prstClr val="black">
                  <a:alpha val="40000"/>
                </a:prstClr>
              </a:outerShdw>
            </a:effectLst>
          </p:grpSpPr>
          <p:cxnSp>
            <p:nvCxnSpPr>
              <p:cNvPr id="131" name="Straight Connector 130"/>
              <p:cNvCxnSpPr/>
              <p:nvPr/>
            </p:nvCxnSpPr>
            <p:spPr>
              <a:xfrm rot="16200000" flipH="1">
                <a:off x="628650" y="4464050"/>
                <a:ext cx="228600" cy="1524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5400000" flipH="1" flipV="1">
                <a:off x="749300" y="4283075"/>
                <a:ext cx="457200" cy="304800"/>
              </a:xfrm>
              <a:prstGeom prst="line">
                <a:avLst/>
              </a:prstGeom>
              <a:ln w="57150" cap="rnd">
                <a:solidFill>
                  <a:srgbClr val="00CC00"/>
                </a:solidFill>
              </a:ln>
            </p:spPr>
            <p:style>
              <a:lnRef idx="1">
                <a:schemeClr val="accent1"/>
              </a:lnRef>
              <a:fillRef idx="0">
                <a:schemeClr val="accent1"/>
              </a:fillRef>
              <a:effectRef idx="0">
                <a:schemeClr val="accent1"/>
              </a:effectRef>
              <a:fontRef idx="minor">
                <a:schemeClr val="tx1"/>
              </a:fontRef>
            </p:style>
          </p:cxnSp>
        </p:grpSp>
      </p:grpSp>
      <p:grpSp>
        <p:nvGrpSpPr>
          <p:cNvPr id="7" name="Group 131"/>
          <p:cNvGrpSpPr/>
          <p:nvPr/>
        </p:nvGrpSpPr>
        <p:grpSpPr>
          <a:xfrm>
            <a:off x="5372100" y="4535944"/>
            <a:ext cx="808590" cy="962072"/>
            <a:chOff x="6324600" y="5181600"/>
            <a:chExt cx="808590" cy="962072"/>
          </a:xfrm>
        </p:grpSpPr>
        <p:grpSp>
          <p:nvGrpSpPr>
            <p:cNvPr id="8" name="Group 99"/>
            <p:cNvGrpSpPr/>
            <p:nvPr/>
          </p:nvGrpSpPr>
          <p:grpSpPr>
            <a:xfrm>
              <a:off x="6629400" y="5486400"/>
              <a:ext cx="503790" cy="657272"/>
              <a:chOff x="2438400" y="3014667"/>
              <a:chExt cx="304800" cy="338133"/>
            </a:xfrm>
            <a:solidFill>
              <a:schemeClr val="accent6"/>
            </a:solidFill>
          </p:grpSpPr>
          <p:sp>
            <p:nvSpPr>
              <p:cNvPr id="124" name="Rectangle 123"/>
              <p:cNvSpPr/>
              <p:nvPr/>
            </p:nvSpPr>
            <p:spPr>
              <a:xfrm>
                <a:off x="2438400" y="3200400"/>
                <a:ext cx="304800" cy="152400"/>
              </a:xfrm>
              <a:prstGeom prst="rect">
                <a:avLst/>
              </a:prstGeom>
              <a:solidFill>
                <a:srgbClr val="FF0000"/>
              </a:solidFill>
              <a:ln w="38100">
                <a:solidFill>
                  <a:schemeClr val="accent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con</a:t>
                </a:r>
                <a:endParaRPr lang="en-US" sz="1600" b="1" dirty="0">
                  <a:solidFill>
                    <a:schemeClr val="tx1"/>
                  </a:solidFill>
                </a:endParaRPr>
              </a:p>
            </p:txBody>
          </p:sp>
          <p:cxnSp>
            <p:nvCxnSpPr>
              <p:cNvPr id="125" name="Straight Connector 124"/>
              <p:cNvCxnSpPr>
                <a:endCxn id="124" idx="0"/>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9" name="Group 130"/>
            <p:cNvGrpSpPr/>
            <p:nvPr/>
          </p:nvGrpSpPr>
          <p:grpSpPr>
            <a:xfrm>
              <a:off x="6324600" y="5181600"/>
              <a:ext cx="381000" cy="457200"/>
              <a:chOff x="7543800" y="5029200"/>
              <a:chExt cx="381000" cy="457200"/>
            </a:xfrm>
            <a:effectLst>
              <a:outerShdw blurRad="50800" dist="38100" dir="2700000" algn="tl" rotWithShape="0">
                <a:prstClr val="black">
                  <a:alpha val="40000"/>
                </a:prstClr>
              </a:outerShdw>
            </a:effectLst>
          </p:grpSpPr>
          <p:cxnSp>
            <p:nvCxnSpPr>
              <p:cNvPr id="122" name="Straight Connector 121"/>
              <p:cNvCxnSpPr/>
              <p:nvPr/>
            </p:nvCxnSpPr>
            <p:spPr>
              <a:xfrm rot="16200000" flipH="1">
                <a:off x="7543800" y="5029200"/>
                <a:ext cx="381000" cy="3810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7505700" y="5143500"/>
                <a:ext cx="381000" cy="304800"/>
              </a:xfrm>
              <a:prstGeom prst="line">
                <a:avLst/>
              </a:prstGeom>
              <a:ln w="57150" cap="rnd">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40" name="Arc 139"/>
          <p:cNvSpPr/>
          <p:nvPr/>
        </p:nvSpPr>
        <p:spPr>
          <a:xfrm>
            <a:off x="-4114800" y="-304800"/>
            <a:ext cx="11125200" cy="10972800"/>
          </a:xfrm>
          <a:prstGeom prst="arc">
            <a:avLst>
              <a:gd name="adj1" fmla="val 20909732"/>
              <a:gd name="adj2" fmla="val 788823"/>
            </a:avLst>
          </a:prstGeom>
          <a:ln w="571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Down Arrow 141"/>
          <p:cNvSpPr/>
          <p:nvPr/>
        </p:nvSpPr>
        <p:spPr>
          <a:xfrm flipV="1">
            <a:off x="5114865" y="6175075"/>
            <a:ext cx="27305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6"/>
          <p:cNvGrpSpPr/>
          <p:nvPr/>
        </p:nvGrpSpPr>
        <p:grpSpPr>
          <a:xfrm>
            <a:off x="2476500" y="4840744"/>
            <a:ext cx="503790" cy="657272"/>
            <a:chOff x="2438400" y="3014667"/>
            <a:chExt cx="304800" cy="338133"/>
          </a:xfrm>
          <a:solidFill>
            <a:schemeClr val="accent6"/>
          </a:solidFill>
        </p:grpSpPr>
        <p:sp>
          <p:nvSpPr>
            <p:cNvPr id="21" name="Rectangle 13"/>
            <p:cNvSpPr/>
            <p:nvPr/>
          </p:nvSpPr>
          <p:spPr>
            <a:xfrm>
              <a:off x="2438400" y="3200400"/>
              <a:ext cx="304800" cy="152400"/>
            </a:xfrm>
            <a:prstGeom prst="rect">
              <a:avLst/>
            </a:prstGeom>
            <a:grpFill/>
            <a:ln w="381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olidFill>
                    <a:schemeClr val="tx1"/>
                  </a:solidFill>
                </a:rPr>
                <a:t>rss</a:t>
              </a:r>
              <a:endParaRPr lang="en-US" b="1" dirty="0">
                <a:solidFill>
                  <a:schemeClr val="tx1"/>
                </a:solidFill>
              </a:endParaRPr>
            </a:p>
          </p:txBody>
        </p:sp>
        <p:cxnSp>
          <p:nvCxnSpPr>
            <p:cNvPr id="22" name="Straight Connector 21"/>
            <p:cNvCxnSpPr/>
            <p:nvPr/>
          </p:nvCxnSpPr>
          <p:spPr>
            <a:xfrm rot="5400000">
              <a:off x="2501110" y="3104358"/>
              <a:ext cx="185733" cy="6351"/>
            </a:xfrm>
            <a:prstGeom prst="line">
              <a:avLst/>
            </a:prstGeom>
            <a:grpFill/>
            <a:ln w="38100">
              <a:solidFill>
                <a:schemeClr val="accent2">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7" name="Group 6"/>
          <p:cNvGrpSpPr/>
          <p:nvPr/>
        </p:nvGrpSpPr>
        <p:grpSpPr>
          <a:xfrm>
            <a:off x="978887" y="4493491"/>
            <a:ext cx="642974" cy="1004525"/>
            <a:chOff x="914400" y="2014947"/>
            <a:chExt cx="642974" cy="1004525"/>
          </a:xfrm>
        </p:grpSpPr>
        <p:grpSp>
          <p:nvGrpSpPr>
            <p:cNvPr id="18" name="Group 30"/>
            <p:cNvGrpSpPr/>
            <p:nvPr/>
          </p:nvGrpSpPr>
          <p:grpSpPr>
            <a:xfrm>
              <a:off x="990600" y="2014947"/>
              <a:ext cx="566774" cy="675803"/>
              <a:chOff x="3619496" y="2938467"/>
              <a:chExt cx="609600" cy="609600"/>
            </a:xfrm>
          </p:grpSpPr>
          <p:sp>
            <p:nvSpPr>
              <p:cNvPr id="12" name="Arc 11"/>
              <p:cNvSpPr/>
              <p:nvPr/>
            </p:nvSpPr>
            <p:spPr>
              <a:xfrm>
                <a:off x="3733800" y="3048000"/>
                <a:ext cx="381000" cy="381000"/>
              </a:xfrm>
              <a:prstGeom prst="arc">
                <a:avLst>
                  <a:gd name="adj1" fmla="val 16200000"/>
                  <a:gd name="adj2" fmla="val 5112374"/>
                </a:avLst>
              </a:prstGeom>
              <a:ln w="190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a:off x="3619496" y="2938467"/>
                <a:ext cx="609600" cy="609600"/>
              </a:xfrm>
              <a:prstGeom prst="arc">
                <a:avLst>
                  <a:gd name="adj1" fmla="val 16847057"/>
                  <a:gd name="adj2" fmla="val 4118973"/>
                </a:avLst>
              </a:prstGeom>
              <a:ln w="190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Arc 13"/>
              <p:cNvSpPr/>
              <p:nvPr/>
            </p:nvSpPr>
            <p:spPr>
              <a:xfrm>
                <a:off x="3824289" y="3143252"/>
                <a:ext cx="190504" cy="185733"/>
              </a:xfrm>
              <a:prstGeom prst="arc">
                <a:avLst>
                  <a:gd name="adj1" fmla="val 16200000"/>
                  <a:gd name="adj2" fmla="val 4965562"/>
                </a:avLst>
              </a:prstGeom>
              <a:ln w="19050">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9" name="Group 46"/>
            <p:cNvGrpSpPr/>
            <p:nvPr/>
          </p:nvGrpSpPr>
          <p:grpSpPr>
            <a:xfrm>
              <a:off x="914296" y="2362200"/>
              <a:ext cx="503777" cy="657272"/>
              <a:chOff x="2438400" y="3014667"/>
              <a:chExt cx="304800" cy="338133"/>
            </a:xfrm>
          </p:grpSpPr>
          <p:cxnSp>
            <p:nvCxnSpPr>
              <p:cNvPr id="10" name="Straight Connector 9"/>
              <p:cNvCxnSpPr>
                <a:endCxn id="11" idx="0"/>
              </p:cNvCxnSpPr>
              <p:nvPr/>
            </p:nvCxnSpPr>
            <p:spPr>
              <a:xfrm rot="5400000">
                <a:off x="2501110" y="3104358"/>
                <a:ext cx="185733" cy="6351"/>
              </a:xfrm>
              <a:prstGeom prst="line">
                <a:avLst/>
              </a:prstGeom>
              <a:ln w="38100">
                <a:solidFill>
                  <a:schemeClr val="tx2">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438400" y="3200400"/>
                <a:ext cx="304800" cy="152400"/>
              </a:xfrm>
              <a:prstGeom prst="rect">
                <a:avLst/>
              </a:prstGeom>
              <a:ln w="381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46" name="TextBox 145"/>
          <p:cNvSpPr txBox="1"/>
          <p:nvPr/>
        </p:nvSpPr>
        <p:spPr>
          <a:xfrm rot="5953909">
            <a:off x="6736176" y="5913024"/>
            <a:ext cx="1222579" cy="369332"/>
          </a:xfrm>
          <a:prstGeom prst="rect">
            <a:avLst/>
          </a:prstGeom>
          <a:noFill/>
        </p:spPr>
        <p:txBody>
          <a:bodyPr wrap="none" rtlCol="0">
            <a:spAutoFit/>
          </a:bodyPr>
          <a:lstStyle/>
          <a:p>
            <a:r>
              <a:rPr lang="en-US" dirty="0" smtClean="0"/>
              <a:t>Max Range</a:t>
            </a:r>
            <a:endParaRPr lang="en-US" dirty="0"/>
          </a:p>
        </p:txBody>
      </p:sp>
      <p:sp>
        <p:nvSpPr>
          <p:cNvPr id="145" name="TextBox 144"/>
          <p:cNvSpPr txBox="1"/>
          <p:nvPr/>
        </p:nvSpPr>
        <p:spPr>
          <a:xfrm>
            <a:off x="7158142" y="3972028"/>
            <a:ext cx="540533" cy="1015663"/>
          </a:xfrm>
          <a:prstGeom prst="rect">
            <a:avLst/>
          </a:prstGeom>
          <a:noFill/>
        </p:spPr>
        <p:txBody>
          <a:bodyPr wrap="none" rtlCol="0">
            <a:spAutoFit/>
          </a:bodyPr>
          <a:lstStyle/>
          <a:p>
            <a:r>
              <a:rPr lang="en-US" sz="6000" dirty="0" smtClean="0"/>
              <a:t>?</a:t>
            </a:r>
            <a:endParaRPr lang="en-US" dirty="0"/>
          </a:p>
        </p:txBody>
      </p:sp>
      <p:sp>
        <p:nvSpPr>
          <p:cNvPr id="77" name="Content Placeholder 2"/>
          <p:cNvSpPr txBox="1">
            <a:spLocks/>
          </p:cNvSpPr>
          <p:nvPr/>
        </p:nvSpPr>
        <p:spPr>
          <a:xfrm>
            <a:off x="228600" y="990600"/>
            <a:ext cx="8610600" cy="30479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Both </a:t>
            </a:r>
            <a:r>
              <a:rPr kumimoji="0" lang="en-US" sz="2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and                      decrease with the square of the distance and with the ratio</a:t>
            </a:r>
            <a:endParaRPr kumimoji="0" lang="en-US" sz="2800" b="0" i="1" u="none" strike="noStrike" kern="1200" cap="none" spc="0" normalizeH="0" baseline="-2500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      always higher than</a:t>
            </a:r>
            <a:endParaRPr kumimoji="0" lang="en-US" sz="2800" b="0" i="1" u="none" strike="noStrike" kern="1200" cap="none" spc="0" normalizeH="0" baseline="-2500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Why would</a:t>
            </a:r>
            <a:r>
              <a:rPr kumimoji="0" lang="en-US" sz="2800" b="0" i="0" u="none" strike="noStrike" kern="1200" cap="none" spc="0" normalizeH="0" noProof="0" dirty="0" smtClean="0">
                <a:ln>
                  <a:noFill/>
                </a:ln>
                <a:solidFill>
                  <a:schemeClr val="tx1"/>
                </a:solidFill>
                <a:effectLst/>
                <a:uLnTx/>
                <a:uFillTx/>
                <a:latin typeface="+mn-lt"/>
                <a:ea typeface="+mn-ea"/>
                <a:cs typeface="+mn-cs"/>
              </a:rPr>
              <a:t> you use connectivity?</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58370" name="Picture 2"/>
          <p:cNvPicPr>
            <a:picLocks noChangeAspect="1" noChangeArrowheads="1"/>
          </p:cNvPicPr>
          <p:nvPr/>
        </p:nvPicPr>
        <p:blipFill>
          <a:blip r:embed="rId4" cstate="print"/>
          <a:srcRect/>
          <a:stretch>
            <a:fillRect/>
          </a:stretch>
        </p:blipFill>
        <p:spPr bwMode="auto">
          <a:xfrm>
            <a:off x="1371600" y="1069975"/>
            <a:ext cx="1022985" cy="492443"/>
          </a:xfrm>
          <a:prstGeom prst="rect">
            <a:avLst/>
          </a:prstGeom>
          <a:noFill/>
          <a:ln w="9525">
            <a:noFill/>
            <a:miter lim="800000"/>
            <a:headEnd/>
            <a:tailEnd/>
          </a:ln>
        </p:spPr>
      </p:pic>
      <p:pic>
        <p:nvPicPr>
          <p:cNvPr id="58371" name="Picture 3"/>
          <p:cNvPicPr>
            <a:picLocks noChangeAspect="1" noChangeArrowheads="1"/>
          </p:cNvPicPr>
          <p:nvPr/>
        </p:nvPicPr>
        <p:blipFill>
          <a:blip r:embed="rId5" cstate="print"/>
          <a:srcRect/>
          <a:stretch>
            <a:fillRect/>
          </a:stretch>
        </p:blipFill>
        <p:spPr bwMode="auto">
          <a:xfrm>
            <a:off x="3028950" y="1047750"/>
            <a:ext cx="1697743" cy="457200"/>
          </a:xfrm>
          <a:prstGeom prst="rect">
            <a:avLst/>
          </a:prstGeom>
          <a:noFill/>
          <a:ln w="9525">
            <a:noFill/>
            <a:miter lim="800000"/>
            <a:headEnd/>
            <a:tailEnd/>
          </a:ln>
        </p:spPr>
      </p:pic>
      <p:pic>
        <p:nvPicPr>
          <p:cNvPr id="80" name="Picture 2"/>
          <p:cNvPicPr>
            <a:picLocks noChangeAspect="1" noChangeArrowheads="1"/>
          </p:cNvPicPr>
          <p:nvPr/>
        </p:nvPicPr>
        <p:blipFill>
          <a:blip r:embed="rId4" cstate="print"/>
          <a:srcRect r="44693"/>
          <a:stretch>
            <a:fillRect/>
          </a:stretch>
        </p:blipFill>
        <p:spPr bwMode="auto">
          <a:xfrm>
            <a:off x="533400" y="1981200"/>
            <a:ext cx="565785" cy="492443"/>
          </a:xfrm>
          <a:prstGeom prst="rect">
            <a:avLst/>
          </a:prstGeom>
          <a:noFill/>
          <a:ln w="9525">
            <a:noFill/>
            <a:miter lim="800000"/>
            <a:headEnd/>
            <a:tailEnd/>
          </a:ln>
        </p:spPr>
      </p:pic>
      <p:pic>
        <p:nvPicPr>
          <p:cNvPr id="81" name="Picture 3"/>
          <p:cNvPicPr>
            <a:picLocks noChangeAspect="1" noChangeArrowheads="1"/>
          </p:cNvPicPr>
          <p:nvPr/>
        </p:nvPicPr>
        <p:blipFill>
          <a:blip r:embed="rId5" cstate="print"/>
          <a:srcRect r="62298"/>
          <a:stretch>
            <a:fillRect/>
          </a:stretch>
        </p:blipFill>
        <p:spPr bwMode="auto">
          <a:xfrm>
            <a:off x="3886200" y="1981200"/>
            <a:ext cx="640080" cy="457200"/>
          </a:xfrm>
          <a:prstGeom prst="rect">
            <a:avLst/>
          </a:prstGeom>
          <a:noFill/>
          <a:ln w="9525">
            <a:noFill/>
            <a:miter lim="800000"/>
            <a:headEnd/>
            <a:tailEnd/>
          </a:ln>
        </p:spPr>
      </p:pic>
      <p:pic>
        <p:nvPicPr>
          <p:cNvPr id="58372" name="Picture 4"/>
          <p:cNvPicPr>
            <a:picLocks noChangeAspect="1" noChangeArrowheads="1"/>
          </p:cNvPicPr>
          <p:nvPr/>
        </p:nvPicPr>
        <p:blipFill>
          <a:blip r:embed="rId6" cstate="print"/>
          <a:srcRect/>
          <a:stretch>
            <a:fillRect/>
          </a:stretch>
        </p:blipFill>
        <p:spPr bwMode="auto">
          <a:xfrm>
            <a:off x="5519733" y="1485896"/>
            <a:ext cx="1049008" cy="447675"/>
          </a:xfrm>
          <a:prstGeom prst="rect">
            <a:avLst/>
          </a:prstGeom>
          <a:noFill/>
          <a:ln w="9525">
            <a:noFill/>
            <a:miter lim="800000"/>
            <a:headEnd/>
            <a:tailEnd/>
          </a:ln>
        </p:spPr>
      </p:pic>
      <p:pic>
        <p:nvPicPr>
          <p:cNvPr id="33794" name="Picture 2"/>
          <p:cNvPicPr>
            <a:picLocks noChangeAspect="1" noChangeArrowheads="1"/>
          </p:cNvPicPr>
          <p:nvPr/>
        </p:nvPicPr>
        <p:blipFill>
          <a:blip r:embed="rId7" cstate="print"/>
          <a:srcRect/>
          <a:stretch>
            <a:fillRect/>
          </a:stretch>
        </p:blipFill>
        <p:spPr bwMode="auto">
          <a:xfrm>
            <a:off x="5792881" y="1744980"/>
            <a:ext cx="3434939" cy="2590800"/>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37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83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7">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7"/>
                                        </p:tgtEl>
                                        <p:attrNameLst>
                                          <p:attrName>style.visibility</p:attrName>
                                        </p:attrNameLst>
                                      </p:cBhvr>
                                      <p:to>
                                        <p:strVal val="visible"/>
                                      </p:to>
                                    </p:set>
                                    <p:animEffect transition="in" filter="fade">
                                      <p:cBhvr>
                                        <p:cTn id="31" dur="500"/>
                                        <p:tgtEl>
                                          <p:spTgt spid="15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par>
                                <p:cTn id="38" presetID="10" presetClass="entr" presetSubtype="0"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fade">
                                      <p:cBhvr>
                                        <p:cTn id="43" dur="500"/>
                                        <p:tgtEl>
                                          <p:spTgt spid="142"/>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6"/>
                                        </p:tgtEl>
                                        <p:attrNameLst>
                                          <p:attrName>style.visibility</p:attrName>
                                        </p:attrNameLst>
                                      </p:cBhvr>
                                      <p:to>
                                        <p:strVal val="visible"/>
                                      </p:to>
                                    </p:set>
                                    <p:animEffect transition="in" filter="fade">
                                      <p:cBhvr>
                                        <p:cTn id="52" dur="500"/>
                                        <p:tgtEl>
                                          <p:spTgt spid="14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fade">
                                      <p:cBhvr>
                                        <p:cTn id="55" dur="500"/>
                                        <p:tgtEl>
                                          <p:spTgt spid="140"/>
                                        </p:tgtEl>
                                      </p:cBhvr>
                                    </p:animEffect>
                                  </p:childTnLst>
                                </p:cTn>
                              </p:par>
                              <p:par>
                                <p:cTn id="56" presetID="1" presetClass="exit" presetSubtype="0" fill="hold" nodeType="withEffect">
                                  <p:stCondLst>
                                    <p:cond delay="0"/>
                                  </p:stCondLst>
                                  <p:childTnLst>
                                    <p:set>
                                      <p:cBhvr>
                                        <p:cTn id="57" dur="1" fill="hold">
                                          <p:stCondLst>
                                            <p:cond delay="0"/>
                                          </p:stCondLst>
                                        </p:cTn>
                                        <p:tgtEl>
                                          <p:spTgt spid="3379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63" presetClass="path" presetSubtype="0" autoRev="1" fill="hold" nodeType="clickEffect">
                                  <p:stCondLst>
                                    <p:cond delay="0"/>
                                  </p:stCondLst>
                                  <p:childTnLst>
                                    <p:animMotion origin="layout" path="M -3.88889E-6 -1.48148E-6 L 0.1132 -1.48148E-6 " pathEditMode="relative" rAng="0" ptsTypes="AA">
                                      <p:cBhvr>
                                        <p:cTn id="61" dur="500" fill="hold"/>
                                        <p:tgtEl>
                                          <p:spTgt spid="16"/>
                                        </p:tgtEl>
                                        <p:attrNameLst>
                                          <p:attrName>ppt_x</p:attrName>
                                          <p:attrName>ppt_y</p:attrName>
                                        </p:attrNameLst>
                                      </p:cBhvr>
                                      <p:rCtr x="57" y="0"/>
                                    </p:animMotion>
                                  </p:childTnLst>
                                </p:cTn>
                              </p:par>
                            </p:childTnLst>
                          </p:cTn>
                        </p:par>
                      </p:childTnLst>
                    </p:cTn>
                  </p:par>
                  <p:par>
                    <p:cTn id="62" fill="hold">
                      <p:stCondLst>
                        <p:cond delay="indefinite"/>
                      </p:stCondLst>
                      <p:childTnLst>
                        <p:par>
                          <p:cTn id="63" fill="hold">
                            <p:stCondLst>
                              <p:cond delay="0"/>
                            </p:stCondLst>
                            <p:childTnLst>
                              <p:par>
                                <p:cTn id="64" presetID="63" presetClass="path" presetSubtype="0" accel="50000" decel="50000" fill="hold" nodeType="clickEffect">
                                  <p:stCondLst>
                                    <p:cond delay="0"/>
                                  </p:stCondLst>
                                  <p:childTnLst>
                                    <p:animMotion origin="layout" path="M -0.01128 0.00301 L 0.16163 0.00301 " pathEditMode="relative" rAng="0" ptsTypes="AA">
                                      <p:cBhvr>
                                        <p:cTn id="65" dur="2000" fill="hold"/>
                                        <p:tgtEl>
                                          <p:spTgt spid="4"/>
                                        </p:tgtEl>
                                        <p:attrNameLst>
                                          <p:attrName>ppt_x</p:attrName>
                                          <p:attrName>ppt_y</p:attrName>
                                        </p:attrNameLst>
                                      </p:cBhvr>
                                      <p:rCtr x="86" y="0"/>
                                    </p:animMotion>
                                  </p:childTnLst>
                                </p:cTn>
                              </p:par>
                            </p:childTnLst>
                          </p:cTn>
                        </p:par>
                        <p:par>
                          <p:cTn id="66" fill="hold">
                            <p:stCondLst>
                              <p:cond delay="2000"/>
                            </p:stCondLst>
                            <p:childTnLst>
                              <p:par>
                                <p:cTn id="67" presetID="1" presetClass="exit" presetSubtype="0" fill="hold" nodeType="afterEffect">
                                  <p:stCondLst>
                                    <p:cond delay="0"/>
                                  </p:stCondLst>
                                  <p:childTnLst>
                                    <p:set>
                                      <p:cBhvr>
                                        <p:cTn id="68" dur="1" fill="hold">
                                          <p:stCondLst>
                                            <p:cond delay="0"/>
                                          </p:stCondLst>
                                        </p:cTn>
                                        <p:tgtEl>
                                          <p:spTgt spid="4"/>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63" presetClass="path" presetSubtype="0" accel="50000" decel="50000" fill="hold" nodeType="clickEffect">
                                  <p:stCondLst>
                                    <p:cond delay="0"/>
                                  </p:stCondLst>
                                  <p:childTnLst>
                                    <p:animMotion origin="layout" path="M -3.88889E-6 3.62627E-6 L 0.51146 -0.00047 " pathEditMode="relative" rAng="0" ptsTypes="AA">
                                      <p:cBhvr>
                                        <p:cTn id="74" dur="2000" fill="hold"/>
                                        <p:tgtEl>
                                          <p:spTgt spid="16"/>
                                        </p:tgtEl>
                                        <p:attrNameLst>
                                          <p:attrName>ppt_x</p:attrName>
                                          <p:attrName>ppt_y</p:attrName>
                                        </p:attrNameLst>
                                      </p:cBhvr>
                                      <p:rCtr x="256" y="0"/>
                                    </p:animMotion>
                                  </p:childTnLst>
                                </p:cTn>
                              </p:par>
                            </p:childTnLst>
                          </p:cTn>
                        </p:par>
                        <p:par>
                          <p:cTn id="75" fill="hold">
                            <p:stCondLst>
                              <p:cond delay="2000"/>
                            </p:stCondLst>
                            <p:childTnLst>
                              <p:par>
                                <p:cTn id="76" presetID="1" presetClass="entr" presetSubtype="0" fill="hold" grpId="0" nodeType="afterEffect">
                                  <p:stCondLst>
                                    <p:cond delay="0"/>
                                  </p:stCondLst>
                                  <p:childTnLst>
                                    <p:set>
                                      <p:cBhvr>
                                        <p:cTn id="77" dur="1" fill="hold">
                                          <p:stCondLst>
                                            <p:cond delay="0"/>
                                          </p:stCondLst>
                                        </p:cTn>
                                        <p:tgtEl>
                                          <p:spTgt spid="145"/>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63" presetClass="path" presetSubtype="0" accel="50000" decel="50000" fill="hold" nodeType="clickEffect">
                                  <p:stCondLst>
                                    <p:cond delay="0"/>
                                  </p:stCondLst>
                                  <p:childTnLst>
                                    <p:animMotion origin="layout" path="M 0 0  L 0.25 0  E" pathEditMode="relative" ptsTypes="">
                                      <p:cBhvr>
                                        <p:cTn id="81"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0" grpId="0" animBg="1"/>
      <p:bldP spid="142" grpId="0" animBg="1"/>
      <p:bldP spid="146" grpId="0"/>
      <p:bldP spid="14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3465535" y="857232"/>
            <a:ext cx="5535621" cy="5429288"/>
            <a:chOff x="4322759" y="1857364"/>
            <a:chExt cx="4821241" cy="4683158"/>
          </a:xfrm>
        </p:grpSpPr>
        <p:pic>
          <p:nvPicPr>
            <p:cNvPr id="4" name="Picture 4" descr="Stronger_Loc.gif"/>
            <p:cNvPicPr>
              <a:picLocks noChangeAspect="1"/>
            </p:cNvPicPr>
            <p:nvPr/>
          </p:nvPicPr>
          <p:blipFill>
            <a:blip r:embed="rId3" cstate="print"/>
            <a:srcRect/>
            <a:stretch>
              <a:fillRect/>
            </a:stretch>
          </p:blipFill>
          <p:spPr bwMode="auto">
            <a:xfrm>
              <a:off x="4322759" y="1857364"/>
              <a:ext cx="4821241" cy="3884884"/>
            </a:xfrm>
            <a:prstGeom prst="rect">
              <a:avLst/>
            </a:prstGeom>
            <a:noFill/>
            <a:ln w="9525">
              <a:noFill/>
              <a:miter lim="800000"/>
              <a:headEnd/>
              <a:tailEnd/>
            </a:ln>
          </p:spPr>
        </p:pic>
        <p:grpSp>
          <p:nvGrpSpPr>
            <p:cNvPr id="3" name="Group 11"/>
            <p:cNvGrpSpPr>
              <a:grpSpLocks/>
            </p:cNvGrpSpPr>
            <p:nvPr/>
          </p:nvGrpSpPr>
          <p:grpSpPr bwMode="auto">
            <a:xfrm>
              <a:off x="5143497" y="5572140"/>
              <a:ext cx="2595243" cy="968382"/>
              <a:chOff x="5143497" y="5572140"/>
              <a:chExt cx="2595243" cy="968382"/>
            </a:xfrm>
          </p:grpSpPr>
          <p:sp>
            <p:nvSpPr>
              <p:cNvPr id="6" name="Oval 5"/>
              <p:cNvSpPr/>
              <p:nvPr/>
            </p:nvSpPr>
            <p:spPr>
              <a:xfrm>
                <a:off x="5143497" y="5643580"/>
                <a:ext cx="214313" cy="214314"/>
              </a:xfrm>
              <a:prstGeom prst="ellipse">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5143497" y="5929331"/>
                <a:ext cx="214313" cy="214314"/>
              </a:xfrm>
              <a:prstGeom prst="ellipse">
                <a:avLst/>
              </a:prstGeom>
              <a:solidFill>
                <a:srgbClr val="00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p:cNvSpPr/>
              <p:nvPr/>
            </p:nvSpPr>
            <p:spPr>
              <a:xfrm>
                <a:off x="5143497" y="6215083"/>
                <a:ext cx="214313" cy="214314"/>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TextBox 8"/>
              <p:cNvSpPr txBox="1">
                <a:spLocks noChangeArrowheads="1"/>
              </p:cNvSpPr>
              <p:nvPr/>
            </p:nvSpPr>
            <p:spPr bwMode="auto">
              <a:xfrm>
                <a:off x="5500647" y="5572140"/>
                <a:ext cx="2238093" cy="366715"/>
              </a:xfrm>
              <a:prstGeom prst="rect">
                <a:avLst/>
              </a:prstGeom>
              <a:noFill/>
              <a:ln w="9525">
                <a:noFill/>
                <a:miter lim="800000"/>
                <a:headEnd/>
                <a:tailEnd/>
              </a:ln>
            </p:spPr>
            <p:txBody>
              <a:bodyPr wrap="none">
                <a:spAutoFit/>
              </a:bodyPr>
              <a:lstStyle/>
              <a:p>
                <a:r>
                  <a:rPr lang="en-US">
                    <a:latin typeface="Calibri" pitchFamily="34" charset="0"/>
                    <a:cs typeface="Arial" charset="0"/>
                  </a:rPr>
                  <a:t>Node at fixed position</a:t>
                </a:r>
              </a:p>
            </p:txBody>
          </p:sp>
          <p:sp>
            <p:nvSpPr>
              <p:cNvPr id="10" name="TextBox 9"/>
              <p:cNvSpPr txBox="1">
                <a:spLocks noChangeArrowheads="1"/>
              </p:cNvSpPr>
              <p:nvPr/>
            </p:nvSpPr>
            <p:spPr bwMode="auto">
              <a:xfrm>
                <a:off x="5500647" y="5854717"/>
                <a:ext cx="1414284" cy="366715"/>
              </a:xfrm>
              <a:prstGeom prst="rect">
                <a:avLst/>
              </a:prstGeom>
              <a:noFill/>
              <a:ln w="9525">
                <a:noFill/>
                <a:miter lim="800000"/>
                <a:headEnd/>
                <a:tailEnd/>
              </a:ln>
            </p:spPr>
            <p:txBody>
              <a:bodyPr wrap="none">
                <a:spAutoFit/>
              </a:bodyPr>
              <a:lstStyle/>
              <a:p>
                <a:r>
                  <a:rPr lang="en-US">
                    <a:latin typeface="Calibri" pitchFamily="34" charset="0"/>
                    <a:cs typeface="Arial" charset="0"/>
                  </a:rPr>
                  <a:t>User location</a:t>
                </a:r>
              </a:p>
            </p:txBody>
          </p:sp>
          <p:sp>
            <p:nvSpPr>
              <p:cNvPr id="11" name="TextBox 10"/>
              <p:cNvSpPr txBox="1">
                <a:spLocks noChangeArrowheads="1"/>
              </p:cNvSpPr>
              <p:nvPr/>
            </p:nvSpPr>
            <p:spPr bwMode="auto">
              <a:xfrm>
                <a:off x="5500647" y="6173807"/>
                <a:ext cx="1920633" cy="366715"/>
              </a:xfrm>
              <a:prstGeom prst="rect">
                <a:avLst/>
              </a:prstGeom>
              <a:noFill/>
              <a:ln w="9525">
                <a:noFill/>
                <a:miter lim="800000"/>
                <a:headEnd/>
                <a:tailEnd/>
              </a:ln>
            </p:spPr>
            <p:txBody>
              <a:bodyPr wrap="none">
                <a:spAutoFit/>
              </a:bodyPr>
              <a:lstStyle/>
              <a:p>
                <a:r>
                  <a:rPr lang="en-US">
                    <a:latin typeface="Calibri" pitchFamily="34" charset="0"/>
                    <a:cs typeface="Arial" charset="0"/>
                  </a:rPr>
                  <a:t>Estimated position</a:t>
                </a:r>
              </a:p>
            </p:txBody>
          </p:sp>
        </p:grpSp>
      </p:grpSp>
      <p:sp>
        <p:nvSpPr>
          <p:cNvPr id="12" name="Title 11"/>
          <p:cNvSpPr>
            <a:spLocks noGrp="1"/>
          </p:cNvSpPr>
          <p:nvPr>
            <p:ph type="title"/>
          </p:nvPr>
        </p:nvSpPr>
        <p:spPr/>
        <p:txBody>
          <a:bodyPr>
            <a:normAutofit fontScale="90000"/>
          </a:bodyPr>
          <a:lstStyle/>
          <a:p>
            <a:r>
              <a:rPr lang="en-US" dirty="0" smtClean="0"/>
              <a:t>Example: consumer tracking</a:t>
            </a:r>
            <a:endParaRPr lang="en-US" dirty="0"/>
          </a:p>
        </p:txBody>
      </p:sp>
      <p:pic>
        <p:nvPicPr>
          <p:cNvPr id="13" name="Picture 25"/>
          <p:cNvPicPr>
            <a:picLocks noChangeAspect="1" noChangeArrowheads="1"/>
          </p:cNvPicPr>
          <p:nvPr/>
        </p:nvPicPr>
        <p:blipFill>
          <a:blip r:embed="rId4" cstate="print"/>
          <a:srcRect/>
          <a:stretch>
            <a:fillRect/>
          </a:stretch>
        </p:blipFill>
        <p:spPr bwMode="auto">
          <a:xfrm>
            <a:off x="263525" y="1171593"/>
            <a:ext cx="3209925" cy="48291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Range-Based Approach</a:t>
            </a:r>
            <a:endParaRPr lang="en-US" dirty="0"/>
          </a:p>
        </p:txBody>
      </p:sp>
      <p:pic>
        <p:nvPicPr>
          <p:cNvPr id="4" name="Picture 2"/>
          <p:cNvPicPr>
            <a:picLocks noChangeAspect="1" noChangeArrowheads="1"/>
          </p:cNvPicPr>
          <p:nvPr/>
        </p:nvPicPr>
        <p:blipFill>
          <a:blip r:embed="rId3" cstate="print"/>
          <a:srcRect t="7843"/>
          <a:stretch>
            <a:fillRect/>
          </a:stretch>
        </p:blipFill>
        <p:spPr bwMode="auto">
          <a:xfrm>
            <a:off x="0" y="1066800"/>
            <a:ext cx="8518979" cy="3581400"/>
          </a:xfrm>
          <a:prstGeom prst="rect">
            <a:avLst/>
          </a:prstGeom>
          <a:noFill/>
          <a:ln w="9525">
            <a:noFill/>
            <a:miter lim="800000"/>
            <a:headEnd/>
            <a:tailEnd/>
          </a:ln>
          <a:effectLst/>
        </p:spPr>
      </p:pic>
      <p:sp>
        <p:nvSpPr>
          <p:cNvPr id="5" name="TextBox 4"/>
          <p:cNvSpPr txBox="1"/>
          <p:nvPr/>
        </p:nvSpPr>
        <p:spPr>
          <a:xfrm>
            <a:off x="304800" y="4921984"/>
            <a:ext cx="2531975" cy="1477328"/>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b="1" dirty="0" smtClean="0"/>
              <a:t>   1 Distance Estimate A1</a:t>
            </a:r>
          </a:p>
          <a:p>
            <a:r>
              <a:rPr lang="en-US" b="1" dirty="0" smtClean="0"/>
              <a:t>+ 1 Distance Estimate A2</a:t>
            </a:r>
          </a:p>
          <a:p>
            <a:r>
              <a:rPr lang="en-US" b="1" dirty="0" smtClean="0"/>
              <a:t>+ 1 Distance Estimate A3</a:t>
            </a:r>
          </a:p>
          <a:p>
            <a:r>
              <a:rPr lang="en-US" b="1" dirty="0" smtClean="0"/>
              <a:t>---------------------------------</a:t>
            </a:r>
          </a:p>
          <a:p>
            <a:r>
              <a:rPr lang="en-US" b="1" dirty="0" smtClean="0"/>
              <a:t>= 3 distances, 3 anchors</a:t>
            </a:r>
            <a:endParaRPr lang="en-US" b="1" dirty="0"/>
          </a:p>
        </p:txBody>
      </p:sp>
      <p:sp>
        <p:nvSpPr>
          <p:cNvPr id="8" name="TextBox 7"/>
          <p:cNvSpPr txBox="1"/>
          <p:nvPr/>
        </p:nvSpPr>
        <p:spPr>
          <a:xfrm>
            <a:off x="3236590" y="4921984"/>
            <a:ext cx="2531975" cy="1477328"/>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b="1" dirty="0" smtClean="0"/>
              <a:t>   </a:t>
            </a:r>
          </a:p>
          <a:p>
            <a:r>
              <a:rPr lang="en-US" b="1" dirty="0" smtClean="0"/>
              <a:t>+ 1 Angle Estimate A1</a:t>
            </a:r>
          </a:p>
          <a:p>
            <a:r>
              <a:rPr lang="en-US" b="1" dirty="0" smtClean="0"/>
              <a:t>+ 1 Distance Estimate A1</a:t>
            </a:r>
          </a:p>
          <a:p>
            <a:r>
              <a:rPr lang="en-US" b="1" dirty="0" smtClean="0"/>
              <a:t>---------------------------------</a:t>
            </a:r>
          </a:p>
          <a:p>
            <a:r>
              <a:rPr lang="en-US" b="1" dirty="0" smtClean="0"/>
              <a:t>= 2 angles, 2 anchors</a:t>
            </a:r>
            <a:endParaRPr lang="en-US" b="1" dirty="0"/>
          </a:p>
        </p:txBody>
      </p:sp>
      <p:sp>
        <p:nvSpPr>
          <p:cNvPr id="9" name="TextBox 8"/>
          <p:cNvSpPr txBox="1"/>
          <p:nvPr/>
        </p:nvSpPr>
        <p:spPr>
          <a:xfrm>
            <a:off x="6168379" y="4921984"/>
            <a:ext cx="2594621" cy="1477328"/>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b="1" dirty="0" smtClean="0"/>
              <a:t>   </a:t>
            </a:r>
          </a:p>
          <a:p>
            <a:r>
              <a:rPr lang="en-US" b="1" dirty="0" smtClean="0"/>
              <a:t>+ 1 Angle Estimate A1</a:t>
            </a:r>
          </a:p>
          <a:p>
            <a:r>
              <a:rPr lang="en-US" b="1" dirty="0" smtClean="0"/>
              <a:t>+ 1 Distance Estimate A1</a:t>
            </a:r>
          </a:p>
          <a:p>
            <a:r>
              <a:rPr lang="en-US" b="1" dirty="0" smtClean="0"/>
              <a:t>---------------------------------</a:t>
            </a:r>
          </a:p>
          <a:p>
            <a:r>
              <a:rPr lang="en-US" b="1" dirty="0" smtClean="0"/>
              <a:t>= 2 </a:t>
            </a:r>
            <a:r>
              <a:rPr lang="en-US" b="1" dirty="0" err="1" smtClean="0"/>
              <a:t>measurem</a:t>
            </a:r>
            <a:r>
              <a:rPr lang="en-US" b="1" dirty="0" smtClean="0"/>
              <a:t>.,  1 anchor</a:t>
            </a:r>
            <a:endParaRPr lang="en-US" b="1" dirty="0"/>
          </a:p>
        </p:txBody>
      </p:sp>
      <p:sp>
        <p:nvSpPr>
          <p:cNvPr id="10" name="Oval 9"/>
          <p:cNvSpPr/>
          <p:nvPr/>
        </p:nvSpPr>
        <p:spPr>
          <a:xfrm>
            <a:off x="1371600" y="2286000"/>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p:cNvSpPr/>
          <p:nvPr/>
        </p:nvSpPr>
        <p:spPr>
          <a:xfrm>
            <a:off x="4670946" y="3218597"/>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p:cNvSpPr/>
          <p:nvPr/>
        </p:nvSpPr>
        <p:spPr>
          <a:xfrm>
            <a:off x="7700748" y="3204949"/>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Parameter Estimation</a:t>
            </a:r>
            <a:endParaRPr lang="en-US" dirty="0"/>
          </a:p>
        </p:txBody>
      </p:sp>
      <p:sp>
        <p:nvSpPr>
          <p:cNvPr id="3" name="Content Placeholder 2"/>
          <p:cNvSpPr>
            <a:spLocks noGrp="1"/>
          </p:cNvSpPr>
          <p:nvPr>
            <p:ph idx="1"/>
          </p:nvPr>
        </p:nvSpPr>
        <p:spPr>
          <a:xfrm>
            <a:off x="228600" y="5334000"/>
            <a:ext cx="8686800" cy="792163"/>
          </a:xfrm>
        </p:spPr>
        <p:txBody>
          <a:bodyPr/>
          <a:lstStyle/>
          <a:p>
            <a:endParaRPr lang="en-US" dirty="0"/>
          </a:p>
        </p:txBody>
      </p:sp>
      <p:pic>
        <p:nvPicPr>
          <p:cNvPr id="108546" name="Picture 2"/>
          <p:cNvPicPr>
            <a:picLocks noChangeAspect="1" noChangeArrowheads="1"/>
          </p:cNvPicPr>
          <p:nvPr/>
        </p:nvPicPr>
        <p:blipFill>
          <a:blip r:embed="rId3" cstate="print"/>
          <a:srcRect/>
          <a:stretch>
            <a:fillRect/>
          </a:stretch>
        </p:blipFill>
        <p:spPr bwMode="auto">
          <a:xfrm>
            <a:off x="124690" y="1771650"/>
            <a:ext cx="8915400" cy="26181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228600" y="1786956"/>
            <a:ext cx="6400800" cy="4495800"/>
          </a:xfrm>
        </p:spPr>
        <p:txBody>
          <a:bodyPr>
            <a:normAutofit/>
          </a:bodyPr>
          <a:lstStyle/>
          <a:p>
            <a:pPr marL="514350" indent="-514350">
              <a:buFont typeface="+mj-lt"/>
              <a:buAutoNum type="arabicPeriod"/>
            </a:pPr>
            <a:r>
              <a:rPr lang="en-US" sz="2800" b="1" dirty="0" smtClean="0"/>
              <a:t>Range-Free Localization</a:t>
            </a:r>
          </a:p>
          <a:p>
            <a:pPr marL="914400" lvl="1" indent="-514350">
              <a:buFont typeface="Arial" pitchFamily="34" charset="0"/>
              <a:buChar char="•"/>
            </a:pPr>
            <a:r>
              <a:rPr lang="en-US" sz="2400" dirty="0" smtClean="0"/>
              <a:t>Self Organizing Maps</a:t>
            </a:r>
          </a:p>
          <a:p>
            <a:pPr marL="514350" indent="-514350">
              <a:spcBef>
                <a:spcPts val="1200"/>
              </a:spcBef>
              <a:buFont typeface="+mj-lt"/>
              <a:buAutoNum type="arabicPeriod"/>
            </a:pPr>
            <a:r>
              <a:rPr lang="en-US" sz="2800" dirty="0" smtClean="0">
                <a:solidFill>
                  <a:schemeClr val="bg1">
                    <a:lumMod val="85000"/>
                  </a:schemeClr>
                </a:solidFill>
              </a:rPr>
              <a:t>Theoretical Analysis </a:t>
            </a:r>
          </a:p>
          <a:p>
            <a:pPr marL="914400" lvl="1" indent="-514350">
              <a:buFont typeface="Arial" pitchFamily="34" charset="0"/>
              <a:buChar char="•"/>
            </a:pPr>
            <a:r>
              <a:rPr lang="en-US" sz="2400" dirty="0" smtClean="0">
                <a:solidFill>
                  <a:schemeClr val="bg1">
                    <a:lumMod val="85000"/>
                  </a:schemeClr>
                </a:solidFill>
              </a:rPr>
              <a:t>Optimal Connectivity in Range-Free Loc</a:t>
            </a:r>
          </a:p>
          <a:p>
            <a:pPr marL="914400" lvl="1" indent="-514350">
              <a:buFont typeface="Arial" pitchFamily="34" charset="0"/>
              <a:buChar char="•"/>
            </a:pPr>
            <a:r>
              <a:rPr lang="en-US" sz="2400" dirty="0" smtClean="0">
                <a:solidFill>
                  <a:schemeClr val="bg1">
                    <a:lumMod val="85000"/>
                  </a:schemeClr>
                </a:solidFill>
              </a:rPr>
              <a:t>Comparison Range-Free, Range-Based Loc</a:t>
            </a:r>
          </a:p>
          <a:p>
            <a:pPr marL="514350" indent="-514350">
              <a:spcBef>
                <a:spcPts val="1200"/>
              </a:spcBef>
              <a:buFont typeface="+mj-lt"/>
              <a:buAutoNum type="arabicPeriod"/>
            </a:pPr>
            <a:r>
              <a:rPr lang="en-US" sz="2800" dirty="0" smtClean="0">
                <a:solidFill>
                  <a:schemeClr val="bg1">
                    <a:lumMod val="85000"/>
                  </a:schemeClr>
                </a:solidFill>
              </a:rPr>
              <a:t>Experimental Results &amp; Systems</a:t>
            </a:r>
          </a:p>
          <a:p>
            <a:pPr marL="914400" lvl="1" indent="-514350">
              <a:buFont typeface="Arial" pitchFamily="34" charset="0"/>
              <a:buChar char="•"/>
            </a:pPr>
            <a:r>
              <a:rPr lang="en-US" sz="2400" dirty="0" smtClean="0">
                <a:solidFill>
                  <a:schemeClr val="bg1">
                    <a:lumMod val="85000"/>
                  </a:schemeClr>
                </a:solidFill>
              </a:rPr>
              <a:t>Hybrid Localization (SOM-R)</a:t>
            </a:r>
          </a:p>
          <a:p>
            <a:pPr marL="914400" lvl="1" indent="-514350">
              <a:buFont typeface="Arial" pitchFamily="34" charset="0"/>
              <a:buChar char="•"/>
            </a:pPr>
            <a:r>
              <a:rPr lang="en-US" sz="2400" dirty="0" smtClean="0">
                <a:solidFill>
                  <a:schemeClr val="bg1">
                    <a:lumMod val="85000"/>
                  </a:schemeClr>
                </a:solidFill>
              </a:rPr>
              <a:t>Angle of Arrival Estimation using Directional Antennas</a:t>
            </a:r>
            <a:endParaRPr lang="en-US" sz="2400" dirty="0">
              <a:solidFill>
                <a:schemeClr val="bg1">
                  <a:lumMod val="85000"/>
                </a:schemeClr>
              </a:solidFill>
            </a:endParaRPr>
          </a:p>
        </p:txBody>
      </p:sp>
      <p:pic>
        <p:nvPicPr>
          <p:cNvPr id="4" name="Picture 3"/>
          <p:cNvPicPr>
            <a:picLocks noChangeAspect="1" noChangeArrowheads="1"/>
          </p:cNvPicPr>
          <p:nvPr/>
        </p:nvPicPr>
        <p:blipFill>
          <a:blip r:embed="rId3" cstate="print">
            <a:duotone>
              <a:schemeClr val="bg2">
                <a:shade val="45000"/>
                <a:satMod val="135000"/>
              </a:schemeClr>
              <a:prstClr val="white"/>
            </a:duotone>
          </a:blip>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4" cstate="print"/>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5" cstate="print">
            <a:duotone>
              <a:schemeClr val="bg2">
                <a:shade val="45000"/>
                <a:satMod val="135000"/>
              </a:schemeClr>
              <a:prstClr val="white"/>
            </a:duotone>
          </a:blip>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228600" y="990600"/>
            <a:ext cx="8686800"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Contributions</a:t>
            </a:r>
            <a:endParaRPr lang="en-US" dirty="0"/>
          </a:p>
        </p:txBody>
      </p:sp>
      <p:sp>
        <p:nvSpPr>
          <p:cNvPr id="3" name="Content Placeholder 2"/>
          <p:cNvSpPr>
            <a:spLocks noGrp="1"/>
          </p:cNvSpPr>
          <p:nvPr>
            <p:ph idx="1"/>
          </p:nvPr>
        </p:nvSpPr>
        <p:spPr>
          <a:xfrm>
            <a:off x="228600" y="1786956"/>
            <a:ext cx="6400800" cy="4495800"/>
          </a:xfrm>
        </p:spPr>
        <p:txBody>
          <a:bodyPr>
            <a:normAutofit/>
          </a:bodyPr>
          <a:lstStyle/>
          <a:p>
            <a:pPr marL="514350" indent="-514350">
              <a:buFont typeface="+mj-lt"/>
              <a:buAutoNum type="arabicPeriod"/>
            </a:pPr>
            <a:r>
              <a:rPr lang="en-US" sz="2800" dirty="0" smtClean="0"/>
              <a:t>Range-Free Localization</a:t>
            </a:r>
          </a:p>
          <a:p>
            <a:pPr marL="914400" lvl="1" indent="-514350">
              <a:buFont typeface="Arial" pitchFamily="34" charset="0"/>
              <a:buChar char="•"/>
            </a:pPr>
            <a:r>
              <a:rPr lang="en-US" sz="2400" dirty="0" smtClean="0"/>
              <a:t>Self Organizing Maps</a:t>
            </a:r>
          </a:p>
          <a:p>
            <a:pPr marL="514350" indent="-514350">
              <a:spcBef>
                <a:spcPts val="1200"/>
              </a:spcBef>
              <a:buFont typeface="+mj-lt"/>
              <a:buAutoNum type="arabicPeriod"/>
            </a:pPr>
            <a:r>
              <a:rPr lang="en-US" sz="2800" b="1" dirty="0" smtClean="0"/>
              <a:t>Theoretical Analysis </a:t>
            </a:r>
          </a:p>
          <a:p>
            <a:pPr marL="914400" lvl="1" indent="-514350">
              <a:buFont typeface="Arial" pitchFamily="34" charset="0"/>
              <a:buChar char="•"/>
            </a:pPr>
            <a:r>
              <a:rPr lang="en-US" sz="2400" dirty="0" smtClean="0"/>
              <a:t>Optimal Connectivity in Range-Free Loc</a:t>
            </a:r>
          </a:p>
          <a:p>
            <a:pPr marL="914400" lvl="1" indent="-514350">
              <a:buFont typeface="Arial" pitchFamily="34" charset="0"/>
              <a:buChar char="•"/>
            </a:pPr>
            <a:r>
              <a:rPr lang="en-US" sz="2400" dirty="0" smtClean="0"/>
              <a:t>Comparison Range-Free, Range-Based Loc</a:t>
            </a:r>
          </a:p>
          <a:p>
            <a:pPr marL="514350" indent="-514350">
              <a:spcBef>
                <a:spcPts val="1200"/>
              </a:spcBef>
              <a:buFont typeface="+mj-lt"/>
              <a:buAutoNum type="arabicPeriod"/>
            </a:pPr>
            <a:r>
              <a:rPr lang="en-US" sz="2800" dirty="0" smtClean="0">
                <a:solidFill>
                  <a:schemeClr val="bg1">
                    <a:lumMod val="85000"/>
                  </a:schemeClr>
                </a:solidFill>
              </a:rPr>
              <a:t>Experimental Results &amp; Systems</a:t>
            </a:r>
          </a:p>
          <a:p>
            <a:pPr marL="914400" lvl="1" indent="-514350">
              <a:buFont typeface="Arial" pitchFamily="34" charset="0"/>
              <a:buChar char="•"/>
            </a:pPr>
            <a:r>
              <a:rPr lang="en-US" sz="2400" dirty="0" smtClean="0">
                <a:solidFill>
                  <a:schemeClr val="bg1">
                    <a:lumMod val="85000"/>
                  </a:schemeClr>
                </a:solidFill>
              </a:rPr>
              <a:t>Hybrid Localization (SOM-R)</a:t>
            </a:r>
          </a:p>
          <a:p>
            <a:pPr marL="914400" lvl="1" indent="-514350">
              <a:buFont typeface="Arial" pitchFamily="34" charset="0"/>
              <a:buChar char="•"/>
            </a:pPr>
            <a:r>
              <a:rPr lang="en-US" sz="2400" dirty="0" smtClean="0">
                <a:solidFill>
                  <a:schemeClr val="bg1">
                    <a:lumMod val="85000"/>
                  </a:schemeClr>
                </a:solidFill>
              </a:rPr>
              <a:t>Angle of Arrival Estimation using Directional Antennas</a:t>
            </a:r>
            <a:endParaRPr lang="en-US" sz="2400" dirty="0">
              <a:solidFill>
                <a:schemeClr val="bg1">
                  <a:lumMod val="85000"/>
                </a:schemeClr>
              </a:solidFill>
            </a:endParaRPr>
          </a:p>
        </p:txBody>
      </p:sp>
      <p:pic>
        <p:nvPicPr>
          <p:cNvPr id="4" name="Picture 3"/>
          <p:cNvPicPr>
            <a:picLocks noChangeAspect="1" noChangeArrowheads="1"/>
          </p:cNvPicPr>
          <p:nvPr/>
        </p:nvPicPr>
        <p:blipFill>
          <a:blip r:embed="rId3" cstate="print"/>
          <a:srcRect b="50671"/>
          <a:stretch>
            <a:fillRect/>
          </a:stretch>
        </p:blipFill>
        <p:spPr bwMode="auto">
          <a:xfrm>
            <a:off x="6597160" y="3034198"/>
            <a:ext cx="2001866" cy="1591675"/>
          </a:xfrm>
          <a:prstGeom prst="rect">
            <a:avLst/>
          </a:prstGeom>
          <a:noFill/>
          <a:ln w="9525">
            <a:noFill/>
            <a:miter lim="800000"/>
            <a:headEnd/>
            <a:tailEnd/>
          </a:ln>
          <a:effectLst/>
        </p:spPr>
      </p:pic>
      <p:grpSp>
        <p:nvGrpSpPr>
          <p:cNvPr id="5" name="Group 5"/>
          <p:cNvGrpSpPr/>
          <p:nvPr/>
        </p:nvGrpSpPr>
        <p:grpSpPr>
          <a:xfrm>
            <a:off x="6696135" y="1752600"/>
            <a:ext cx="1903564" cy="1244764"/>
            <a:chOff x="6629400" y="1066800"/>
            <a:chExt cx="2079370" cy="1497806"/>
          </a:xfrm>
        </p:grpSpPr>
        <p:pic>
          <p:nvPicPr>
            <p:cNvPr id="7" name="Picture 2"/>
            <p:cNvPicPr>
              <a:picLocks noChangeAspect="1" noChangeArrowheads="1"/>
            </p:cNvPicPr>
            <p:nvPr/>
          </p:nvPicPr>
          <p:blipFill>
            <a:blip r:embed="rId4" cstate="print"/>
            <a:srcRect/>
            <a:stretch>
              <a:fillRect/>
            </a:stretch>
          </p:blipFill>
          <p:spPr bwMode="auto">
            <a:xfrm>
              <a:off x="6629400" y="1066800"/>
              <a:ext cx="2079370" cy="1481138"/>
            </a:xfrm>
            <a:prstGeom prst="rect">
              <a:avLst/>
            </a:prstGeom>
            <a:noFill/>
            <a:ln w="9525">
              <a:noFill/>
              <a:miter lim="800000"/>
              <a:headEnd/>
              <a:tailEnd/>
            </a:ln>
          </p:spPr>
        </p:pic>
        <p:cxnSp>
          <p:nvCxnSpPr>
            <p:cNvPr id="8" name="Straight Connector 7"/>
            <p:cNvCxnSpPr/>
            <p:nvPr/>
          </p:nvCxnSpPr>
          <p:spPr>
            <a:xfrm rot="16200000" flipV="1">
              <a:off x="7928373" y="2384823"/>
              <a:ext cx="185737" cy="1738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Picture 2"/>
          <p:cNvPicPr>
            <a:picLocks noChangeAspect="1" noChangeArrowheads="1"/>
          </p:cNvPicPr>
          <p:nvPr/>
        </p:nvPicPr>
        <p:blipFill>
          <a:blip r:embed="rId5" cstate="print">
            <a:duotone>
              <a:schemeClr val="bg2">
                <a:shade val="45000"/>
                <a:satMod val="135000"/>
              </a:schemeClr>
              <a:prstClr val="white"/>
            </a:duotone>
          </a:blip>
          <a:srcRect l="9474"/>
          <a:stretch>
            <a:fillRect/>
          </a:stretch>
        </p:blipFill>
        <p:spPr bwMode="auto">
          <a:xfrm>
            <a:off x="6688607" y="4702628"/>
            <a:ext cx="1883452" cy="1307055"/>
          </a:xfrm>
          <a:prstGeom prst="rect">
            <a:avLst/>
          </a:prstGeom>
          <a:noFill/>
          <a:ln w="9525">
            <a:noFill/>
            <a:miter lim="800000"/>
            <a:headEnd/>
            <a:tailEnd/>
          </a:ln>
          <a:effectLst/>
        </p:spPr>
      </p:pic>
      <p:sp>
        <p:nvSpPr>
          <p:cNvPr id="23" name="Rectangle 22"/>
          <p:cNvSpPr/>
          <p:nvPr/>
        </p:nvSpPr>
        <p:spPr>
          <a:xfrm>
            <a:off x="228600" y="990600"/>
            <a:ext cx="8686800" cy="523220"/>
          </a:xfrm>
          <a:prstGeom prst="rect">
            <a:avLst/>
          </a:prstGeom>
        </p:spPr>
        <p:txBody>
          <a:bodyPr wrap="square">
            <a:spAutoFit/>
          </a:bodyPr>
          <a:lstStyle/>
          <a:p>
            <a:pPr>
              <a:buNone/>
            </a:pPr>
            <a:r>
              <a:rPr lang="en-US" sz="2800" dirty="0" smtClean="0"/>
              <a:t>FOCUS: </a:t>
            </a:r>
            <a:r>
              <a:rPr lang="en-US" sz="2800" b="1" dirty="0" smtClean="0"/>
              <a:t>Radio-Based Collaborative Localization</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0|0|0.1|0.1|0.1"/>
</p:tagLst>
</file>

<file path=ppt/tags/tag10.xml><?xml version="1.0" encoding="utf-8"?>
<p:tagLst xmlns:a="http://schemas.openxmlformats.org/drawingml/2006/main" xmlns:r="http://schemas.openxmlformats.org/officeDocument/2006/relationships" xmlns:p="http://schemas.openxmlformats.org/presentationml/2006/main">
  <p:tag name="TIMING" val="|13.9|7.2"/>
</p:tagLst>
</file>

<file path=ppt/tags/tag11.xml><?xml version="1.0" encoding="utf-8"?>
<p:tagLst xmlns:a="http://schemas.openxmlformats.org/drawingml/2006/main" xmlns:r="http://schemas.openxmlformats.org/officeDocument/2006/relationships" xmlns:p="http://schemas.openxmlformats.org/presentationml/2006/main">
  <p:tag name="TIMING" val="|20.9"/>
</p:tagLst>
</file>

<file path=ppt/tags/tag12.xml><?xml version="1.0" encoding="utf-8"?>
<p:tagLst xmlns:a="http://schemas.openxmlformats.org/drawingml/2006/main" xmlns:r="http://schemas.openxmlformats.org/officeDocument/2006/relationships" xmlns:p="http://schemas.openxmlformats.org/presentationml/2006/main">
  <p:tag name="TIMING" val="|5.3|5.6|4.3"/>
</p:tagLst>
</file>

<file path=ppt/tags/tag13.xml><?xml version="1.0" encoding="utf-8"?>
<p:tagLst xmlns:a="http://schemas.openxmlformats.org/drawingml/2006/main" xmlns:r="http://schemas.openxmlformats.org/officeDocument/2006/relationships" xmlns:p="http://schemas.openxmlformats.org/presentationml/2006/main">
  <p:tag name="TIMING" val="|6.6|13.2|4.5"/>
</p:tagLst>
</file>

<file path=ppt/tags/tag14.xml><?xml version="1.0" encoding="utf-8"?>
<p:tagLst xmlns:a="http://schemas.openxmlformats.org/drawingml/2006/main" xmlns:r="http://schemas.openxmlformats.org/officeDocument/2006/relationships" xmlns:p="http://schemas.openxmlformats.org/presentationml/2006/main">
  <p:tag name="TIMING" val="|22.4|7.6|1.6|47.6"/>
</p:tagLst>
</file>

<file path=ppt/tags/tag15.xml><?xml version="1.0" encoding="utf-8"?>
<p:tagLst xmlns:a="http://schemas.openxmlformats.org/drawingml/2006/main" xmlns:r="http://schemas.openxmlformats.org/officeDocument/2006/relationships" xmlns:p="http://schemas.openxmlformats.org/presentationml/2006/main">
  <p:tag name="TIMING" val="|91.4"/>
</p:tagLst>
</file>

<file path=ppt/tags/tag16.xml><?xml version="1.0" encoding="utf-8"?>
<p:tagLst xmlns:a="http://schemas.openxmlformats.org/drawingml/2006/main" xmlns:r="http://schemas.openxmlformats.org/officeDocument/2006/relationships" xmlns:p="http://schemas.openxmlformats.org/presentationml/2006/main">
  <p:tag name="TIMING" val="|11|12.9|3.6|5.7|18.6|9.7|8.5"/>
</p:tagLst>
</file>

<file path=ppt/tags/tag17.xml><?xml version="1.0" encoding="utf-8"?>
<p:tagLst xmlns:a="http://schemas.openxmlformats.org/drawingml/2006/main" xmlns:r="http://schemas.openxmlformats.org/officeDocument/2006/relationships" xmlns:p="http://schemas.openxmlformats.org/presentationml/2006/main">
  <p:tag name="TIMING" val="|37.1|4.4|21.3|8.7|17.3|1.2"/>
</p:tagLst>
</file>

<file path=ppt/tags/tag18.xml><?xml version="1.0" encoding="utf-8"?>
<p:tagLst xmlns:a="http://schemas.openxmlformats.org/drawingml/2006/main" xmlns:r="http://schemas.openxmlformats.org/officeDocument/2006/relationships" xmlns:p="http://schemas.openxmlformats.org/presentationml/2006/main">
  <p:tag name="TIMING" val="|0|0.9|0.2|0.7|1.7|1.6|0.1|0.4"/>
</p:tagLst>
</file>

<file path=ppt/tags/tag19.xml><?xml version="1.0" encoding="utf-8"?>
<p:tagLst xmlns:a="http://schemas.openxmlformats.org/drawingml/2006/main" xmlns:r="http://schemas.openxmlformats.org/officeDocument/2006/relationships" xmlns:p="http://schemas.openxmlformats.org/presentationml/2006/main">
  <p:tag name="TIMING" val="|37.9|7.8|14|8.8"/>
</p:tagLst>
</file>

<file path=ppt/tags/tag2.xml><?xml version="1.0" encoding="utf-8"?>
<p:tagLst xmlns:a="http://schemas.openxmlformats.org/drawingml/2006/main" xmlns:r="http://schemas.openxmlformats.org/officeDocument/2006/relationships" xmlns:p="http://schemas.openxmlformats.org/presentationml/2006/main">
  <p:tag name="TIMING" val="|0|0|0|0.2"/>
</p:tagLst>
</file>

<file path=ppt/tags/tag20.xml><?xml version="1.0" encoding="utf-8"?>
<p:tagLst xmlns:a="http://schemas.openxmlformats.org/drawingml/2006/main" xmlns:r="http://schemas.openxmlformats.org/officeDocument/2006/relationships" xmlns:p="http://schemas.openxmlformats.org/presentationml/2006/main">
  <p:tag name="TIMING" val="|7.5|19.5"/>
</p:tagLst>
</file>

<file path=ppt/tags/tag21.xml><?xml version="1.0" encoding="utf-8"?>
<p:tagLst xmlns:a="http://schemas.openxmlformats.org/drawingml/2006/main" xmlns:r="http://schemas.openxmlformats.org/officeDocument/2006/relationships" xmlns:p="http://schemas.openxmlformats.org/presentationml/2006/main">
  <p:tag name="TIMING" val="|23.2|47.7|0.9"/>
</p:tagLst>
</file>

<file path=ppt/tags/tag22.xml><?xml version="1.0" encoding="utf-8"?>
<p:tagLst xmlns:a="http://schemas.openxmlformats.org/drawingml/2006/main" xmlns:r="http://schemas.openxmlformats.org/officeDocument/2006/relationships" xmlns:p="http://schemas.openxmlformats.org/presentationml/2006/main">
  <p:tag name="TIMING" val="|10.5"/>
</p:tagLst>
</file>

<file path=ppt/tags/tag23.xml><?xml version="1.0" encoding="utf-8"?>
<p:tagLst xmlns:a="http://schemas.openxmlformats.org/drawingml/2006/main" xmlns:r="http://schemas.openxmlformats.org/officeDocument/2006/relationships" xmlns:p="http://schemas.openxmlformats.org/presentationml/2006/main">
  <p:tag name="TIMING" val="|0.9|0.7"/>
</p:tagLst>
</file>

<file path=ppt/tags/tag24.xml><?xml version="1.0" encoding="utf-8"?>
<p:tagLst xmlns:a="http://schemas.openxmlformats.org/drawingml/2006/main" xmlns:r="http://schemas.openxmlformats.org/officeDocument/2006/relationships" xmlns:p="http://schemas.openxmlformats.org/presentationml/2006/main">
  <p:tag name="TIMING" val="|11.7|5.8|1.4|0.3"/>
</p:tagLst>
</file>

<file path=ppt/tags/tag25.xml><?xml version="1.0" encoding="utf-8"?>
<p:tagLst xmlns:a="http://schemas.openxmlformats.org/drawingml/2006/main" xmlns:r="http://schemas.openxmlformats.org/officeDocument/2006/relationships" xmlns:p="http://schemas.openxmlformats.org/presentationml/2006/main">
  <p:tag name="TIMING" val="|0|0.7|1|0.6|1.4"/>
</p:tagLst>
</file>

<file path=ppt/tags/tag26.xml><?xml version="1.0" encoding="utf-8"?>
<p:tagLst xmlns:a="http://schemas.openxmlformats.org/drawingml/2006/main" xmlns:r="http://schemas.openxmlformats.org/officeDocument/2006/relationships" xmlns:p="http://schemas.openxmlformats.org/presentationml/2006/main">
  <p:tag name="TIMING" val="|0.9"/>
</p:tagLst>
</file>

<file path=ppt/tags/tag27.xml><?xml version="1.0" encoding="utf-8"?>
<p:tagLst xmlns:a="http://schemas.openxmlformats.org/drawingml/2006/main" xmlns:r="http://schemas.openxmlformats.org/officeDocument/2006/relationships" xmlns:p="http://schemas.openxmlformats.org/presentationml/2006/main">
  <p:tag name="TIMING" val="|0.6|2.5|0.4|0.3|0.3|1|0.8"/>
</p:tagLst>
</file>

<file path=ppt/tags/tag28.xml><?xml version="1.0" encoding="utf-8"?>
<p:tagLst xmlns:a="http://schemas.openxmlformats.org/drawingml/2006/main" xmlns:r="http://schemas.openxmlformats.org/officeDocument/2006/relationships" xmlns:p="http://schemas.openxmlformats.org/presentationml/2006/main">
  <p:tag name="TIMING" val="|0.7|0.9|0.2"/>
</p:tagLst>
</file>

<file path=ppt/tags/tag29.xml><?xml version="1.0" encoding="utf-8"?>
<p:tagLst xmlns:a="http://schemas.openxmlformats.org/drawingml/2006/main" xmlns:r="http://schemas.openxmlformats.org/officeDocument/2006/relationships" xmlns:p="http://schemas.openxmlformats.org/presentationml/2006/main">
  <p:tag name="TIMING" val="|0.3|0.2|0.2|0.1|0.4"/>
</p:tagLst>
</file>

<file path=ppt/tags/tag3.xml><?xml version="1.0" encoding="utf-8"?>
<p:tagLst xmlns:a="http://schemas.openxmlformats.org/drawingml/2006/main" xmlns:r="http://schemas.openxmlformats.org/officeDocument/2006/relationships" xmlns:p="http://schemas.openxmlformats.org/presentationml/2006/main">
  <p:tag name="TIMING" val="|0|0.1|0.1|0.2|0.2|0.1|0.1|0.1"/>
</p:tagLst>
</file>

<file path=ppt/tags/tag30.xml><?xml version="1.0" encoding="utf-8"?>
<p:tagLst xmlns:a="http://schemas.openxmlformats.org/drawingml/2006/main" xmlns:r="http://schemas.openxmlformats.org/officeDocument/2006/relationships" xmlns:p="http://schemas.openxmlformats.org/presentationml/2006/main">
  <p:tag name="TIMING" val="|0.7"/>
</p:tagLst>
</file>

<file path=ppt/tags/tag31.xml><?xml version="1.0" encoding="utf-8"?>
<p:tagLst xmlns:a="http://schemas.openxmlformats.org/drawingml/2006/main" xmlns:r="http://schemas.openxmlformats.org/officeDocument/2006/relationships" xmlns:p="http://schemas.openxmlformats.org/presentationml/2006/main">
  <p:tag name="TIMING" val="|3.6|0.3|0.3"/>
</p:tagLst>
</file>

<file path=ppt/tags/tag32.xml><?xml version="1.0" encoding="utf-8"?>
<p:tagLst xmlns:a="http://schemas.openxmlformats.org/drawingml/2006/main" xmlns:r="http://schemas.openxmlformats.org/officeDocument/2006/relationships" xmlns:p="http://schemas.openxmlformats.org/presentationml/2006/main">
  <p:tag name="TIMING" val="|0.5|0.5|0.4"/>
</p:tagLst>
</file>

<file path=ppt/tags/tag33.xml><?xml version="1.0" encoding="utf-8"?>
<p:tagLst xmlns:a="http://schemas.openxmlformats.org/drawingml/2006/main" xmlns:r="http://schemas.openxmlformats.org/officeDocument/2006/relationships" xmlns:p="http://schemas.openxmlformats.org/presentationml/2006/main">
  <p:tag name="TIMING" val="|0.7|0.5|0.8"/>
</p:tagLst>
</file>

<file path=ppt/tags/tag34.xml><?xml version="1.0" encoding="utf-8"?>
<p:tagLst xmlns:a="http://schemas.openxmlformats.org/drawingml/2006/main" xmlns:r="http://schemas.openxmlformats.org/officeDocument/2006/relationships" xmlns:p="http://schemas.openxmlformats.org/presentationml/2006/main">
  <p:tag name="TIMING" val="|0.5|0.3|0.2|0.6|0.4|1.3"/>
</p:tagLst>
</file>

<file path=ppt/tags/tag35.xml><?xml version="1.0" encoding="utf-8"?>
<p:tagLst xmlns:a="http://schemas.openxmlformats.org/drawingml/2006/main" xmlns:r="http://schemas.openxmlformats.org/officeDocument/2006/relationships" xmlns:p="http://schemas.openxmlformats.org/presentationml/2006/main">
  <p:tag name="TIMING" val="|0|3.4|1.5"/>
</p:tagLst>
</file>

<file path=ppt/tags/tag36.xml><?xml version="1.0" encoding="utf-8"?>
<p:tagLst xmlns:a="http://schemas.openxmlformats.org/drawingml/2006/main" xmlns:r="http://schemas.openxmlformats.org/officeDocument/2006/relationships" xmlns:p="http://schemas.openxmlformats.org/presentationml/2006/main">
  <p:tag name="TIMING" val="|0.5|1"/>
</p:tagLst>
</file>

<file path=ppt/tags/tag37.xml><?xml version="1.0" encoding="utf-8"?>
<p:tagLst xmlns:a="http://schemas.openxmlformats.org/drawingml/2006/main" xmlns:r="http://schemas.openxmlformats.org/officeDocument/2006/relationships" xmlns:p="http://schemas.openxmlformats.org/presentationml/2006/main">
  <p:tag name="TIMING" val="|0.7"/>
</p:tagLst>
</file>

<file path=ppt/tags/tag38.xml><?xml version="1.0" encoding="utf-8"?>
<p:tagLst xmlns:a="http://schemas.openxmlformats.org/drawingml/2006/main" xmlns:r="http://schemas.openxmlformats.org/officeDocument/2006/relationships" xmlns:p="http://schemas.openxmlformats.org/presentationml/2006/main">
  <p:tag name="TIMING" val="|0.8|0.2|0.3|0.6|0.5|0.2|0.2"/>
</p:tagLst>
</file>

<file path=ppt/tags/tag39.xml><?xml version="1.0" encoding="utf-8"?>
<p:tagLst xmlns:a="http://schemas.openxmlformats.org/drawingml/2006/main" xmlns:r="http://schemas.openxmlformats.org/officeDocument/2006/relationships" xmlns:p="http://schemas.openxmlformats.org/presentationml/2006/main">
  <p:tag name="TIMING" val="|0.5|0.6"/>
</p:tagLst>
</file>

<file path=ppt/tags/tag4.xml><?xml version="1.0" encoding="utf-8"?>
<p:tagLst xmlns:a="http://schemas.openxmlformats.org/drawingml/2006/main" xmlns:r="http://schemas.openxmlformats.org/officeDocument/2006/relationships" xmlns:p="http://schemas.openxmlformats.org/presentationml/2006/main">
  <p:tag name="TIMING" val="|0.1|0.2|0.2|0.2"/>
</p:tagLst>
</file>

<file path=ppt/tags/tag40.xml><?xml version="1.0" encoding="utf-8"?>
<p:tagLst xmlns:a="http://schemas.openxmlformats.org/drawingml/2006/main" xmlns:r="http://schemas.openxmlformats.org/officeDocument/2006/relationships" xmlns:p="http://schemas.openxmlformats.org/presentationml/2006/main">
  <p:tag name="TIMING" val="|0.5|0.8|0.8|0.3|2.3"/>
</p:tagLst>
</file>

<file path=ppt/tags/tag41.xml><?xml version="1.0" encoding="utf-8"?>
<p:tagLst xmlns:a="http://schemas.openxmlformats.org/drawingml/2006/main" xmlns:r="http://schemas.openxmlformats.org/officeDocument/2006/relationships" xmlns:p="http://schemas.openxmlformats.org/presentationml/2006/main">
  <p:tag name="TIMING" val="|1.4|0.2"/>
</p:tagLst>
</file>

<file path=ppt/tags/tag42.xml><?xml version="1.0" encoding="utf-8"?>
<p:tagLst xmlns:a="http://schemas.openxmlformats.org/drawingml/2006/main" xmlns:r="http://schemas.openxmlformats.org/officeDocument/2006/relationships" xmlns:p="http://schemas.openxmlformats.org/presentationml/2006/main">
  <p:tag name="TIMING" val="|0|0.1"/>
</p:tagLst>
</file>

<file path=ppt/tags/tag43.xml><?xml version="1.0" encoding="utf-8"?>
<p:tagLst xmlns:a="http://schemas.openxmlformats.org/drawingml/2006/main" xmlns:r="http://schemas.openxmlformats.org/officeDocument/2006/relationships" xmlns:p="http://schemas.openxmlformats.org/presentationml/2006/main">
  <p:tag name="TIMING" val="|10.5|0.6|0.5|0.4|0.5|0.7|0.6"/>
</p:tagLst>
</file>

<file path=ppt/tags/tag44.xml><?xml version="1.0" encoding="utf-8"?>
<p:tagLst xmlns:a="http://schemas.openxmlformats.org/drawingml/2006/main" xmlns:r="http://schemas.openxmlformats.org/officeDocument/2006/relationships" xmlns:p="http://schemas.openxmlformats.org/presentationml/2006/main">
  <p:tag name="TIMING" val="|0.4|0.6|0.2|0.4|0.3|1|0.3|0.3|0.3"/>
</p:tagLst>
</file>

<file path=ppt/tags/tag5.xml><?xml version="1.0" encoding="utf-8"?>
<p:tagLst xmlns:a="http://schemas.openxmlformats.org/drawingml/2006/main" xmlns:r="http://schemas.openxmlformats.org/officeDocument/2006/relationships" xmlns:p="http://schemas.openxmlformats.org/presentationml/2006/main">
  <p:tag name="TIMING" val="|22.2|0.6|22|9.9|21"/>
</p:tagLst>
</file>

<file path=ppt/tags/tag6.xml><?xml version="1.0" encoding="utf-8"?>
<p:tagLst xmlns:a="http://schemas.openxmlformats.org/drawingml/2006/main" xmlns:r="http://schemas.openxmlformats.org/officeDocument/2006/relationships" xmlns:p="http://schemas.openxmlformats.org/presentationml/2006/main">
  <p:tag name="TIMING" val="|33.4|17.2|4.5|0.5|0.4|14.7|5.1|8.7"/>
</p:tagLst>
</file>

<file path=ppt/tags/tag7.xml><?xml version="1.0" encoding="utf-8"?>
<p:tagLst xmlns:a="http://schemas.openxmlformats.org/drawingml/2006/main" xmlns:r="http://schemas.openxmlformats.org/officeDocument/2006/relationships" xmlns:p="http://schemas.openxmlformats.org/presentationml/2006/main">
  <p:tag name="TIMING" val="|13.4|11.4|9.1|13.4|11.7"/>
</p:tagLst>
</file>

<file path=ppt/tags/tag8.xml><?xml version="1.0" encoding="utf-8"?>
<p:tagLst xmlns:a="http://schemas.openxmlformats.org/drawingml/2006/main" xmlns:r="http://schemas.openxmlformats.org/officeDocument/2006/relationships" xmlns:p="http://schemas.openxmlformats.org/presentationml/2006/main">
  <p:tag name="TIMING" val="|4.5|14.2|2.7"/>
</p:tagLst>
</file>

<file path=ppt/tags/tag9.xml><?xml version="1.0" encoding="utf-8"?>
<p:tagLst xmlns:a="http://schemas.openxmlformats.org/drawingml/2006/main" xmlns:r="http://schemas.openxmlformats.org/officeDocument/2006/relationships" xmlns:p="http://schemas.openxmlformats.org/presentationml/2006/main">
  <p:tag name="TIMING" val="|11|7.2|8.4|16.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24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2524</Words>
  <Application>Microsoft Office PowerPoint</Application>
  <PresentationFormat>On-screen Show (4:3)</PresentationFormat>
  <Paragraphs>763</Paragraphs>
  <Slides>77</Slides>
  <Notes>77</Notes>
  <HiddenSlides>0</HiddenSlides>
  <MMClips>2</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Office Theme</vt:lpstr>
      <vt:lpstr>Slide 1</vt:lpstr>
      <vt:lpstr>The Internet of Things</vt:lpstr>
      <vt:lpstr>Motivations for GPS alternatives</vt:lpstr>
      <vt:lpstr>Local Positioning Systems</vt:lpstr>
      <vt:lpstr>Limited Anchor Coverage</vt:lpstr>
      <vt:lpstr>Collaborative Localization</vt:lpstr>
      <vt:lpstr>Contributions</vt:lpstr>
      <vt:lpstr>Contributions</vt:lpstr>
      <vt:lpstr>Contributions</vt:lpstr>
      <vt:lpstr>Contributions</vt:lpstr>
      <vt:lpstr>The Complexity of The Problem</vt:lpstr>
      <vt:lpstr>Range-Free Localization</vt:lpstr>
      <vt:lpstr>Self-Organizing M ap (SOM)</vt:lpstr>
      <vt:lpstr>Localization Using SOMs</vt:lpstr>
      <vt:lpstr>Proposed Approach</vt:lpstr>
      <vt:lpstr>SOM Interactive Demo</vt:lpstr>
      <vt:lpstr>Virtual Coordinates</vt:lpstr>
      <vt:lpstr>Absolute Positioning</vt:lpstr>
      <vt:lpstr>SOM Implementation</vt:lpstr>
      <vt:lpstr>Contributions</vt:lpstr>
      <vt:lpstr>Example – 49 node network</vt:lpstr>
      <vt:lpstr>Does it work indoors?</vt:lpstr>
      <vt:lpstr>Why it doesn’t work…</vt:lpstr>
      <vt:lpstr>Optimal Connectivity</vt:lpstr>
      <vt:lpstr>1D Localization</vt:lpstr>
      <vt:lpstr>Log-Normal Shadowing Model</vt:lpstr>
      <vt:lpstr>Results From Intel Deployment</vt:lpstr>
      <vt:lpstr>1D Localization</vt:lpstr>
      <vt:lpstr>Fisher Information</vt:lpstr>
      <vt:lpstr>What does F tell us?</vt:lpstr>
      <vt:lpstr>Optimal Connectivity Threshold</vt:lpstr>
      <vt:lpstr>A toy problem</vt:lpstr>
      <vt:lpstr>Network Localization</vt:lpstr>
      <vt:lpstr>Optimal Connectivity cont’d</vt:lpstr>
      <vt:lpstr>CRB for 2D Network</vt:lpstr>
      <vt:lpstr>CRB for 3D Network</vt:lpstr>
      <vt:lpstr>Optimal Connectivity cont’d</vt:lpstr>
      <vt:lpstr>Application Parameter Effects on OC</vt:lpstr>
      <vt:lpstr>Approximation</vt:lpstr>
      <vt:lpstr>Case Studies</vt:lpstr>
      <vt:lpstr>Contributions</vt:lpstr>
      <vt:lpstr>RSS Ranging: 1D Localization</vt:lpstr>
      <vt:lpstr>Critical Connectivity</vt:lpstr>
      <vt:lpstr>Application Parameter Effects on CC</vt:lpstr>
      <vt:lpstr>Approximation of the CC values (2D)</vt:lpstr>
      <vt:lpstr>Contributions</vt:lpstr>
      <vt:lpstr>Radio Environments</vt:lpstr>
      <vt:lpstr>Simulation Results</vt:lpstr>
      <vt:lpstr>SOM-R Localization Scheme</vt:lpstr>
      <vt:lpstr>Modified Hop-Count Distance</vt:lpstr>
      <vt:lpstr>SOM-R Simulation Results</vt:lpstr>
      <vt:lpstr>Test Cases</vt:lpstr>
      <vt:lpstr>Test Cases</vt:lpstr>
      <vt:lpstr>Test Cases</vt:lpstr>
      <vt:lpstr>Contributions</vt:lpstr>
      <vt:lpstr>AOA Based Localization</vt:lpstr>
      <vt:lpstr>Angle Of Arrival Estimation</vt:lpstr>
      <vt:lpstr>Real-Time Target Tracking</vt:lpstr>
      <vt:lpstr>Single-Anchor Indoor Localization</vt:lpstr>
      <vt:lpstr>Use of AOA in the SOM scheme</vt:lpstr>
      <vt:lpstr>Simulation Results</vt:lpstr>
      <vt:lpstr>Use of Angle Information in SOM-R</vt:lpstr>
      <vt:lpstr>Conclusions</vt:lpstr>
      <vt:lpstr>Future Work (1/2)</vt:lpstr>
      <vt:lpstr>Future Work (2/2)</vt:lpstr>
      <vt:lpstr>Recent Work (1/3)</vt:lpstr>
      <vt:lpstr>Recent Work (2/3)</vt:lpstr>
      <vt:lpstr>Recent Work (3/3)</vt:lpstr>
      <vt:lpstr>Centralized vs Distributed Localization</vt:lpstr>
      <vt:lpstr>Number of Messages: DV-HOP vs SOM</vt:lpstr>
      <vt:lpstr>Noisy Measurements</vt:lpstr>
      <vt:lpstr>Simulation Results</vt:lpstr>
      <vt:lpstr>SOM Simulation Revisited</vt:lpstr>
      <vt:lpstr>Comparison</vt:lpstr>
      <vt:lpstr>Example: consumer tracking</vt:lpstr>
      <vt:lpstr>The Range-Based Approach</vt:lpstr>
      <vt:lpstr>Parameter Estimation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2009-08-31T03:32:53Z</dcterms:created>
  <dcterms:modified xsi:type="dcterms:W3CDTF">2009-08-31T03:33:22Z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